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56" r:id="rId2"/>
    <p:sldId id="264" r:id="rId3"/>
    <p:sldId id="270" r:id="rId4"/>
    <p:sldId id="269" r:id="rId5"/>
    <p:sldId id="262" r:id="rId6"/>
    <p:sldId id="271" r:id="rId7"/>
    <p:sldId id="259" r:id="rId8"/>
    <p:sldId id="274" r:id="rId9"/>
    <p:sldId id="273" r:id="rId10"/>
    <p:sldId id="261" r:id="rId11"/>
    <p:sldId id="272" r:id="rId12"/>
  </p:sldIdLst>
  <p:sldSz cx="9144000" cy="6858000" type="screen4x3"/>
  <p:notesSz cx="6997700" cy="9271000"/>
  <p:defaultTextStyle>
    <a:defPPr>
      <a:defRPr lang="en-US"/>
    </a:defPPr>
    <a:lvl1pPr algn="l" rtl="0" fontAlgn="base">
      <a:spcBef>
        <a:spcPct val="0"/>
      </a:spcBef>
      <a:spcAft>
        <a:spcPct val="0"/>
      </a:spcAft>
      <a:defRPr sz="4400" kern="1200">
        <a:solidFill>
          <a:schemeClr val="tx2"/>
        </a:solidFill>
        <a:latin typeface="Arial" charset="0"/>
        <a:ea typeface="+mn-ea"/>
        <a:cs typeface="+mn-cs"/>
      </a:defRPr>
    </a:lvl1pPr>
    <a:lvl2pPr marL="457200" algn="l" rtl="0" fontAlgn="base">
      <a:spcBef>
        <a:spcPct val="0"/>
      </a:spcBef>
      <a:spcAft>
        <a:spcPct val="0"/>
      </a:spcAft>
      <a:defRPr sz="4400" kern="1200">
        <a:solidFill>
          <a:schemeClr val="tx2"/>
        </a:solidFill>
        <a:latin typeface="Arial" charset="0"/>
        <a:ea typeface="+mn-ea"/>
        <a:cs typeface="+mn-cs"/>
      </a:defRPr>
    </a:lvl2pPr>
    <a:lvl3pPr marL="914400" algn="l" rtl="0" fontAlgn="base">
      <a:spcBef>
        <a:spcPct val="0"/>
      </a:spcBef>
      <a:spcAft>
        <a:spcPct val="0"/>
      </a:spcAft>
      <a:defRPr sz="4400" kern="1200">
        <a:solidFill>
          <a:schemeClr val="tx2"/>
        </a:solidFill>
        <a:latin typeface="Arial" charset="0"/>
        <a:ea typeface="+mn-ea"/>
        <a:cs typeface="+mn-cs"/>
      </a:defRPr>
    </a:lvl3pPr>
    <a:lvl4pPr marL="1371600" algn="l" rtl="0" fontAlgn="base">
      <a:spcBef>
        <a:spcPct val="0"/>
      </a:spcBef>
      <a:spcAft>
        <a:spcPct val="0"/>
      </a:spcAft>
      <a:defRPr sz="4400" kern="1200">
        <a:solidFill>
          <a:schemeClr val="tx2"/>
        </a:solidFill>
        <a:latin typeface="Arial" charset="0"/>
        <a:ea typeface="+mn-ea"/>
        <a:cs typeface="+mn-cs"/>
      </a:defRPr>
    </a:lvl4pPr>
    <a:lvl5pPr marL="1828800" algn="l" rtl="0" fontAlgn="base">
      <a:spcBef>
        <a:spcPct val="0"/>
      </a:spcBef>
      <a:spcAft>
        <a:spcPct val="0"/>
      </a:spcAft>
      <a:defRPr sz="4400" kern="1200">
        <a:solidFill>
          <a:schemeClr val="tx2"/>
        </a:solidFill>
        <a:latin typeface="Arial" charset="0"/>
        <a:ea typeface="+mn-ea"/>
        <a:cs typeface="+mn-cs"/>
      </a:defRPr>
    </a:lvl5pPr>
    <a:lvl6pPr marL="2286000" algn="l" defTabSz="914400" rtl="0" eaLnBrk="1" latinLnBrk="0" hangingPunct="1">
      <a:defRPr sz="4400" kern="1200">
        <a:solidFill>
          <a:schemeClr val="tx2"/>
        </a:solidFill>
        <a:latin typeface="Arial" charset="0"/>
        <a:ea typeface="+mn-ea"/>
        <a:cs typeface="+mn-cs"/>
      </a:defRPr>
    </a:lvl6pPr>
    <a:lvl7pPr marL="2743200" algn="l" defTabSz="914400" rtl="0" eaLnBrk="1" latinLnBrk="0" hangingPunct="1">
      <a:defRPr sz="4400" kern="1200">
        <a:solidFill>
          <a:schemeClr val="tx2"/>
        </a:solidFill>
        <a:latin typeface="Arial" charset="0"/>
        <a:ea typeface="+mn-ea"/>
        <a:cs typeface="+mn-cs"/>
      </a:defRPr>
    </a:lvl7pPr>
    <a:lvl8pPr marL="3200400" algn="l" defTabSz="914400" rtl="0" eaLnBrk="1" latinLnBrk="0" hangingPunct="1">
      <a:defRPr sz="4400" kern="1200">
        <a:solidFill>
          <a:schemeClr val="tx2"/>
        </a:solidFill>
        <a:latin typeface="Arial" charset="0"/>
        <a:ea typeface="+mn-ea"/>
        <a:cs typeface="+mn-cs"/>
      </a:defRPr>
    </a:lvl8pPr>
    <a:lvl9pPr marL="3657600" algn="l" defTabSz="914400" rtl="0" eaLnBrk="1" latinLnBrk="0" hangingPunct="1">
      <a:defRPr sz="4400" kern="1200">
        <a:solidFill>
          <a:schemeClr val="tx2"/>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2787"/>
    <p:restoredTop sz="90929"/>
  </p:normalViewPr>
  <p:slideViewPr>
    <p:cSldViewPr>
      <p:cViewPr varScale="1">
        <p:scale>
          <a:sx n="92" d="100"/>
          <a:sy n="92" d="100"/>
        </p:scale>
        <p:origin x="-960"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5" d="100"/>
          <a:sy n="65" d="100"/>
        </p:scale>
        <p:origin x="-2034" y="-126"/>
      </p:cViewPr>
      <p:guideLst>
        <p:guide orient="horz" pos="2920"/>
        <p:guide pos="2204"/>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32337" cy="463867"/>
          </a:xfrm>
          <a:prstGeom prst="rect">
            <a:avLst/>
          </a:prstGeom>
        </p:spPr>
        <p:txBody>
          <a:bodyPr vert="horz" lIns="91212" tIns="45605" rIns="91212" bIns="45605" rtlCol="0"/>
          <a:lstStyle>
            <a:lvl1pPr algn="l">
              <a:defRPr sz="1200"/>
            </a:lvl1pPr>
          </a:lstStyle>
          <a:p>
            <a:endParaRPr lang="en-US"/>
          </a:p>
        </p:txBody>
      </p:sp>
      <p:sp>
        <p:nvSpPr>
          <p:cNvPr id="3" name="Date Placeholder 2"/>
          <p:cNvSpPr>
            <a:spLocks noGrp="1"/>
          </p:cNvSpPr>
          <p:nvPr>
            <p:ph type="dt" sz="quarter" idx="1"/>
          </p:nvPr>
        </p:nvSpPr>
        <p:spPr>
          <a:xfrm>
            <a:off x="3963747" y="1"/>
            <a:ext cx="3032337" cy="463867"/>
          </a:xfrm>
          <a:prstGeom prst="rect">
            <a:avLst/>
          </a:prstGeom>
        </p:spPr>
        <p:txBody>
          <a:bodyPr vert="horz" lIns="91212" tIns="45605" rIns="91212" bIns="45605" rtlCol="0"/>
          <a:lstStyle>
            <a:lvl1pPr algn="r">
              <a:defRPr sz="1200"/>
            </a:lvl1pPr>
          </a:lstStyle>
          <a:p>
            <a:r>
              <a:rPr lang="en-US" dirty="0" smtClean="0"/>
              <a:t>9/13/2010</a:t>
            </a:r>
            <a:endParaRPr lang="en-US" dirty="0"/>
          </a:p>
        </p:txBody>
      </p:sp>
      <p:sp>
        <p:nvSpPr>
          <p:cNvPr id="4" name="Footer Placeholder 3"/>
          <p:cNvSpPr>
            <a:spLocks noGrp="1"/>
          </p:cNvSpPr>
          <p:nvPr>
            <p:ph type="ftr" sz="quarter" idx="2"/>
          </p:nvPr>
        </p:nvSpPr>
        <p:spPr>
          <a:xfrm>
            <a:off x="4" y="8805550"/>
            <a:ext cx="3032337" cy="463867"/>
          </a:xfrm>
          <a:prstGeom prst="rect">
            <a:avLst/>
          </a:prstGeom>
        </p:spPr>
        <p:txBody>
          <a:bodyPr vert="horz" lIns="91212" tIns="45605" rIns="91212" bIns="45605" rtlCol="0" anchor="b"/>
          <a:lstStyle>
            <a:lvl1pPr algn="l">
              <a:defRPr sz="1200"/>
            </a:lvl1pPr>
          </a:lstStyle>
          <a:p>
            <a:endParaRPr lang="en-US"/>
          </a:p>
        </p:txBody>
      </p:sp>
      <p:sp>
        <p:nvSpPr>
          <p:cNvPr id="5" name="Slide Number Placeholder 4"/>
          <p:cNvSpPr>
            <a:spLocks noGrp="1"/>
          </p:cNvSpPr>
          <p:nvPr>
            <p:ph type="sldNum" sz="quarter" idx="3"/>
          </p:nvPr>
        </p:nvSpPr>
        <p:spPr>
          <a:xfrm>
            <a:off x="3963747" y="8805550"/>
            <a:ext cx="3032337" cy="463867"/>
          </a:xfrm>
          <a:prstGeom prst="rect">
            <a:avLst/>
          </a:prstGeom>
        </p:spPr>
        <p:txBody>
          <a:bodyPr vert="horz" lIns="91212" tIns="45605" rIns="91212" bIns="45605" rtlCol="0" anchor="b"/>
          <a:lstStyle>
            <a:lvl1pPr algn="r">
              <a:defRPr sz="1200"/>
            </a:lvl1pPr>
          </a:lstStyle>
          <a:p>
            <a:fld id="{AB80A55B-92D7-43DD-8B30-177C7C9A6066}"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5" y="1"/>
            <a:ext cx="3032337" cy="463550"/>
          </a:xfrm>
          <a:prstGeom prst="rect">
            <a:avLst/>
          </a:prstGeom>
          <a:noFill/>
          <a:ln w="9525">
            <a:noFill/>
            <a:miter lim="800000"/>
            <a:headEnd/>
            <a:tailEnd/>
          </a:ln>
          <a:effectLst/>
        </p:spPr>
        <p:txBody>
          <a:bodyPr vert="horz" wrap="square" lIns="92725" tIns="46362" rIns="92725" bIns="46362" numCol="1" anchor="t" anchorCtr="0" compatLnSpc="1">
            <a:prstTxWarp prst="textNoShape">
              <a:avLst/>
            </a:prstTxWarp>
          </a:bodyPr>
          <a:lstStyle>
            <a:lvl1pPr>
              <a:defRPr sz="1200"/>
            </a:lvl1pPr>
          </a:lstStyle>
          <a:p>
            <a:pPr>
              <a:defRPr/>
            </a:pPr>
            <a:endParaRPr lang="en-US" dirty="0"/>
          </a:p>
        </p:txBody>
      </p:sp>
      <p:sp>
        <p:nvSpPr>
          <p:cNvPr id="30723" name="Rectangle 3"/>
          <p:cNvSpPr>
            <a:spLocks noGrp="1" noChangeArrowheads="1"/>
          </p:cNvSpPr>
          <p:nvPr>
            <p:ph type="dt" idx="1"/>
          </p:nvPr>
        </p:nvSpPr>
        <p:spPr bwMode="auto">
          <a:xfrm>
            <a:off x="3965364" y="1"/>
            <a:ext cx="3032337" cy="463550"/>
          </a:xfrm>
          <a:prstGeom prst="rect">
            <a:avLst/>
          </a:prstGeom>
          <a:noFill/>
          <a:ln w="9525">
            <a:noFill/>
            <a:miter lim="800000"/>
            <a:headEnd/>
            <a:tailEnd/>
          </a:ln>
          <a:effectLst/>
        </p:spPr>
        <p:txBody>
          <a:bodyPr vert="horz" wrap="square" lIns="92725" tIns="46362" rIns="92725" bIns="46362" numCol="1" anchor="t" anchorCtr="0" compatLnSpc="1">
            <a:prstTxWarp prst="textNoShape">
              <a:avLst/>
            </a:prstTxWarp>
          </a:bodyPr>
          <a:lstStyle>
            <a:lvl1pPr algn="r">
              <a:defRPr sz="1200"/>
            </a:lvl1pPr>
          </a:lstStyle>
          <a:p>
            <a:pPr>
              <a:defRPr/>
            </a:pPr>
            <a:endParaRPr lang="en-US" dirty="0"/>
          </a:p>
        </p:txBody>
      </p:sp>
      <p:sp>
        <p:nvSpPr>
          <p:cNvPr id="8196" name="Rectangle 4"/>
          <p:cNvSpPr>
            <a:spLocks noGrp="1" noRot="1" noChangeAspect="1" noChangeArrowheads="1" noTextEdit="1"/>
          </p:cNvSpPr>
          <p:nvPr>
            <p:ph type="sldImg" idx="2"/>
          </p:nvPr>
        </p:nvSpPr>
        <p:spPr bwMode="auto">
          <a:xfrm>
            <a:off x="1181100" y="696913"/>
            <a:ext cx="4635500" cy="3476625"/>
          </a:xfrm>
          <a:prstGeom prst="rect">
            <a:avLst/>
          </a:prstGeom>
          <a:noFill/>
          <a:ln w="9525">
            <a:solidFill>
              <a:srgbClr val="000000"/>
            </a:solidFill>
            <a:miter lim="800000"/>
            <a:headEnd/>
            <a:tailEnd/>
          </a:ln>
        </p:spPr>
      </p:sp>
      <p:sp>
        <p:nvSpPr>
          <p:cNvPr id="30725" name="Rectangle 5"/>
          <p:cNvSpPr>
            <a:spLocks noGrp="1" noChangeArrowheads="1"/>
          </p:cNvSpPr>
          <p:nvPr>
            <p:ph type="body" sz="quarter" idx="3"/>
          </p:nvPr>
        </p:nvSpPr>
        <p:spPr bwMode="auto">
          <a:xfrm>
            <a:off x="933029" y="4403726"/>
            <a:ext cx="5131647" cy="4171950"/>
          </a:xfrm>
          <a:prstGeom prst="rect">
            <a:avLst/>
          </a:prstGeom>
          <a:noFill/>
          <a:ln w="9525">
            <a:noFill/>
            <a:miter lim="800000"/>
            <a:headEnd/>
            <a:tailEnd/>
          </a:ln>
          <a:effectLst/>
        </p:spPr>
        <p:txBody>
          <a:bodyPr vert="horz" wrap="square" lIns="92725" tIns="46362" rIns="92725" bIns="46362"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26" name="Rectangle 6"/>
          <p:cNvSpPr>
            <a:spLocks noGrp="1" noChangeArrowheads="1"/>
          </p:cNvSpPr>
          <p:nvPr>
            <p:ph type="ftr" sz="quarter" idx="4"/>
          </p:nvPr>
        </p:nvSpPr>
        <p:spPr bwMode="auto">
          <a:xfrm>
            <a:off x="5" y="8807451"/>
            <a:ext cx="3032337" cy="463550"/>
          </a:xfrm>
          <a:prstGeom prst="rect">
            <a:avLst/>
          </a:prstGeom>
          <a:noFill/>
          <a:ln w="9525">
            <a:noFill/>
            <a:miter lim="800000"/>
            <a:headEnd/>
            <a:tailEnd/>
          </a:ln>
          <a:effectLst/>
        </p:spPr>
        <p:txBody>
          <a:bodyPr vert="horz" wrap="square" lIns="92725" tIns="46362" rIns="92725" bIns="46362" numCol="1" anchor="b" anchorCtr="0" compatLnSpc="1">
            <a:prstTxWarp prst="textNoShape">
              <a:avLst/>
            </a:prstTxWarp>
          </a:bodyPr>
          <a:lstStyle>
            <a:lvl1pPr>
              <a:defRPr sz="1200"/>
            </a:lvl1pPr>
          </a:lstStyle>
          <a:p>
            <a:pPr>
              <a:defRPr/>
            </a:pPr>
            <a:endParaRPr lang="en-US" dirty="0"/>
          </a:p>
        </p:txBody>
      </p:sp>
      <p:sp>
        <p:nvSpPr>
          <p:cNvPr id="30727" name="Rectangle 7"/>
          <p:cNvSpPr>
            <a:spLocks noGrp="1" noChangeArrowheads="1"/>
          </p:cNvSpPr>
          <p:nvPr>
            <p:ph type="sldNum" sz="quarter" idx="5"/>
          </p:nvPr>
        </p:nvSpPr>
        <p:spPr bwMode="auto">
          <a:xfrm>
            <a:off x="3965364" y="8807451"/>
            <a:ext cx="3032337" cy="463550"/>
          </a:xfrm>
          <a:prstGeom prst="rect">
            <a:avLst/>
          </a:prstGeom>
          <a:noFill/>
          <a:ln w="9525">
            <a:noFill/>
            <a:miter lim="800000"/>
            <a:headEnd/>
            <a:tailEnd/>
          </a:ln>
          <a:effectLst/>
        </p:spPr>
        <p:txBody>
          <a:bodyPr vert="horz" wrap="square" lIns="92725" tIns="46362" rIns="92725" bIns="46362" numCol="1" anchor="b" anchorCtr="0" compatLnSpc="1">
            <a:prstTxWarp prst="textNoShape">
              <a:avLst/>
            </a:prstTxWarp>
          </a:bodyPr>
          <a:lstStyle>
            <a:lvl1pPr algn="r">
              <a:defRPr sz="1200"/>
            </a:lvl1pPr>
          </a:lstStyle>
          <a:p>
            <a:pPr>
              <a:defRPr/>
            </a:pPr>
            <a:fld id="{CB203358-41D7-4168-B09D-98929979AA78}"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the photo you can see an enumerator taking a farmer’s information</a:t>
            </a:r>
            <a:r>
              <a:rPr lang="en-US" baseline="0" dirty="0" smtClean="0"/>
              <a:t> in the field.  The photo gives us some clue why enumerators in rural areas were given more time to complete their assignments.</a:t>
            </a:r>
          </a:p>
        </p:txBody>
      </p:sp>
      <p:sp>
        <p:nvSpPr>
          <p:cNvPr id="4" name="Slide Number Placeholder 3"/>
          <p:cNvSpPr>
            <a:spLocks noGrp="1"/>
          </p:cNvSpPr>
          <p:nvPr>
            <p:ph type="sldNum" sz="quarter" idx="10"/>
          </p:nvPr>
        </p:nvSpPr>
        <p:spPr/>
        <p:txBody>
          <a:bodyPr/>
          <a:lstStyle/>
          <a:p>
            <a:pPr>
              <a:defRPr/>
            </a:pPr>
            <a:fld id="{CB203358-41D7-4168-B09D-98929979AA78}" type="slidenum">
              <a:rPr lang="en-US" smtClean="0"/>
              <a:pPr>
                <a:defRPr/>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Information on schedules was coded and keyed onto Hollerith punch cards.  For the first time, the Census Bureau used imputation to fill in missing ages with information taken from other households having similar characteristics.</a:t>
            </a:r>
          </a:p>
          <a:p>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CB203358-41D7-4168-B09D-98929979AA78}" type="slidenum">
              <a:rPr lang="en-US" smtClean="0"/>
              <a:pPr>
                <a:defRPr/>
              </a:pPr>
              <a:t>5</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CB203358-41D7-4168-B09D-98929979AA78}" type="slidenum">
              <a:rPr lang="en-US" smtClean="0"/>
              <a:pPr>
                <a:defRPr/>
              </a:pPr>
              <a:t>7</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1986" name="Rectangle 2"/>
          <p:cNvSpPr>
            <a:spLocks noGrp="1" noChangeArrowheads="1"/>
          </p:cNvSpPr>
          <p:nvPr>
            <p:ph type="ctrTitle"/>
          </p:nvPr>
        </p:nvSpPr>
        <p:spPr>
          <a:xfrm>
            <a:off x="685800" y="2286000"/>
            <a:ext cx="7772400" cy="1143000"/>
          </a:xfrm>
        </p:spPr>
        <p:txBody>
          <a:bodyPr/>
          <a:lstStyle>
            <a:lvl1pPr>
              <a:defRPr/>
            </a:lvl1pPr>
          </a:lstStyle>
          <a:p>
            <a:r>
              <a:rPr lang="en-US" smtClean="0"/>
              <a:t>Click to edit Master title style</a:t>
            </a:r>
            <a:endParaRPr lang="en-US"/>
          </a:p>
        </p:txBody>
      </p:sp>
      <p:sp>
        <p:nvSpPr>
          <p:cNvPr id="41987"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smtClean="0"/>
              <a:t>Click to edit Master subtitle style</a:t>
            </a:r>
            <a:endParaRPr lang="en-US"/>
          </a:p>
        </p:txBody>
      </p:sp>
      <p:sp>
        <p:nvSpPr>
          <p:cNvPr id="4" name="Rectangle 3"/>
          <p:cNvSpPr>
            <a:spLocks noGrp="1" noChangeArrowheads="1"/>
          </p:cNvSpPr>
          <p:nvPr>
            <p:ph type="sldNum" sz="quarter" idx="10"/>
          </p:nvPr>
        </p:nvSpPr>
        <p:spPr>
          <a:xfrm>
            <a:off x="6553200" y="6248400"/>
            <a:ext cx="1905000" cy="457200"/>
          </a:xfrm>
        </p:spPr>
        <p:txBody>
          <a:bodyPr/>
          <a:lstStyle>
            <a:lvl1pPr>
              <a:defRPr/>
            </a:lvl1pPr>
          </a:lstStyle>
          <a:p>
            <a:pPr>
              <a:defRPr/>
            </a:pPr>
            <a:fld id="{0E3CB9E5-6417-4430-893C-F1A9C3BF71D9}"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082D864A-DC51-4D88-AC71-DC5D7B9A6D7E}"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E4502743-6145-441C-A4FE-0E1B02FACF08}"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970995F1-1A94-4388-9DCC-76A208EE7BE7}"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94448D09-4D51-4B00-BDE7-1DC16718B804}"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E932A14B-39D7-4035-8455-4FF7541FEF31}"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951EF7C1-6F59-41B1-9197-5625B3313B43}"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5CDA4E10-CCDC-4BBE-997F-E68C789B7F7C}"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38EE02EB-D441-4B9A-A16D-60F1A65AAA3B}"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736E2D30-2659-4082-8DCF-7E2C01F1E996}"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BF6F740A-A61B-4C8C-8525-451BF7975F8F}"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6934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pPr>
              <a:defRPr/>
            </a:pPr>
            <a:fld id="{18044D28-A52D-4E89-BFFF-6C8779D59E89}" type="slidenum">
              <a:rPr lang="en-US"/>
              <a:pPr>
                <a:defRPr/>
              </a:pPr>
              <a:t>‹#›</a:t>
            </a:fld>
            <a:endParaRPr lang="en-US" dirty="0"/>
          </a:p>
        </p:txBody>
      </p:sp>
    </p:spTree>
  </p:cSld>
  <p:clrMap bg1="dk2" tx1="lt1" bg2="dk1" tx2="lt2" accent1="accent1" accent2="accent2" accent3="accent3" accent4="accent4" accent5="accent5" accent6="accent6" hlink="hlink" folHlink="folHlink"/>
  <p:sldLayoutIdLst>
    <p:sldLayoutId id="2147483695"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hdr="0" ftr="0" dt="0"/>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Arial" charset="0"/>
        </a:defRPr>
      </a:lvl2pPr>
      <a:lvl3pPr algn="ctr" rtl="0" eaLnBrk="0" fontAlgn="base" hangingPunct="0">
        <a:spcBef>
          <a:spcPct val="0"/>
        </a:spcBef>
        <a:spcAft>
          <a:spcPct val="0"/>
        </a:spcAft>
        <a:defRPr sz="4000">
          <a:solidFill>
            <a:schemeClr val="tx2"/>
          </a:solidFill>
          <a:latin typeface="Arial" charset="0"/>
        </a:defRPr>
      </a:lvl3pPr>
      <a:lvl4pPr algn="ctr" rtl="0" eaLnBrk="0" fontAlgn="base" hangingPunct="0">
        <a:spcBef>
          <a:spcPct val="0"/>
        </a:spcBef>
        <a:spcAft>
          <a:spcPct val="0"/>
        </a:spcAft>
        <a:defRPr sz="4000">
          <a:solidFill>
            <a:schemeClr val="tx2"/>
          </a:solidFill>
          <a:latin typeface="Arial" charset="0"/>
        </a:defRPr>
      </a:lvl4pPr>
      <a:lvl5pPr algn="ctr" rtl="0" eaLnBrk="0" fontAlgn="base" hangingPunct="0">
        <a:spcBef>
          <a:spcPct val="0"/>
        </a:spcBef>
        <a:spcAft>
          <a:spcPct val="0"/>
        </a:spcAft>
        <a:defRPr sz="4000">
          <a:solidFill>
            <a:schemeClr val="tx2"/>
          </a:solidFill>
          <a:latin typeface="Arial" charset="0"/>
        </a:defRPr>
      </a:lvl5pPr>
      <a:lvl6pPr marL="457200" algn="ctr" rtl="0" eaLnBrk="1" fontAlgn="base" hangingPunct="1">
        <a:spcBef>
          <a:spcPct val="0"/>
        </a:spcBef>
        <a:spcAft>
          <a:spcPct val="0"/>
        </a:spcAft>
        <a:defRPr sz="4000">
          <a:solidFill>
            <a:schemeClr val="tx2"/>
          </a:solidFill>
          <a:latin typeface="Arial" charset="0"/>
        </a:defRPr>
      </a:lvl6pPr>
      <a:lvl7pPr marL="914400" algn="ctr" rtl="0" eaLnBrk="1" fontAlgn="base" hangingPunct="1">
        <a:spcBef>
          <a:spcPct val="0"/>
        </a:spcBef>
        <a:spcAft>
          <a:spcPct val="0"/>
        </a:spcAft>
        <a:defRPr sz="4000">
          <a:solidFill>
            <a:schemeClr val="tx2"/>
          </a:solidFill>
          <a:latin typeface="Arial" charset="0"/>
        </a:defRPr>
      </a:lvl7pPr>
      <a:lvl8pPr marL="1371600" algn="ctr" rtl="0" eaLnBrk="1" fontAlgn="base" hangingPunct="1">
        <a:spcBef>
          <a:spcPct val="0"/>
        </a:spcBef>
        <a:spcAft>
          <a:spcPct val="0"/>
        </a:spcAft>
        <a:defRPr sz="4000">
          <a:solidFill>
            <a:schemeClr val="tx2"/>
          </a:solidFill>
          <a:latin typeface="Arial" charset="0"/>
        </a:defRPr>
      </a:lvl8pPr>
      <a:lvl9pPr marL="1828800" algn="ctr" rtl="0" eaLnBrk="1" fontAlgn="base" hangingPunct="1">
        <a:spcBef>
          <a:spcPct val="0"/>
        </a:spcBef>
        <a:spcAft>
          <a:spcPct val="0"/>
        </a:spcAft>
        <a:defRPr sz="4000">
          <a:solidFill>
            <a:schemeClr val="tx2"/>
          </a:solidFill>
          <a:latin typeface="Arial" charset="0"/>
        </a:defRPr>
      </a:lvl9pPr>
    </p:titleStyle>
    <p:bodyStyle>
      <a:lvl1pPr marL="342900" indent="-342900" algn="l" rtl="0" eaLnBrk="0" fontAlgn="base" hangingPunct="0">
        <a:lnSpc>
          <a:spcPts val="3000"/>
        </a:lnSpc>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lnSpc>
          <a:spcPts val="2600"/>
        </a:lnSpc>
        <a:spcBef>
          <a:spcPct val="20000"/>
        </a:spcBef>
        <a:spcAft>
          <a:spcPct val="0"/>
        </a:spcAft>
        <a:buChar char="–"/>
        <a:defRPr sz="2400">
          <a:solidFill>
            <a:schemeClr val="tx1"/>
          </a:solidFill>
          <a:latin typeface="+mn-lt"/>
        </a:defRPr>
      </a:lvl2pPr>
      <a:lvl3pPr marL="1143000" indent="-228600" algn="l" rtl="0" eaLnBrk="0" fontAlgn="base" hangingPunct="0">
        <a:lnSpc>
          <a:spcPts val="2200"/>
        </a:lnSpc>
        <a:spcBef>
          <a:spcPct val="20000"/>
        </a:spcBef>
        <a:spcAft>
          <a:spcPct val="0"/>
        </a:spcAft>
        <a:buChar char="•"/>
        <a:defRPr sz="2000">
          <a:solidFill>
            <a:schemeClr val="tx1"/>
          </a:solidFill>
          <a:latin typeface="+mn-lt"/>
        </a:defRPr>
      </a:lvl3pPr>
      <a:lvl4pPr marL="1600200" indent="-228600" algn="l" rtl="0" eaLnBrk="0" fontAlgn="base" hangingPunct="0">
        <a:lnSpc>
          <a:spcPts val="2000"/>
        </a:lnSpc>
        <a:spcBef>
          <a:spcPct val="20000"/>
        </a:spcBef>
        <a:spcAft>
          <a:spcPct val="0"/>
        </a:spcAft>
        <a:buChar char="–"/>
        <a:defRPr>
          <a:solidFill>
            <a:schemeClr val="tx1"/>
          </a:solidFill>
          <a:latin typeface="+mn-lt"/>
        </a:defRPr>
      </a:lvl4pPr>
      <a:lvl5pPr marL="2057400" indent="-228600" algn="l" rtl="0" eaLnBrk="0" fontAlgn="base" hangingPunct="0">
        <a:lnSpc>
          <a:spcPts val="1800"/>
        </a:lnSpc>
        <a:spcBef>
          <a:spcPct val="20000"/>
        </a:spcBef>
        <a:spcAft>
          <a:spcPct val="0"/>
        </a:spcAft>
        <a:buChar char="»"/>
        <a:defRPr sz="1600">
          <a:solidFill>
            <a:schemeClr val="tx1"/>
          </a:solidFill>
          <a:latin typeface="+mn-lt"/>
        </a:defRPr>
      </a:lvl5pPr>
      <a:lvl6pPr marL="2514600" indent="-228600" algn="l" rtl="0" eaLnBrk="1" fontAlgn="base" hangingPunct="1">
        <a:lnSpc>
          <a:spcPts val="1800"/>
        </a:lnSpc>
        <a:spcBef>
          <a:spcPct val="20000"/>
        </a:spcBef>
        <a:spcAft>
          <a:spcPct val="0"/>
        </a:spcAft>
        <a:buChar char="»"/>
        <a:defRPr sz="1600">
          <a:solidFill>
            <a:schemeClr val="tx1"/>
          </a:solidFill>
          <a:latin typeface="+mn-lt"/>
        </a:defRPr>
      </a:lvl6pPr>
      <a:lvl7pPr marL="2971800" indent="-228600" algn="l" rtl="0" eaLnBrk="1" fontAlgn="base" hangingPunct="1">
        <a:lnSpc>
          <a:spcPts val="1800"/>
        </a:lnSpc>
        <a:spcBef>
          <a:spcPct val="20000"/>
        </a:spcBef>
        <a:spcAft>
          <a:spcPct val="0"/>
        </a:spcAft>
        <a:buChar char="»"/>
        <a:defRPr sz="1600">
          <a:solidFill>
            <a:schemeClr val="tx1"/>
          </a:solidFill>
          <a:latin typeface="+mn-lt"/>
        </a:defRPr>
      </a:lvl7pPr>
      <a:lvl8pPr marL="3429000" indent="-228600" algn="l" rtl="0" eaLnBrk="1" fontAlgn="base" hangingPunct="1">
        <a:lnSpc>
          <a:spcPts val="1800"/>
        </a:lnSpc>
        <a:spcBef>
          <a:spcPct val="20000"/>
        </a:spcBef>
        <a:spcAft>
          <a:spcPct val="0"/>
        </a:spcAft>
        <a:buChar char="»"/>
        <a:defRPr sz="1600">
          <a:solidFill>
            <a:schemeClr val="tx1"/>
          </a:solidFill>
          <a:latin typeface="+mn-lt"/>
        </a:defRPr>
      </a:lvl8pPr>
      <a:lvl9pPr marL="3886200" indent="-228600" algn="l" rtl="0" eaLnBrk="1" fontAlgn="base" hangingPunct="1">
        <a:lnSpc>
          <a:spcPts val="1800"/>
        </a:lnSpc>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685800" y="762000"/>
            <a:ext cx="7772400" cy="1143000"/>
          </a:xfrm>
        </p:spPr>
        <p:txBody>
          <a:bodyPr/>
          <a:lstStyle/>
          <a:p>
            <a:pPr eaLnBrk="1" hangingPunct="1"/>
            <a:r>
              <a:rPr lang="en-US" sz="4800" b="1" dirty="0" smtClean="0"/>
              <a:t>The 1940 Census</a:t>
            </a:r>
          </a:p>
        </p:txBody>
      </p:sp>
      <p:sp>
        <p:nvSpPr>
          <p:cNvPr id="3075" name="Subtitle 2"/>
          <p:cNvSpPr>
            <a:spLocks noGrp="1"/>
          </p:cNvSpPr>
          <p:nvPr>
            <p:ph type="subTitle" idx="1"/>
          </p:nvPr>
        </p:nvSpPr>
        <p:spPr>
          <a:xfrm>
            <a:off x="5638800" y="5181600"/>
            <a:ext cx="3124200" cy="990600"/>
          </a:xfrm>
        </p:spPr>
        <p:txBody>
          <a:bodyPr anchor="b">
            <a:normAutofit fontScale="85000" lnSpcReduction="20000"/>
          </a:bodyPr>
          <a:lstStyle/>
          <a:p>
            <a:pPr algn="l" eaLnBrk="1" hangingPunct="1">
              <a:lnSpc>
                <a:spcPct val="100000"/>
              </a:lnSpc>
            </a:pPr>
            <a:r>
              <a:rPr lang="en-US" sz="2400" b="1" dirty="0" smtClean="0">
                <a:solidFill>
                  <a:schemeClr val="tx2"/>
                </a:solidFill>
                <a:latin typeface="Arial" pitchFamily="34" charset="0"/>
                <a:cs typeface="Arial" pitchFamily="34" charset="0"/>
              </a:rPr>
              <a:t>Robert M. Groves</a:t>
            </a:r>
          </a:p>
          <a:p>
            <a:pPr algn="l" eaLnBrk="1" hangingPunct="1">
              <a:lnSpc>
                <a:spcPct val="100000"/>
              </a:lnSpc>
            </a:pPr>
            <a:r>
              <a:rPr lang="en-US" sz="2400" b="1" dirty="0" smtClean="0">
                <a:solidFill>
                  <a:schemeClr val="tx2"/>
                </a:solidFill>
                <a:latin typeface="Arial" pitchFamily="34" charset="0"/>
                <a:cs typeface="Arial" pitchFamily="34" charset="0"/>
              </a:rPr>
              <a:t>Director</a:t>
            </a:r>
          </a:p>
          <a:p>
            <a:pPr algn="l" eaLnBrk="1" hangingPunct="1">
              <a:lnSpc>
                <a:spcPct val="100000"/>
              </a:lnSpc>
            </a:pPr>
            <a:r>
              <a:rPr lang="en-US" sz="2400" b="1" dirty="0" smtClean="0">
                <a:solidFill>
                  <a:schemeClr val="tx2"/>
                </a:solidFill>
                <a:latin typeface="Arial" pitchFamily="34" charset="0"/>
                <a:cs typeface="Arial" pitchFamily="34" charset="0"/>
              </a:rPr>
              <a:t>U.S. Census Bureau</a:t>
            </a:r>
          </a:p>
        </p:txBody>
      </p:sp>
      <p:sp>
        <p:nvSpPr>
          <p:cNvPr id="3076" name="Slide Number Placeholder 3"/>
          <p:cNvSpPr>
            <a:spLocks noGrp="1"/>
          </p:cNvSpPr>
          <p:nvPr>
            <p:ph type="sldNum" sz="quarter" idx="10"/>
          </p:nvPr>
        </p:nvSpPr>
        <p:spPr>
          <a:noFill/>
        </p:spPr>
        <p:txBody>
          <a:bodyPr/>
          <a:lstStyle/>
          <a:p>
            <a:fld id="{9915EEA4-D3C0-498B-A635-B932F1776887}" type="slidenum">
              <a:rPr lang="en-US" smtClean="0"/>
              <a:pPr/>
              <a:t>1</a:t>
            </a:fld>
            <a:endParaRPr lang="en-US" dirty="0" smtClean="0"/>
          </a:p>
        </p:txBody>
      </p:sp>
      <p:sp>
        <p:nvSpPr>
          <p:cNvPr id="5" name="Rectangle 4"/>
          <p:cNvSpPr/>
          <p:nvPr/>
        </p:nvSpPr>
        <p:spPr>
          <a:xfrm>
            <a:off x="838200" y="2316540"/>
            <a:ext cx="7239000" cy="2123658"/>
          </a:xfrm>
          <a:prstGeom prst="rect">
            <a:avLst/>
          </a:prstGeom>
        </p:spPr>
        <p:txBody>
          <a:bodyPr wrap="square">
            <a:spAutoFit/>
          </a:bodyPr>
          <a:lstStyle/>
          <a:p>
            <a:pPr algn="ctr"/>
            <a:r>
              <a:rPr lang="en-US" sz="2400" b="1" dirty="0" smtClean="0"/>
              <a:t>National Archives and </a:t>
            </a:r>
          </a:p>
          <a:p>
            <a:pPr algn="ctr"/>
            <a:r>
              <a:rPr lang="en-US" sz="2400" b="1" dirty="0" smtClean="0"/>
              <a:t>Records Administration</a:t>
            </a:r>
          </a:p>
          <a:p>
            <a:pPr algn="ctr"/>
            <a:r>
              <a:rPr lang="en-US" sz="2400" b="1" dirty="0" smtClean="0"/>
              <a:t> 1940 Census Workshop</a:t>
            </a:r>
          </a:p>
          <a:p>
            <a:pPr algn="ctr"/>
            <a:endParaRPr lang="en-US" sz="1200" b="1" dirty="0" smtClean="0"/>
          </a:p>
          <a:p>
            <a:pPr algn="ctr"/>
            <a:r>
              <a:rPr lang="en-US" sz="2400" b="1" dirty="0" smtClean="0"/>
              <a:t>September 13, 2010 </a:t>
            </a:r>
          </a:p>
          <a:p>
            <a:pPr algn="ctr"/>
            <a:r>
              <a:rPr lang="en-US" sz="2400" b="1" dirty="0" smtClean="0"/>
              <a:t>College Park, MD</a:t>
            </a:r>
            <a:endParaRPr lang="en-US" sz="24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685800" y="228600"/>
            <a:ext cx="7772400" cy="685800"/>
          </a:xfrm>
        </p:spPr>
        <p:txBody>
          <a:bodyPr/>
          <a:lstStyle/>
          <a:p>
            <a:pPr eaLnBrk="1" hangingPunct="1"/>
            <a:r>
              <a:rPr lang="en-US" b="1" dirty="0" smtClean="0"/>
              <a:t>Data Collection</a:t>
            </a:r>
          </a:p>
        </p:txBody>
      </p:sp>
      <p:sp>
        <p:nvSpPr>
          <p:cNvPr id="3" name="Content Placeholder 2"/>
          <p:cNvSpPr>
            <a:spLocks noGrp="1"/>
          </p:cNvSpPr>
          <p:nvPr>
            <p:ph idx="1"/>
          </p:nvPr>
        </p:nvSpPr>
        <p:spPr>
          <a:xfrm>
            <a:off x="533400" y="1143000"/>
            <a:ext cx="7924800" cy="4114800"/>
          </a:xfrm>
        </p:spPr>
        <p:txBody>
          <a:bodyPr/>
          <a:lstStyle/>
          <a:p>
            <a:pPr eaLnBrk="1" hangingPunct="1">
              <a:lnSpc>
                <a:spcPct val="100000"/>
              </a:lnSpc>
            </a:pPr>
            <a:r>
              <a:rPr lang="en-US" sz="1800" b="1" baseline="0" dirty="0" smtClean="0"/>
              <a:t>Census Day was April 1, 1940; data collection began on April 2, 1940</a:t>
            </a:r>
          </a:p>
          <a:p>
            <a:pPr eaLnBrk="1" hangingPunct="1">
              <a:lnSpc>
                <a:spcPct val="100000"/>
              </a:lnSpc>
            </a:pPr>
            <a:endParaRPr lang="en-US" sz="1800" baseline="0" dirty="0" smtClean="0"/>
          </a:p>
          <a:p>
            <a:pPr eaLnBrk="1" hangingPunct="1">
              <a:lnSpc>
                <a:spcPct val="100000"/>
              </a:lnSpc>
            </a:pPr>
            <a:r>
              <a:rPr lang="en-US" sz="1800" b="1" dirty="0" smtClean="0"/>
              <a:t>123,000 enumerators fanned out across the nation to collect data on 132.2 million residents</a:t>
            </a:r>
          </a:p>
          <a:p>
            <a:pPr eaLnBrk="1" hangingPunct="1">
              <a:lnSpc>
                <a:spcPct val="100000"/>
              </a:lnSpc>
              <a:buNone/>
            </a:pPr>
            <a:endParaRPr lang="en-US" sz="1800" dirty="0" smtClean="0"/>
          </a:p>
          <a:p>
            <a:pPr eaLnBrk="1" hangingPunct="1">
              <a:lnSpc>
                <a:spcPct val="100000"/>
              </a:lnSpc>
            </a:pPr>
            <a:r>
              <a:rPr lang="en-US" sz="1800" b="1" baseline="0" dirty="0" smtClean="0"/>
              <a:t>April 8: enumerators left census forms at hotels, tourist facilities, lodging houses, etc. to be completed by residents; enumerators collected forms the next day</a:t>
            </a:r>
          </a:p>
          <a:p>
            <a:pPr eaLnBrk="1" hangingPunct="1">
              <a:lnSpc>
                <a:spcPct val="100000"/>
              </a:lnSpc>
              <a:buNone/>
            </a:pPr>
            <a:endParaRPr lang="en-US" sz="1800" baseline="0" dirty="0" smtClean="0"/>
          </a:p>
          <a:p>
            <a:pPr eaLnBrk="1" hangingPunct="1">
              <a:lnSpc>
                <a:spcPct val="100000"/>
              </a:lnSpc>
            </a:pPr>
            <a:r>
              <a:rPr lang="en-US" sz="1800" b="1" baseline="0" dirty="0" smtClean="0"/>
              <a:t>Field Division was responsible for data collection: U.S. divided into </a:t>
            </a:r>
          </a:p>
          <a:p>
            <a:pPr lvl="1" eaLnBrk="1" hangingPunct="1">
              <a:lnSpc>
                <a:spcPct val="100000"/>
              </a:lnSpc>
            </a:pPr>
            <a:r>
              <a:rPr lang="en-US" sz="1800" b="1" baseline="0" dirty="0" smtClean="0"/>
              <a:t>3 regiona</a:t>
            </a:r>
            <a:r>
              <a:rPr lang="en-US" sz="1800" b="1" dirty="0" smtClean="0"/>
              <a:t>l offices</a:t>
            </a:r>
            <a:r>
              <a:rPr lang="en-US" sz="1800" b="1" baseline="0" dirty="0" smtClean="0"/>
              <a:t> </a:t>
            </a:r>
          </a:p>
          <a:p>
            <a:pPr lvl="1" eaLnBrk="1" hangingPunct="1">
              <a:lnSpc>
                <a:spcPct val="100000"/>
              </a:lnSpc>
            </a:pPr>
            <a:r>
              <a:rPr lang="en-US" sz="1800" b="1" baseline="0" dirty="0" smtClean="0"/>
              <a:t>104 area</a:t>
            </a:r>
            <a:r>
              <a:rPr lang="en-US" sz="1800" b="1" dirty="0" smtClean="0"/>
              <a:t> offices</a:t>
            </a:r>
            <a:r>
              <a:rPr lang="en-US" sz="1800" b="1" baseline="0" dirty="0" smtClean="0"/>
              <a:t> </a:t>
            </a:r>
          </a:p>
          <a:p>
            <a:pPr lvl="1" eaLnBrk="1" hangingPunct="1">
              <a:lnSpc>
                <a:spcPct val="100000"/>
              </a:lnSpc>
            </a:pPr>
            <a:r>
              <a:rPr lang="en-US" sz="1800" b="1" baseline="0" dirty="0" smtClean="0"/>
              <a:t>and 529 district offices</a:t>
            </a:r>
          </a:p>
          <a:p>
            <a:pPr eaLnBrk="1" hangingPunct="1">
              <a:lnSpc>
                <a:spcPct val="100000"/>
              </a:lnSpc>
              <a:buNone/>
            </a:pPr>
            <a:endParaRPr lang="en-US" sz="1800" dirty="0" smtClean="0"/>
          </a:p>
          <a:p>
            <a:pPr eaLnBrk="1" hangingPunct="1">
              <a:lnSpc>
                <a:spcPct val="100000"/>
              </a:lnSpc>
            </a:pPr>
            <a:endParaRPr lang="en-US" sz="1800" dirty="0" smtClean="0"/>
          </a:p>
          <a:p>
            <a:pPr eaLnBrk="1" hangingPunct="1">
              <a:lnSpc>
                <a:spcPct val="100000"/>
              </a:lnSpc>
            </a:pPr>
            <a:endParaRPr lang="en-US" sz="1800" baseline="0" dirty="0" smtClean="0"/>
          </a:p>
          <a:p>
            <a:pPr eaLnBrk="1" hangingPunct="1">
              <a:lnSpc>
                <a:spcPct val="200000"/>
              </a:lnSpc>
            </a:pPr>
            <a:endParaRPr lang="en-US" sz="2000" dirty="0" smtClean="0"/>
          </a:p>
        </p:txBody>
      </p:sp>
      <p:sp>
        <p:nvSpPr>
          <p:cNvPr id="4100" name="Slide Number Placeholder 3"/>
          <p:cNvSpPr>
            <a:spLocks noGrp="1"/>
          </p:cNvSpPr>
          <p:nvPr>
            <p:ph type="sldNum" sz="quarter" idx="10"/>
          </p:nvPr>
        </p:nvSpPr>
        <p:spPr>
          <a:noFill/>
        </p:spPr>
        <p:txBody>
          <a:bodyPr/>
          <a:lstStyle/>
          <a:p>
            <a:fld id="{E465BF60-1DCA-45B0-BF25-E58F86417B93}" type="slidenum">
              <a:rPr lang="en-US" smtClean="0"/>
              <a:pPr/>
              <a:t>2</a:t>
            </a:fld>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 calcmode="lin" valueType="num">
                                      <p:cBhvr additive="base">
                                        <p:cTn id="3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additive="base">
                                        <p:cTn id="3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685800"/>
          </a:xfrm>
        </p:spPr>
        <p:txBody>
          <a:bodyPr/>
          <a:lstStyle/>
          <a:p>
            <a:r>
              <a:rPr lang="en-US" b="1" dirty="0" smtClean="0"/>
              <a:t>Data Collection</a:t>
            </a:r>
            <a:endParaRPr lang="en-US" b="1" dirty="0"/>
          </a:p>
        </p:txBody>
      </p:sp>
      <p:sp>
        <p:nvSpPr>
          <p:cNvPr id="3" name="Content Placeholder 2"/>
          <p:cNvSpPr>
            <a:spLocks noGrp="1"/>
          </p:cNvSpPr>
          <p:nvPr>
            <p:ph sz="half" idx="1"/>
          </p:nvPr>
        </p:nvSpPr>
        <p:spPr>
          <a:xfrm>
            <a:off x="228600" y="1524000"/>
            <a:ext cx="4191000" cy="4267200"/>
          </a:xfrm>
        </p:spPr>
        <p:txBody>
          <a:bodyPr anchor="ctr"/>
          <a:lstStyle/>
          <a:p>
            <a:pPr eaLnBrk="1" hangingPunct="1">
              <a:lnSpc>
                <a:spcPct val="100000"/>
              </a:lnSpc>
            </a:pPr>
            <a:r>
              <a:rPr lang="en-US" sz="1800" b="1" dirty="0" smtClean="0"/>
              <a:t>Data collection duration: 2 weeks in incorporated places of 2,500 or more people; 31 days in all other areas</a:t>
            </a:r>
          </a:p>
          <a:p>
            <a:pPr eaLnBrk="1" hangingPunct="1">
              <a:lnSpc>
                <a:spcPct val="100000"/>
              </a:lnSpc>
            </a:pPr>
            <a:endParaRPr lang="en-US" sz="1800" b="1" dirty="0" smtClean="0"/>
          </a:p>
          <a:p>
            <a:pPr eaLnBrk="1" hangingPunct="1">
              <a:lnSpc>
                <a:spcPct val="100000"/>
              </a:lnSpc>
            </a:pPr>
            <a:r>
              <a:rPr lang="en-US" sz="1800" b="1" dirty="0" smtClean="0"/>
              <a:t>District supervisors organized and publicized hand tallies of population for each county and city of 10,000 or more people</a:t>
            </a:r>
          </a:p>
          <a:p>
            <a:pPr eaLnBrk="1" hangingPunct="1">
              <a:lnSpc>
                <a:spcPct val="100000"/>
              </a:lnSpc>
              <a:buNone/>
            </a:pPr>
            <a:endParaRPr lang="en-US" sz="1800" b="1" dirty="0" smtClean="0"/>
          </a:p>
          <a:p>
            <a:pPr eaLnBrk="1" hangingPunct="1">
              <a:lnSpc>
                <a:spcPct val="100000"/>
              </a:lnSpc>
            </a:pPr>
            <a:r>
              <a:rPr lang="en-US" sz="1800" b="1" dirty="0" smtClean="0"/>
              <a:t>Census schedules were placed</a:t>
            </a:r>
            <a:br>
              <a:rPr lang="en-US" sz="1800" b="1" dirty="0" smtClean="0"/>
            </a:br>
            <a:r>
              <a:rPr lang="en-US" sz="1800" b="1" dirty="0" smtClean="0"/>
              <a:t>in address order and shipped </a:t>
            </a:r>
            <a:br>
              <a:rPr lang="en-US" sz="1800" b="1" dirty="0" smtClean="0"/>
            </a:br>
            <a:r>
              <a:rPr lang="en-US" sz="1800" b="1" dirty="0" smtClean="0"/>
              <a:t>to Census headquarters in Washington, DC</a:t>
            </a:r>
          </a:p>
          <a:p>
            <a:endParaRPr lang="en-US" dirty="0"/>
          </a:p>
        </p:txBody>
      </p:sp>
      <p:sp>
        <p:nvSpPr>
          <p:cNvPr id="5" name="Slide Number Placeholder 4"/>
          <p:cNvSpPr>
            <a:spLocks noGrp="1"/>
          </p:cNvSpPr>
          <p:nvPr>
            <p:ph type="sldNum" sz="quarter" idx="10"/>
          </p:nvPr>
        </p:nvSpPr>
        <p:spPr/>
        <p:txBody>
          <a:bodyPr/>
          <a:lstStyle/>
          <a:p>
            <a:pPr>
              <a:defRPr/>
            </a:pPr>
            <a:fld id="{970995F1-1A94-4388-9DCC-76A208EE7BE7}" type="slidenum">
              <a:rPr lang="en-US" smtClean="0"/>
              <a:pPr>
                <a:defRPr/>
              </a:pPr>
              <a:t>3</a:t>
            </a:fld>
            <a:endParaRPr lang="en-US" dirty="0"/>
          </a:p>
        </p:txBody>
      </p:sp>
      <p:pic>
        <p:nvPicPr>
          <p:cNvPr id="23554" name="Picture 2"/>
          <p:cNvPicPr>
            <a:picLocks noChangeAspect="1" noChangeArrowheads="1"/>
          </p:cNvPicPr>
          <p:nvPr/>
        </p:nvPicPr>
        <p:blipFill>
          <a:blip r:embed="rId2" cstate="print"/>
          <a:srcRect/>
          <a:stretch>
            <a:fillRect/>
          </a:stretch>
        </p:blipFill>
        <p:spPr bwMode="auto">
          <a:xfrm>
            <a:off x="4431304" y="1828800"/>
            <a:ext cx="4331696" cy="337849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05200" y="1676400"/>
            <a:ext cx="4419600" cy="1143000"/>
          </a:xfrm>
        </p:spPr>
        <p:txBody>
          <a:bodyPr/>
          <a:lstStyle/>
          <a:p>
            <a:r>
              <a:rPr lang="en-US" sz="3200" dirty="0" smtClean="0">
                <a:solidFill>
                  <a:schemeClr val="tx1"/>
                </a:solidFill>
              </a:rPr>
              <a:t>1940 vs. 2010</a:t>
            </a:r>
            <a:endParaRPr lang="en-US" sz="3200" dirty="0">
              <a:solidFill>
                <a:schemeClr val="tx1"/>
              </a:solidFill>
            </a:endParaRPr>
          </a:p>
        </p:txBody>
      </p:sp>
      <p:sp>
        <p:nvSpPr>
          <p:cNvPr id="5" name="Slide Number Placeholder 4"/>
          <p:cNvSpPr>
            <a:spLocks noGrp="1"/>
          </p:cNvSpPr>
          <p:nvPr>
            <p:ph type="sldNum" sz="quarter" idx="10"/>
          </p:nvPr>
        </p:nvSpPr>
        <p:spPr/>
        <p:txBody>
          <a:bodyPr/>
          <a:lstStyle/>
          <a:p>
            <a:pPr>
              <a:defRPr/>
            </a:pPr>
            <a:fld id="{970995F1-1A94-4388-9DCC-76A208EE7BE7}" type="slidenum">
              <a:rPr lang="en-US" smtClean="0"/>
              <a:pPr>
                <a:defRPr/>
              </a:pPr>
              <a:t>4</a:t>
            </a:fld>
            <a:endParaRPr lang="en-US" dirty="0"/>
          </a:p>
        </p:txBody>
      </p:sp>
      <p:pic>
        <p:nvPicPr>
          <p:cNvPr id="21506" name="Picture 2"/>
          <p:cNvPicPr>
            <a:picLocks noChangeAspect="1" noChangeArrowheads="1"/>
          </p:cNvPicPr>
          <p:nvPr/>
        </p:nvPicPr>
        <p:blipFill>
          <a:blip r:embed="rId2" cstate="print"/>
          <a:srcRect/>
          <a:stretch>
            <a:fillRect/>
          </a:stretch>
        </p:blipFill>
        <p:spPr bwMode="auto">
          <a:xfrm>
            <a:off x="685800" y="1066800"/>
            <a:ext cx="3143250" cy="4406900"/>
          </a:xfrm>
          <a:prstGeom prst="rect">
            <a:avLst/>
          </a:prstGeom>
          <a:noFill/>
          <a:ln w="9525">
            <a:noFill/>
            <a:miter lim="800000"/>
            <a:headEnd/>
            <a:tailEnd/>
          </a:ln>
          <a:effectLst/>
        </p:spPr>
      </p:pic>
      <p:pic>
        <p:nvPicPr>
          <p:cNvPr id="21507" name="Picture 3"/>
          <p:cNvPicPr>
            <a:picLocks noGrp="1" noChangeAspect="1" noChangeArrowheads="1"/>
          </p:cNvPicPr>
          <p:nvPr>
            <p:ph sz="half" idx="1"/>
          </p:nvPr>
        </p:nvPicPr>
        <p:blipFill>
          <a:blip r:embed="rId3" cstate="print"/>
          <a:srcRect/>
          <a:stretch>
            <a:fillRect/>
          </a:stretch>
        </p:blipFill>
        <p:spPr bwMode="auto">
          <a:xfrm>
            <a:off x="3352800" y="2819400"/>
            <a:ext cx="4819652" cy="3213099"/>
          </a:xfrm>
          <a:prstGeom prst="rect">
            <a:avLst/>
          </a:prstGeom>
          <a:noFill/>
          <a:ln w="9525">
            <a:noFill/>
            <a:miter lim="800000"/>
            <a:headEnd/>
            <a:tailEnd/>
          </a:ln>
          <a:effectLst/>
        </p:spPr>
      </p:pic>
      <p:sp>
        <p:nvSpPr>
          <p:cNvPr id="6" name="Title 1"/>
          <p:cNvSpPr txBox="1">
            <a:spLocks/>
          </p:cNvSpPr>
          <p:nvPr/>
        </p:nvSpPr>
        <p:spPr bwMode="auto">
          <a:xfrm>
            <a:off x="2133600" y="304800"/>
            <a:ext cx="4876800" cy="533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smtClean="0">
                <a:ln>
                  <a:noFill/>
                </a:ln>
                <a:solidFill>
                  <a:schemeClr val="tx2"/>
                </a:solidFill>
                <a:effectLst/>
                <a:uLnTx/>
                <a:uFillTx/>
                <a:latin typeface="+mj-lt"/>
                <a:ea typeface="+mj-ea"/>
                <a:cs typeface="+mj-cs"/>
              </a:rPr>
              <a:t>Data Collection</a:t>
            </a:r>
            <a:endParaRPr kumimoji="0" lang="en-US" sz="4000" b="1"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0"/>
            <a:ext cx="4572000" cy="609600"/>
          </a:xfrm>
        </p:spPr>
        <p:txBody>
          <a:bodyPr/>
          <a:lstStyle/>
          <a:p>
            <a:pPr algn="ctr"/>
            <a:r>
              <a:rPr lang="en-US" sz="4000" dirty="0" smtClean="0"/>
              <a:t>Data Processing</a:t>
            </a:r>
            <a:endParaRPr lang="en-US" sz="4000" dirty="0"/>
          </a:p>
        </p:txBody>
      </p:sp>
      <p:sp>
        <p:nvSpPr>
          <p:cNvPr id="6" name="Text Placeholder 5"/>
          <p:cNvSpPr>
            <a:spLocks noGrp="1"/>
          </p:cNvSpPr>
          <p:nvPr>
            <p:ph type="body" sz="half" idx="2"/>
          </p:nvPr>
        </p:nvSpPr>
        <p:spPr>
          <a:xfrm>
            <a:off x="457200" y="2273300"/>
            <a:ext cx="3008313" cy="3975100"/>
          </a:xfrm>
        </p:spPr>
        <p:txBody>
          <a:bodyPr/>
          <a:lstStyle/>
          <a:p>
            <a:pPr>
              <a:lnSpc>
                <a:spcPct val="100000"/>
              </a:lnSpc>
            </a:pPr>
            <a:r>
              <a:rPr lang="en-US" sz="2000" b="1" dirty="0" smtClean="0"/>
              <a:t>Information on schedules was coded and keyed onto punch cards </a:t>
            </a:r>
          </a:p>
          <a:p>
            <a:pPr>
              <a:lnSpc>
                <a:spcPct val="100000"/>
              </a:lnSpc>
              <a:buFont typeface="Arial" pitchFamily="34" charset="0"/>
              <a:buChar char="•"/>
            </a:pPr>
            <a:endParaRPr lang="en-US" dirty="0" smtClean="0"/>
          </a:p>
          <a:p>
            <a:pPr>
              <a:lnSpc>
                <a:spcPct val="100000"/>
              </a:lnSpc>
              <a:buFont typeface="Arial" pitchFamily="34" charset="0"/>
              <a:buChar char="•"/>
            </a:pPr>
            <a:endParaRPr lang="en-US" dirty="0" smtClean="0"/>
          </a:p>
        </p:txBody>
      </p:sp>
      <p:sp>
        <p:nvSpPr>
          <p:cNvPr id="4" name="Slide Number Placeholder 3"/>
          <p:cNvSpPr>
            <a:spLocks noGrp="1"/>
          </p:cNvSpPr>
          <p:nvPr>
            <p:ph type="sldNum" sz="quarter" idx="10"/>
          </p:nvPr>
        </p:nvSpPr>
        <p:spPr/>
        <p:txBody>
          <a:bodyPr/>
          <a:lstStyle/>
          <a:p>
            <a:pPr>
              <a:defRPr/>
            </a:pPr>
            <a:fld id="{082D864A-DC51-4D88-AC71-DC5D7B9A6D7E}" type="slidenum">
              <a:rPr lang="en-US" smtClean="0"/>
              <a:pPr>
                <a:defRPr/>
              </a:pPr>
              <a:t>5</a:t>
            </a:fld>
            <a:endParaRPr lang="en-US" dirty="0"/>
          </a:p>
        </p:txBody>
      </p:sp>
      <p:pic>
        <p:nvPicPr>
          <p:cNvPr id="22531" name="Picture 3"/>
          <p:cNvPicPr>
            <a:picLocks noChangeAspect="1" noChangeArrowheads="1"/>
          </p:cNvPicPr>
          <p:nvPr/>
        </p:nvPicPr>
        <p:blipFill>
          <a:blip r:embed="rId3" cstate="print"/>
          <a:srcRect/>
          <a:stretch>
            <a:fillRect/>
          </a:stretch>
        </p:blipFill>
        <p:spPr bwMode="auto">
          <a:xfrm>
            <a:off x="3352800" y="1447800"/>
            <a:ext cx="5216167" cy="414729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p:cNvPicPr>
            <a:picLocks noGrp="1" noChangeAspect="1" noChangeArrowheads="1"/>
          </p:cNvPicPr>
          <p:nvPr>
            <p:ph idx="1"/>
          </p:nvPr>
        </p:nvPicPr>
        <p:blipFill>
          <a:blip r:embed="rId2" cstate="print"/>
          <a:srcRect/>
          <a:stretch>
            <a:fillRect/>
          </a:stretch>
        </p:blipFill>
        <p:spPr bwMode="auto">
          <a:xfrm>
            <a:off x="4362706" y="1066800"/>
            <a:ext cx="3943094" cy="5044471"/>
          </a:xfrm>
          <a:prstGeom prst="rect">
            <a:avLst/>
          </a:prstGeom>
          <a:noFill/>
          <a:ln w="9525">
            <a:noFill/>
            <a:miter lim="800000"/>
            <a:headEnd/>
            <a:tailEnd/>
          </a:ln>
          <a:effectLst/>
        </p:spPr>
      </p:pic>
      <p:sp>
        <p:nvSpPr>
          <p:cNvPr id="2" name="Title 1"/>
          <p:cNvSpPr>
            <a:spLocks noGrp="1"/>
          </p:cNvSpPr>
          <p:nvPr>
            <p:ph type="title"/>
          </p:nvPr>
        </p:nvSpPr>
        <p:spPr>
          <a:xfrm>
            <a:off x="2514600" y="361950"/>
            <a:ext cx="4343400" cy="552450"/>
          </a:xfrm>
        </p:spPr>
        <p:txBody>
          <a:bodyPr/>
          <a:lstStyle/>
          <a:p>
            <a:pPr algn="ctr"/>
            <a:r>
              <a:rPr lang="en-US" sz="4000" dirty="0" smtClean="0"/>
              <a:t>Data Processing</a:t>
            </a:r>
            <a:endParaRPr lang="en-US" sz="4000" dirty="0"/>
          </a:p>
        </p:txBody>
      </p:sp>
      <p:sp>
        <p:nvSpPr>
          <p:cNvPr id="4" name="Text Placeholder 3"/>
          <p:cNvSpPr>
            <a:spLocks noGrp="1"/>
          </p:cNvSpPr>
          <p:nvPr>
            <p:ph type="body" sz="half" idx="2"/>
          </p:nvPr>
        </p:nvSpPr>
        <p:spPr>
          <a:xfrm>
            <a:off x="457200" y="1981200"/>
            <a:ext cx="3008313" cy="3167063"/>
          </a:xfrm>
        </p:spPr>
        <p:txBody>
          <a:bodyPr anchor="ctr"/>
          <a:lstStyle/>
          <a:p>
            <a:pPr>
              <a:lnSpc>
                <a:spcPct val="100000"/>
              </a:lnSpc>
            </a:pPr>
            <a:r>
              <a:rPr lang="en-US" sz="2000" b="1" dirty="0" smtClean="0"/>
              <a:t>Electric tabulating machines calculated the totals, which were transferred to table shells in preparation for layout and printing</a:t>
            </a:r>
          </a:p>
          <a:p>
            <a:endParaRPr lang="en-US" dirty="0"/>
          </a:p>
        </p:txBody>
      </p:sp>
      <p:sp>
        <p:nvSpPr>
          <p:cNvPr id="5" name="Slide Number Placeholder 4"/>
          <p:cNvSpPr>
            <a:spLocks noGrp="1"/>
          </p:cNvSpPr>
          <p:nvPr>
            <p:ph type="sldNum" sz="quarter" idx="10"/>
          </p:nvPr>
        </p:nvSpPr>
        <p:spPr/>
        <p:txBody>
          <a:bodyPr/>
          <a:lstStyle/>
          <a:p>
            <a:pPr>
              <a:defRPr/>
            </a:pPr>
            <a:fld id="{5CDA4E10-CCDC-4BBE-997F-E68C789B7F7C}" type="slidenum">
              <a:rPr lang="en-US" smtClean="0"/>
              <a:pPr>
                <a:defRPr/>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81000"/>
            <a:ext cx="7772400" cy="1143000"/>
          </a:xfrm>
        </p:spPr>
        <p:txBody>
          <a:bodyPr/>
          <a:lstStyle/>
          <a:p>
            <a:pPr eaLnBrk="1" hangingPunct="1"/>
            <a:r>
              <a:rPr lang="en-US" b="1" dirty="0" smtClean="0"/>
              <a:t>Major Innovations</a:t>
            </a:r>
          </a:p>
        </p:txBody>
      </p:sp>
      <p:sp>
        <p:nvSpPr>
          <p:cNvPr id="5123" name="Content Placeholder 2"/>
          <p:cNvSpPr>
            <a:spLocks noGrp="1"/>
          </p:cNvSpPr>
          <p:nvPr>
            <p:ph idx="1"/>
          </p:nvPr>
        </p:nvSpPr>
        <p:spPr>
          <a:xfrm>
            <a:off x="457200" y="1524000"/>
            <a:ext cx="8305800" cy="4343400"/>
          </a:xfrm>
        </p:spPr>
        <p:txBody>
          <a:bodyPr/>
          <a:lstStyle/>
          <a:p>
            <a:pPr eaLnBrk="1" hangingPunct="1">
              <a:lnSpc>
                <a:spcPct val="100000"/>
              </a:lnSpc>
              <a:buNone/>
            </a:pPr>
            <a:r>
              <a:rPr lang="en-US" b="1" dirty="0" smtClean="0"/>
              <a:t>1940 census was the first to:</a:t>
            </a:r>
          </a:p>
          <a:p>
            <a:pPr eaLnBrk="1" hangingPunct="1">
              <a:lnSpc>
                <a:spcPct val="100000"/>
              </a:lnSpc>
              <a:buNone/>
            </a:pPr>
            <a:endParaRPr lang="en-US" sz="800" b="1" dirty="0" smtClean="0"/>
          </a:p>
          <a:p>
            <a:pPr lvl="1" eaLnBrk="1" hangingPunct="1">
              <a:lnSpc>
                <a:spcPct val="100000"/>
              </a:lnSpc>
            </a:pPr>
            <a:r>
              <a:rPr lang="en-US" b="1" dirty="0" smtClean="0"/>
              <a:t>include an income question</a:t>
            </a:r>
          </a:p>
          <a:p>
            <a:pPr lvl="1" eaLnBrk="1" hangingPunct="1">
              <a:lnSpc>
                <a:spcPct val="100000"/>
              </a:lnSpc>
            </a:pPr>
            <a:r>
              <a:rPr lang="en-US" b="1" dirty="0" smtClean="0"/>
              <a:t>use probability sampling</a:t>
            </a:r>
          </a:p>
          <a:p>
            <a:pPr lvl="1" eaLnBrk="1" hangingPunct="1">
              <a:lnSpc>
                <a:spcPct val="100000"/>
              </a:lnSpc>
            </a:pPr>
            <a:r>
              <a:rPr lang="en-US" b="1" dirty="0" smtClean="0"/>
              <a:t>designate a special day for counting transients </a:t>
            </a:r>
          </a:p>
          <a:p>
            <a:pPr lvl="2" eaLnBrk="1" hangingPunct="1">
              <a:lnSpc>
                <a:spcPct val="100000"/>
              </a:lnSpc>
              <a:buNone/>
            </a:pPr>
            <a:r>
              <a:rPr lang="en-US" sz="2400" b="1" dirty="0" smtClean="0"/>
              <a:t>(T-Night)</a:t>
            </a:r>
          </a:p>
          <a:p>
            <a:pPr lvl="1" eaLnBrk="1" hangingPunct="1">
              <a:lnSpc>
                <a:spcPct val="100000"/>
              </a:lnSpc>
            </a:pPr>
            <a:r>
              <a:rPr lang="en-US" b="1" dirty="0" smtClean="0"/>
              <a:t>impute missing data (age)</a:t>
            </a:r>
          </a:p>
          <a:p>
            <a:pPr lvl="1" eaLnBrk="1" hangingPunct="1">
              <a:lnSpc>
                <a:spcPct val="100000"/>
              </a:lnSpc>
            </a:pPr>
            <a:r>
              <a:rPr lang="en-US" b="1" dirty="0" smtClean="0"/>
              <a:t>include a coverage and content research program   	following the census</a:t>
            </a:r>
          </a:p>
          <a:p>
            <a:pPr lvl="1" eaLnBrk="1" hangingPunct="1">
              <a:lnSpc>
                <a:spcPct val="100000"/>
              </a:lnSpc>
            </a:pPr>
            <a:r>
              <a:rPr lang="en-US" b="1" dirty="0" smtClean="0"/>
              <a:t>include a census of housing</a:t>
            </a:r>
          </a:p>
          <a:p>
            <a:pPr eaLnBrk="1" hangingPunct="1"/>
            <a:endParaRPr lang="en-US" dirty="0" smtClean="0"/>
          </a:p>
        </p:txBody>
      </p:sp>
      <p:sp>
        <p:nvSpPr>
          <p:cNvPr id="5124" name="Slide Number Placeholder 3"/>
          <p:cNvSpPr>
            <a:spLocks noGrp="1"/>
          </p:cNvSpPr>
          <p:nvPr>
            <p:ph type="sldNum" sz="quarter" idx="10"/>
          </p:nvPr>
        </p:nvSpPr>
        <p:spPr>
          <a:noFill/>
        </p:spPr>
        <p:txBody>
          <a:bodyPr/>
          <a:lstStyle/>
          <a:p>
            <a:fld id="{657744D4-99EC-4B55-9C53-D954BAF5127E}" type="slidenum">
              <a:rPr lang="en-US" smtClean="0"/>
              <a:pPr/>
              <a:t>7</a:t>
            </a:fld>
            <a:endParaRPr lang="en-US"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04800"/>
            <a:ext cx="7772400" cy="1143000"/>
          </a:xfrm>
        </p:spPr>
        <p:txBody>
          <a:bodyPr/>
          <a:lstStyle/>
          <a:p>
            <a:r>
              <a:rPr lang="en-US" b="1" dirty="0" smtClean="0"/>
              <a:t>1940 vs. 2010</a:t>
            </a:r>
            <a:endParaRPr lang="en-US" b="1" dirty="0"/>
          </a:p>
        </p:txBody>
      </p:sp>
      <p:graphicFrame>
        <p:nvGraphicFramePr>
          <p:cNvPr id="5" name="Content Placeholder 4"/>
          <p:cNvGraphicFramePr>
            <a:graphicFrameLocks noGrp="1"/>
          </p:cNvGraphicFramePr>
          <p:nvPr>
            <p:ph idx="1"/>
          </p:nvPr>
        </p:nvGraphicFramePr>
        <p:xfrm>
          <a:off x="685800" y="1524000"/>
          <a:ext cx="7772400" cy="3302000"/>
        </p:xfrm>
        <a:graphic>
          <a:graphicData uri="http://schemas.openxmlformats.org/drawingml/2006/table">
            <a:tbl>
              <a:tblPr firstRow="1" bandRow="1">
                <a:tableStyleId>{5C22544A-7EE6-4342-B048-85BDC9FD1C3A}</a:tableStyleId>
              </a:tblPr>
              <a:tblGrid>
                <a:gridCol w="2590800"/>
                <a:gridCol w="2514600"/>
                <a:gridCol w="2667000"/>
              </a:tblGrid>
              <a:tr h="370840">
                <a:tc>
                  <a:txBody>
                    <a:bodyPr/>
                    <a:lstStyle/>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1940 Census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baseline="0" dirty="0" smtClean="0"/>
                        <a:t>2010 Census</a:t>
                      </a:r>
                      <a:endParaRPr lang="en-US" sz="1800" dirty="0" smtClean="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dirty="0" smtClean="0">
                          <a:solidFill>
                            <a:schemeClr val="bg1"/>
                          </a:solidFill>
                        </a:rPr>
                        <a:t>Resident Population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132.2 million</a:t>
                      </a:r>
                      <a:endParaRPr lang="en-US" sz="1800" b="0" dirty="0" smtClean="0">
                        <a:solidFill>
                          <a:schemeClr val="bg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NA</a:t>
                      </a:r>
                      <a:endParaRPr lang="en-US" sz="1800" b="0" dirty="0" smtClean="0">
                        <a:solidFill>
                          <a:schemeClr val="bg1"/>
                        </a:solidFill>
                      </a:endParaRP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Total Cost (in nominal dollars)</a:t>
                      </a:r>
                      <a:endParaRPr lang="en-US" sz="1800" b="0" dirty="0" smtClean="0">
                        <a:solidFill>
                          <a:schemeClr val="bg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$67.5 million</a:t>
                      </a:r>
                      <a:endParaRPr lang="en-US" sz="1800" b="0" dirty="0" smtClean="0">
                        <a:solidFill>
                          <a:schemeClr val="bg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$12.9 billion (est.)</a:t>
                      </a:r>
                      <a:endParaRPr lang="en-US" sz="1800" b="0" dirty="0" smtClean="0">
                        <a:solidFill>
                          <a:schemeClr val="bg1"/>
                        </a:solidFill>
                      </a:endParaRPr>
                    </a:p>
                    <a:p>
                      <a:endParaRPr lang="en-US" dirty="0">
                        <a:solidFill>
                          <a:schemeClr val="bg1"/>
                        </a:solidFill>
                      </a:endParaRP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Total Cost (in 2010 dollars)</a:t>
                      </a:r>
                      <a:r>
                        <a:rPr lang="en-US" sz="1800" b="0" baseline="30000" dirty="0" smtClean="0">
                          <a:solidFill>
                            <a:schemeClr val="bg1"/>
                          </a:solidFill>
                        </a:rPr>
                        <a:t>a</a:t>
                      </a:r>
                      <a:endParaRPr lang="en-US" sz="1800" b="0" dirty="0" smtClean="0">
                        <a:solidFill>
                          <a:schemeClr val="bg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$1.05 billion</a:t>
                      </a:r>
                      <a:endParaRPr lang="en-US" sz="1800" b="0" dirty="0" smtClean="0">
                        <a:solidFill>
                          <a:schemeClr val="bg1"/>
                        </a:solidFill>
                      </a:endParaRPr>
                    </a:p>
                    <a:p>
                      <a:endParaRPr lang="en-US" dirty="0">
                        <a:solidFill>
                          <a:schemeClr val="bg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$13.2 billion (est.)</a:t>
                      </a:r>
                      <a:endParaRPr lang="en-US" sz="1800" b="0" dirty="0" smtClean="0">
                        <a:solidFill>
                          <a:schemeClr val="bg1"/>
                        </a:solidFill>
                      </a:endParaRPr>
                    </a:p>
                    <a:p>
                      <a:endParaRPr lang="en-US" dirty="0">
                        <a:solidFill>
                          <a:schemeClr val="bg1"/>
                        </a:solidFill>
                      </a:endParaRP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Per Capita Cost (in 2010 dollars)</a:t>
                      </a:r>
                      <a:endParaRPr lang="en-US" sz="1600" b="0" baseline="30000" dirty="0" smtClean="0">
                        <a:solidFill>
                          <a:schemeClr val="bg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$7.94</a:t>
                      </a:r>
                      <a:endParaRPr lang="en-US" sz="1800" b="0" dirty="0" smtClean="0">
                        <a:solidFill>
                          <a:schemeClr val="bg1"/>
                        </a:solidFill>
                      </a:endParaRPr>
                    </a:p>
                    <a:p>
                      <a:endParaRPr lang="en-US" dirty="0">
                        <a:solidFill>
                          <a:schemeClr val="bg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NA</a:t>
                      </a:r>
                      <a:endParaRPr lang="en-US" sz="1800" b="0" dirty="0" smtClean="0">
                        <a:solidFill>
                          <a:schemeClr val="bg1"/>
                        </a:solidFill>
                      </a:endParaRPr>
                    </a:p>
                    <a:p>
                      <a:endParaRPr lang="en-US" dirty="0">
                        <a:solidFill>
                          <a:schemeClr val="bg1"/>
                        </a:solidFill>
                      </a:endParaRP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Number of Enumerators</a:t>
                      </a:r>
                      <a:endParaRPr lang="en-US" sz="1800" b="0" dirty="0" smtClean="0">
                        <a:solidFill>
                          <a:schemeClr val="bg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bg1"/>
                          </a:solidFill>
                        </a:rPr>
                        <a:t>123,000</a:t>
                      </a:r>
                      <a:endParaRPr lang="en-US" sz="1800" b="0" dirty="0" smtClean="0">
                        <a:solidFill>
                          <a:schemeClr val="bg1"/>
                        </a:solidFill>
                      </a:endParaRPr>
                    </a:p>
                    <a:p>
                      <a:endParaRPr lang="en-US" dirty="0">
                        <a:solidFill>
                          <a:schemeClr val="bg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baseline="0" dirty="0" smtClean="0">
                          <a:solidFill>
                            <a:schemeClr val="bg1"/>
                          </a:solidFill>
                          <a:latin typeface="+mn-lt"/>
                          <a:ea typeface="+mn-ea"/>
                          <a:cs typeface="+mn-cs"/>
                        </a:rPr>
                        <a:t>586,000</a:t>
                      </a:r>
                      <a:endParaRPr lang="en-US" sz="1800" b="0" dirty="0" smtClean="0">
                        <a:solidFill>
                          <a:schemeClr val="bg1"/>
                        </a:solidFill>
                      </a:endParaRPr>
                    </a:p>
                    <a:p>
                      <a:endParaRPr lang="en-US" dirty="0">
                        <a:solidFill>
                          <a:schemeClr val="bg1"/>
                        </a:solidFill>
                      </a:endParaRPr>
                    </a:p>
                  </a:txBody>
                  <a:tcPr/>
                </a:tc>
              </a:tr>
            </a:tbl>
          </a:graphicData>
        </a:graphic>
      </p:graphicFrame>
      <p:sp>
        <p:nvSpPr>
          <p:cNvPr id="4" name="Slide Number Placeholder 3"/>
          <p:cNvSpPr>
            <a:spLocks noGrp="1"/>
          </p:cNvSpPr>
          <p:nvPr>
            <p:ph type="sldNum" sz="quarter" idx="10"/>
          </p:nvPr>
        </p:nvSpPr>
        <p:spPr/>
        <p:txBody>
          <a:bodyPr/>
          <a:lstStyle/>
          <a:p>
            <a:pPr>
              <a:defRPr/>
            </a:pPr>
            <a:fld id="{082D864A-DC51-4D88-AC71-DC5D7B9A6D7E}" type="slidenum">
              <a:rPr lang="en-US" smtClean="0"/>
              <a:pPr>
                <a:defRPr/>
              </a:pPr>
              <a:t>8</a:t>
            </a:fld>
            <a:endParaRPr lang="en-US" dirty="0"/>
          </a:p>
        </p:txBody>
      </p:sp>
      <p:sp>
        <p:nvSpPr>
          <p:cNvPr id="7" name="TextBox 6"/>
          <p:cNvSpPr txBox="1"/>
          <p:nvPr/>
        </p:nvSpPr>
        <p:spPr>
          <a:xfrm>
            <a:off x="609600" y="5257800"/>
            <a:ext cx="3557384" cy="338554"/>
          </a:xfrm>
          <a:prstGeom prst="rect">
            <a:avLst/>
          </a:prstGeom>
          <a:noFill/>
        </p:spPr>
        <p:txBody>
          <a:bodyPr wrap="none" rtlCol="0">
            <a:spAutoFit/>
          </a:bodyPr>
          <a:lstStyle/>
          <a:p>
            <a:r>
              <a:rPr lang="en-US" sz="1600" baseline="30000" dirty="0" smtClean="0"/>
              <a:t>a</a:t>
            </a:r>
            <a:r>
              <a:rPr lang="en-US" sz="1600" dirty="0" smtClean="0"/>
              <a:t>Uses a CPI-based adjustment factor</a:t>
            </a:r>
            <a:endParaRPr lang="en-US" sz="1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09600"/>
            <a:ext cx="7772400" cy="1143000"/>
          </a:xfrm>
        </p:spPr>
        <p:txBody>
          <a:bodyPr/>
          <a:lstStyle/>
          <a:p>
            <a:r>
              <a:rPr lang="en-US" b="1" dirty="0" smtClean="0"/>
              <a:t>Accessibility of the Records</a:t>
            </a:r>
            <a:endParaRPr lang="en-US" b="1" dirty="0"/>
          </a:p>
        </p:txBody>
      </p:sp>
      <p:sp>
        <p:nvSpPr>
          <p:cNvPr id="3" name="Slide Number Placeholder 2"/>
          <p:cNvSpPr>
            <a:spLocks noGrp="1"/>
          </p:cNvSpPr>
          <p:nvPr>
            <p:ph type="sldNum" sz="quarter" idx="10"/>
          </p:nvPr>
        </p:nvSpPr>
        <p:spPr/>
        <p:txBody>
          <a:bodyPr/>
          <a:lstStyle/>
          <a:p>
            <a:pPr>
              <a:defRPr/>
            </a:pPr>
            <a:fld id="{E932A14B-39D7-4035-8455-4FF7541FEF31}" type="slidenum">
              <a:rPr lang="en-US" smtClean="0"/>
              <a:pPr>
                <a:defRPr/>
              </a:pPr>
              <a:t>9</a:t>
            </a:fld>
            <a:endParaRPr lang="en-US" dirty="0"/>
          </a:p>
        </p:txBody>
      </p:sp>
      <p:sp>
        <p:nvSpPr>
          <p:cNvPr id="5" name="Rectangle 4"/>
          <p:cNvSpPr/>
          <p:nvPr/>
        </p:nvSpPr>
        <p:spPr>
          <a:xfrm>
            <a:off x="228600" y="2057400"/>
            <a:ext cx="3124200" cy="1938992"/>
          </a:xfrm>
          <a:prstGeom prst="rect">
            <a:avLst/>
          </a:prstGeom>
        </p:spPr>
        <p:txBody>
          <a:bodyPr wrap="square">
            <a:spAutoFit/>
          </a:bodyPr>
          <a:lstStyle/>
          <a:p>
            <a:r>
              <a:rPr lang="en-US" sz="2000" b="1" dirty="0" smtClean="0">
                <a:solidFill>
                  <a:schemeClr val="tx1"/>
                </a:solidFill>
              </a:rPr>
              <a:t>In the 1940s, individuals </a:t>
            </a:r>
          </a:p>
          <a:p>
            <a:r>
              <a:rPr lang="en-US" sz="2000" b="1" dirty="0" smtClean="0">
                <a:solidFill>
                  <a:schemeClr val="tx1"/>
                </a:solidFill>
              </a:rPr>
              <a:t>looking for information on themselves or their </a:t>
            </a:r>
          </a:p>
          <a:p>
            <a:r>
              <a:rPr lang="en-US" sz="2000" b="1" dirty="0" smtClean="0">
                <a:solidFill>
                  <a:schemeClr val="tx1"/>
                </a:solidFill>
              </a:rPr>
              <a:t>ancestors had to plow </a:t>
            </a:r>
          </a:p>
          <a:p>
            <a:r>
              <a:rPr lang="en-US" sz="2000" b="1" dirty="0" smtClean="0">
                <a:solidFill>
                  <a:schemeClr val="tx1"/>
                </a:solidFill>
              </a:rPr>
              <a:t>through the microfilm or printouts of it</a:t>
            </a:r>
          </a:p>
        </p:txBody>
      </p:sp>
      <p:pic>
        <p:nvPicPr>
          <p:cNvPr id="21506" name="Picture 2"/>
          <p:cNvPicPr>
            <a:picLocks noChangeAspect="1" noChangeArrowheads="1"/>
          </p:cNvPicPr>
          <p:nvPr/>
        </p:nvPicPr>
        <p:blipFill>
          <a:blip r:embed="rId2" cstate="print"/>
          <a:srcRect/>
          <a:stretch>
            <a:fillRect/>
          </a:stretch>
        </p:blipFill>
        <p:spPr bwMode="auto">
          <a:xfrm>
            <a:off x="3352800" y="1752600"/>
            <a:ext cx="5344016" cy="4114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en-US" b="1" dirty="0" smtClean="0"/>
              <a:t>Tidbits From 1940</a:t>
            </a:r>
          </a:p>
        </p:txBody>
      </p:sp>
      <p:sp>
        <p:nvSpPr>
          <p:cNvPr id="3" name="Content Placeholder 2"/>
          <p:cNvSpPr>
            <a:spLocks noGrp="1"/>
          </p:cNvSpPr>
          <p:nvPr>
            <p:ph idx="1"/>
          </p:nvPr>
        </p:nvSpPr>
        <p:spPr>
          <a:xfrm>
            <a:off x="685800" y="1752600"/>
            <a:ext cx="7772400" cy="4114800"/>
          </a:xfrm>
        </p:spPr>
        <p:txBody>
          <a:bodyPr/>
          <a:lstStyle/>
          <a:p>
            <a:pPr indent="-347472" eaLnBrk="1" hangingPunct="1">
              <a:lnSpc>
                <a:spcPct val="100000"/>
              </a:lnSpc>
            </a:pPr>
            <a:r>
              <a:rPr lang="en-US" dirty="0" smtClean="0"/>
              <a:t>The Census Bureau received 6,000 suggested questions, e.g.</a:t>
            </a:r>
          </a:p>
          <a:p>
            <a:pPr eaLnBrk="1" hangingPunct="1">
              <a:lnSpc>
                <a:spcPct val="100000"/>
              </a:lnSpc>
              <a:buNone/>
            </a:pPr>
            <a:endParaRPr lang="en-US" sz="1200" dirty="0" smtClean="0"/>
          </a:p>
          <a:p>
            <a:pPr lvl="1">
              <a:lnSpc>
                <a:spcPct val="100000"/>
              </a:lnSpc>
            </a:pPr>
            <a:r>
              <a:rPr lang="en-US" dirty="0" smtClean="0">
                <a:solidFill>
                  <a:schemeClr val="tx1"/>
                </a:solidFill>
                <a:latin typeface="+mn-lt"/>
                <a:ea typeface="+mn-ea"/>
                <a:cs typeface="+mn-cs"/>
              </a:rPr>
              <a:t>Cosmetics makers wanted to know the number of blondes, brunettes, and redheads</a:t>
            </a:r>
          </a:p>
          <a:p>
            <a:pPr lvl="1" eaLnBrk="1" hangingPunct="1"/>
            <a:r>
              <a:rPr lang="en-US" dirty="0" smtClean="0"/>
              <a:t>Cemetery operators wanted to know how many families owned burial plots</a:t>
            </a:r>
          </a:p>
          <a:p>
            <a:pPr lvl="1" eaLnBrk="1" hangingPunct="1">
              <a:lnSpc>
                <a:spcPct val="100000"/>
              </a:lnSpc>
              <a:buNone/>
            </a:pPr>
            <a:endParaRPr lang="en-US" sz="1200" dirty="0" smtClean="0"/>
          </a:p>
          <a:p>
            <a:pPr eaLnBrk="1" hangingPunct="1">
              <a:lnSpc>
                <a:spcPct val="100000"/>
              </a:lnSpc>
            </a:pPr>
            <a:r>
              <a:rPr lang="en-US" dirty="0" smtClean="0"/>
              <a:t>Uncommon occupations recorded included “ham sniffer” and “whistle tester”</a:t>
            </a:r>
          </a:p>
          <a:p>
            <a:pPr eaLnBrk="1" hangingPunct="1"/>
            <a:endParaRPr lang="en-US" dirty="0" smtClean="0"/>
          </a:p>
        </p:txBody>
      </p:sp>
      <p:sp>
        <p:nvSpPr>
          <p:cNvPr id="7172" name="Slide Number Placeholder 3"/>
          <p:cNvSpPr>
            <a:spLocks noGrp="1"/>
          </p:cNvSpPr>
          <p:nvPr>
            <p:ph type="sldNum" sz="quarter" idx="10"/>
          </p:nvPr>
        </p:nvSpPr>
        <p:spPr>
          <a:noFill/>
        </p:spPr>
        <p:txBody>
          <a:bodyPr/>
          <a:lstStyle/>
          <a:p>
            <a:fld id="{50887347-CEE4-426E-AD6E-BC497DDA6E80}" type="slidenum">
              <a:rPr lang="en-US" smtClean="0"/>
              <a:pPr/>
              <a:t>10</a:t>
            </a:fld>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ipe(down)">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wipe(down)">
                                      <p:cBhvr>
                                        <p:cTn id="1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0"/>
          </p:nvPr>
        </p:nvSpPr>
        <p:spPr/>
        <p:txBody>
          <a:bodyPr/>
          <a:lstStyle/>
          <a:p>
            <a:pPr>
              <a:defRPr/>
            </a:pPr>
            <a:fld id="{970995F1-1A94-4388-9DCC-76A208EE7BE7}" type="slidenum">
              <a:rPr lang="en-US" smtClean="0"/>
              <a:pPr>
                <a:defRPr/>
              </a:pPr>
              <a:t>11</a:t>
            </a:fld>
            <a:endParaRPr lang="en-US" dirty="0"/>
          </a:p>
        </p:txBody>
      </p:sp>
      <p:sp>
        <p:nvSpPr>
          <p:cNvPr id="6" name="Title 1"/>
          <p:cNvSpPr>
            <a:spLocks noGrp="1"/>
          </p:cNvSpPr>
          <p:nvPr>
            <p:ph type="title"/>
          </p:nvPr>
        </p:nvSpPr>
        <p:spPr>
          <a:xfrm>
            <a:off x="1905000" y="304800"/>
            <a:ext cx="5562600" cy="838200"/>
          </a:xfrm>
        </p:spPr>
        <p:txBody>
          <a:bodyPr/>
          <a:lstStyle/>
          <a:p>
            <a:pPr eaLnBrk="1" hangingPunct="1"/>
            <a:r>
              <a:rPr lang="en-US" b="1" dirty="0" smtClean="0"/>
              <a:t>Tidbits From 1940</a:t>
            </a:r>
          </a:p>
        </p:txBody>
      </p:sp>
      <p:pic>
        <p:nvPicPr>
          <p:cNvPr id="8" name="Picture 7" descr="headquarters_lg.jpg"/>
          <p:cNvPicPr>
            <a:picLocks noChangeAspect="1"/>
          </p:cNvPicPr>
          <p:nvPr/>
        </p:nvPicPr>
        <p:blipFill>
          <a:blip r:embed="rId2" cstate="print"/>
          <a:stretch>
            <a:fillRect/>
          </a:stretch>
        </p:blipFill>
        <p:spPr>
          <a:xfrm>
            <a:off x="4572000" y="2209800"/>
            <a:ext cx="4002723" cy="2667000"/>
          </a:xfrm>
          <a:prstGeom prst="rect">
            <a:avLst/>
          </a:prstGeom>
        </p:spPr>
      </p:pic>
      <p:pic>
        <p:nvPicPr>
          <p:cNvPr id="1028" name="Picture 1" descr="Temporary Bldg 1940-42.JPG"/>
          <p:cNvPicPr>
            <a:picLocks noChangeAspect="1" noChangeArrowheads="1"/>
          </p:cNvPicPr>
          <p:nvPr/>
        </p:nvPicPr>
        <p:blipFill>
          <a:blip r:embed="rId3" cstate="print"/>
          <a:srcRect l="3046" t="7521" r="4005" b="12473"/>
          <a:stretch>
            <a:fillRect/>
          </a:stretch>
        </p:blipFill>
        <p:spPr bwMode="auto">
          <a:xfrm>
            <a:off x="381000" y="2209800"/>
            <a:ext cx="3810000" cy="2660432"/>
          </a:xfrm>
          <a:prstGeom prst="rect">
            <a:avLst/>
          </a:prstGeom>
          <a:noFill/>
          <a:ln w="9525">
            <a:noFill/>
            <a:miter lim="800000"/>
            <a:headEnd/>
            <a:tailEnd/>
          </a:ln>
        </p:spPr>
      </p:pic>
      <p:sp>
        <p:nvSpPr>
          <p:cNvPr id="14" name="TextBox 13"/>
          <p:cNvSpPr txBox="1"/>
          <p:nvPr/>
        </p:nvSpPr>
        <p:spPr>
          <a:xfrm>
            <a:off x="533400" y="1143000"/>
            <a:ext cx="8077200" cy="892552"/>
          </a:xfrm>
          <a:prstGeom prst="rect">
            <a:avLst/>
          </a:prstGeom>
          <a:noFill/>
        </p:spPr>
        <p:txBody>
          <a:bodyPr wrap="square" rtlCol="0">
            <a:spAutoFit/>
          </a:bodyPr>
          <a:lstStyle/>
          <a:p>
            <a:r>
              <a:rPr lang="en-US" sz="2600" dirty="0" smtClean="0">
                <a:solidFill>
                  <a:schemeClr val="tx1"/>
                </a:solidFill>
              </a:rPr>
              <a:t>The Census Bureau “lends” its building in Washington to the Office of Price Administration for World War II  </a:t>
            </a:r>
            <a:endParaRPr lang="en-US" sz="2600" dirty="0">
              <a:solidFill>
                <a:schemeClr val="tx1"/>
              </a:solidFill>
            </a:endParaRPr>
          </a:p>
        </p:txBody>
      </p:sp>
      <p:graphicFrame>
        <p:nvGraphicFramePr>
          <p:cNvPr id="18" name="Table 17"/>
          <p:cNvGraphicFramePr>
            <a:graphicFrameLocks noGrp="1"/>
          </p:cNvGraphicFramePr>
          <p:nvPr/>
        </p:nvGraphicFramePr>
        <p:xfrm>
          <a:off x="381000" y="5029200"/>
          <a:ext cx="8763000" cy="1264920"/>
        </p:xfrm>
        <a:graphic>
          <a:graphicData uri="http://schemas.openxmlformats.org/drawingml/2006/table">
            <a:tbl>
              <a:tblPr firstRow="1" bandRow="1">
                <a:tableStyleId>{5C22544A-7EE6-4342-B048-85BDC9FD1C3A}</a:tableStyleId>
              </a:tblPr>
              <a:tblGrid>
                <a:gridCol w="4114800"/>
                <a:gridCol w="4648200"/>
              </a:tblGrid>
              <a:tr h="1264920">
                <a:tc>
                  <a:txBody>
                    <a:bodyPr/>
                    <a:lstStyle/>
                    <a:p>
                      <a:pPr marL="347472" indent="-347472">
                        <a:buFont typeface="Arial" pitchFamily="34" charset="0"/>
                        <a:buChar char="•"/>
                      </a:pPr>
                      <a:r>
                        <a:rPr lang="en-US" sz="1800" b="0" kern="1200" dirty="0" smtClean="0">
                          <a:solidFill>
                            <a:schemeClr val="lt1"/>
                          </a:solidFill>
                          <a:latin typeface="+mn-lt"/>
                          <a:ea typeface="+mn-ea"/>
                          <a:cs typeface="+mn-cs"/>
                        </a:rPr>
                        <a:t>1940:  The Census Bureau </a:t>
                      </a:r>
                      <a:br>
                        <a:rPr lang="en-US" sz="1800" b="0" kern="1200" dirty="0" smtClean="0">
                          <a:solidFill>
                            <a:schemeClr val="lt1"/>
                          </a:solidFill>
                          <a:latin typeface="+mn-lt"/>
                          <a:ea typeface="+mn-ea"/>
                          <a:cs typeface="+mn-cs"/>
                        </a:rPr>
                      </a:br>
                      <a:r>
                        <a:rPr lang="en-US" sz="1800" b="0" kern="1200" dirty="0" smtClean="0">
                          <a:solidFill>
                            <a:schemeClr val="lt1"/>
                          </a:solidFill>
                          <a:latin typeface="+mn-lt"/>
                          <a:ea typeface="+mn-ea"/>
                          <a:cs typeface="+mn-cs"/>
                        </a:rPr>
                        <a:t>moves into its “permanent” </a:t>
                      </a:r>
                      <a:br>
                        <a:rPr lang="en-US" sz="1800" b="0" kern="1200" dirty="0" smtClean="0">
                          <a:solidFill>
                            <a:schemeClr val="lt1"/>
                          </a:solidFill>
                          <a:latin typeface="+mn-lt"/>
                          <a:ea typeface="+mn-ea"/>
                          <a:cs typeface="+mn-cs"/>
                        </a:rPr>
                      </a:br>
                      <a:r>
                        <a:rPr lang="en-US" sz="1800" b="0" kern="1200" dirty="0" smtClean="0">
                          <a:solidFill>
                            <a:schemeClr val="lt1"/>
                          </a:solidFill>
                          <a:latin typeface="+mn-lt"/>
                          <a:ea typeface="+mn-ea"/>
                          <a:cs typeface="+mn-cs"/>
                        </a:rPr>
                        <a:t>building in Southwest DC</a:t>
                      </a:r>
                      <a:endParaRPr lang="en-US"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347472" indent="-347472" algn="l" defTabSz="914400" rtl="0" eaLnBrk="1" latinLnBrk="0" hangingPunct="1">
                        <a:buFont typeface="Arial" pitchFamily="34" charset="0"/>
                        <a:buChar char="•"/>
                      </a:pPr>
                      <a:r>
                        <a:rPr lang="en-US" sz="1800" b="0" kern="1200" dirty="0" smtClean="0">
                          <a:solidFill>
                            <a:schemeClr val="lt1"/>
                          </a:solidFill>
                          <a:latin typeface="+mn-lt"/>
                          <a:ea typeface="+mn-ea"/>
                          <a:cs typeface="+mn-cs"/>
                        </a:rPr>
                        <a:t>2006:  The Census Bureau </a:t>
                      </a:r>
                      <a:br>
                        <a:rPr lang="en-US" sz="1800" b="0" kern="1200" dirty="0" smtClean="0">
                          <a:solidFill>
                            <a:schemeClr val="lt1"/>
                          </a:solidFill>
                          <a:latin typeface="+mn-lt"/>
                          <a:ea typeface="+mn-ea"/>
                          <a:cs typeface="+mn-cs"/>
                        </a:rPr>
                      </a:br>
                      <a:r>
                        <a:rPr lang="en-US" sz="1800" b="0" kern="1200" dirty="0" smtClean="0">
                          <a:solidFill>
                            <a:schemeClr val="lt1"/>
                          </a:solidFill>
                          <a:latin typeface="+mn-lt"/>
                          <a:ea typeface="+mn-ea"/>
                          <a:cs typeface="+mn-cs"/>
                        </a:rPr>
                        <a:t>moves into its new state-of-the-art headquarters building in Suitland, MD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standardtemp">
  <a:themeElements>
    <a:clrScheme name="">
      <a:dk1>
        <a:srgbClr val="808080"/>
      </a:dk1>
      <a:lt1>
        <a:srgbClr val="FFFFFF"/>
      </a:lt1>
      <a:dk2>
        <a:srgbClr val="000000"/>
      </a:dk2>
      <a:lt2>
        <a:srgbClr val="FFFF00"/>
      </a:lt2>
      <a:accent1>
        <a:srgbClr val="3333FF"/>
      </a:accent1>
      <a:accent2>
        <a:srgbClr val="3333CC"/>
      </a:accent2>
      <a:accent3>
        <a:srgbClr val="AAAAAA"/>
      </a:accent3>
      <a:accent4>
        <a:srgbClr val="DADADA"/>
      </a:accent4>
      <a:accent5>
        <a:srgbClr val="ADADFF"/>
      </a:accent5>
      <a:accent6>
        <a:srgbClr val="2D2DB9"/>
      </a:accent6>
      <a:hlink>
        <a:srgbClr val="CCCCFF"/>
      </a:hlink>
      <a:folHlink>
        <a:srgbClr val="B2B2B2"/>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4400" b="0"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4400" b="0" i="0" u="none" strike="noStrike" cap="none" normalizeH="0" baseline="0" smtClean="0">
            <a:ln>
              <a:noFill/>
            </a:ln>
            <a:solidFill>
              <a:schemeClr val="tx2"/>
            </a:solidFill>
            <a:effectLst/>
            <a:latin typeface="Arial" charset="0"/>
          </a:defRPr>
        </a:defPPr>
      </a:lstStyle>
    </a:lnDef>
  </a:objectDefaults>
  <a:extraClrSchemeLst>
    <a:extraClrScheme>
      <a:clrScheme name="Office Them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standardtemp</Template>
  <TotalTime>702</TotalTime>
  <Words>500</Words>
  <Application>Microsoft Office PowerPoint</Application>
  <PresentationFormat>On-screen Show (4:3)</PresentationFormat>
  <Paragraphs>96</Paragraphs>
  <Slides>11</Slides>
  <Notes>3</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standardtemp</vt:lpstr>
      <vt:lpstr>The 1940 Census</vt:lpstr>
      <vt:lpstr>Data Collection</vt:lpstr>
      <vt:lpstr>Data Collection</vt:lpstr>
      <vt:lpstr>1940 vs. 2010</vt:lpstr>
      <vt:lpstr>Data Processing</vt:lpstr>
      <vt:lpstr>Data Processing</vt:lpstr>
      <vt:lpstr>Major Innovations</vt:lpstr>
      <vt:lpstr>1940 vs. 2010</vt:lpstr>
      <vt:lpstr>Accessibility of the Records</vt:lpstr>
      <vt:lpstr>Tidbits From 1940</vt:lpstr>
      <vt:lpstr>Tidbits From 1940</vt:lpstr>
    </vt:vector>
  </TitlesOfParts>
  <Manager>James Clark</Manager>
  <Company>U.S. Department of Commerce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snow0307</dc:creator>
  <cp:lastModifiedBy>RCacas</cp:lastModifiedBy>
  <cp:revision>123</cp:revision>
  <dcterms:created xsi:type="dcterms:W3CDTF">2010-09-08T12:16:45Z</dcterms:created>
  <dcterms:modified xsi:type="dcterms:W3CDTF">2010-09-24T15:17:34Z</dcterms:modified>
</cp:coreProperties>
</file>