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12.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slideMasters/slideMaster7.xml" ContentType="application/vnd.openxmlformats-officedocument.presentationml.slideMaster+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wmf" ContentType="image/x-wmf"/>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 id="2147483650" r:id="rId3"/>
    <p:sldMasterId id="2147483651" r:id="rId4"/>
    <p:sldMasterId id="2147483652" r:id="rId5"/>
    <p:sldMasterId id="2147483653" r:id="rId6"/>
    <p:sldMasterId id="2147483654" r:id="rId7"/>
  </p:sldMasterIdLst>
  <p:notesMasterIdLst>
    <p:notesMasterId r:id="rId25"/>
  </p:notesMasterIdLst>
  <p:sldIdLst>
    <p:sldId id="256" r:id="rId8"/>
    <p:sldId id="277" r:id="rId9"/>
    <p:sldId id="258" r:id="rId10"/>
    <p:sldId id="267" r:id="rId11"/>
    <p:sldId id="265" r:id="rId12"/>
    <p:sldId id="270" r:id="rId13"/>
    <p:sldId id="271" r:id="rId14"/>
    <p:sldId id="266" r:id="rId15"/>
    <p:sldId id="260" r:id="rId16"/>
    <p:sldId id="272" r:id="rId17"/>
    <p:sldId id="274" r:id="rId18"/>
    <p:sldId id="275" r:id="rId19"/>
    <p:sldId id="259" r:id="rId20"/>
    <p:sldId id="262" r:id="rId21"/>
    <p:sldId id="276" r:id="rId22"/>
    <p:sldId id="273" r:id="rId23"/>
    <p:sldId id="269" r:id="rId24"/>
  </p:sldIdLst>
  <p:sldSz cx="13004800" cy="9753600"/>
  <p:notesSz cx="6858000" cy="9144000"/>
  <p:defaultTextStyle>
    <a:defPPr>
      <a:defRPr lang="en-US"/>
    </a:defPPr>
    <a:lvl1pPr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1pPr>
    <a:lvl2pPr marL="4572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2pPr>
    <a:lvl3pPr marL="9144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3pPr>
    <a:lvl4pPr marL="13716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4pPr>
    <a:lvl5pPr marL="18288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5pPr>
    <a:lvl6pPr marL="2286000" algn="l" defTabSz="914400" rtl="0" eaLnBrk="1" latinLnBrk="0" hangingPunct="1">
      <a:defRPr sz="4200" kern="1200">
        <a:solidFill>
          <a:srgbClr val="000000"/>
        </a:solidFill>
        <a:latin typeface="Gill Sans" charset="0"/>
        <a:ea typeface="ヒラギノ角ゴ ProN W3" charset="-128"/>
        <a:cs typeface="+mn-cs"/>
        <a:sym typeface="Gill Sans" charset="0"/>
      </a:defRPr>
    </a:lvl6pPr>
    <a:lvl7pPr marL="2743200" algn="l" defTabSz="914400" rtl="0" eaLnBrk="1" latinLnBrk="0" hangingPunct="1">
      <a:defRPr sz="4200" kern="1200">
        <a:solidFill>
          <a:srgbClr val="000000"/>
        </a:solidFill>
        <a:latin typeface="Gill Sans" charset="0"/>
        <a:ea typeface="ヒラギノ角ゴ ProN W3" charset="-128"/>
        <a:cs typeface="+mn-cs"/>
        <a:sym typeface="Gill Sans" charset="0"/>
      </a:defRPr>
    </a:lvl7pPr>
    <a:lvl8pPr marL="3200400" algn="l" defTabSz="914400" rtl="0" eaLnBrk="1" latinLnBrk="0" hangingPunct="1">
      <a:defRPr sz="4200" kern="1200">
        <a:solidFill>
          <a:srgbClr val="000000"/>
        </a:solidFill>
        <a:latin typeface="Gill Sans" charset="0"/>
        <a:ea typeface="ヒラギノ角ゴ ProN W3" charset="-128"/>
        <a:cs typeface="+mn-cs"/>
        <a:sym typeface="Gill Sans" charset="0"/>
      </a:defRPr>
    </a:lvl8pPr>
    <a:lvl9pPr marL="3657600" algn="l" defTabSz="914400" rtl="0" eaLnBrk="1" latinLnBrk="0" hangingPunct="1">
      <a:defRPr sz="4200" kern="1200">
        <a:solidFill>
          <a:srgbClr val="000000"/>
        </a:solidFill>
        <a:latin typeface="Gill Sans" charset="0"/>
        <a:ea typeface="ヒラギノ角ゴ ProN W3" charset="-128"/>
        <a:cs typeface="+mn-cs"/>
        <a:sym typeface="Gill Sans"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9999"/>
    <a:srgbClr val="6E7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504" y="-84"/>
      </p:cViewPr>
      <p:guideLst>
        <p:guide orient="horz" pos="3072"/>
        <p:guide pos="4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1"/>
          <p:cNvSpPr>
            <a:spLocks noRot="1" noChangeArrowheads="1" noTextEdit="1"/>
          </p:cNvSpPr>
          <p:nvPr>
            <p:ph type="sldImg"/>
          </p:nvPr>
        </p:nvSpPr>
        <p:spPr bwMode="auto">
          <a:xfrm>
            <a:off x="1143000" y="685800"/>
            <a:ext cx="4572000" cy="3429000"/>
          </a:xfrm>
          <a:prstGeom prst="rect">
            <a:avLst/>
          </a:prstGeom>
          <a:noFill/>
          <a:ln w="9525">
            <a:solidFill>
              <a:srgbClr val="000000"/>
            </a:solidFill>
            <a:miter lim="800000"/>
            <a:headEnd/>
            <a:tailEnd/>
          </a:ln>
        </p:spPr>
      </p:sp>
      <p:sp>
        <p:nvSpPr>
          <p:cNvPr id="16386" name="Rectangle 2"/>
          <p:cNvSpPr>
            <a:spLocks noGrp="1" noChangeArrowheads="1"/>
          </p:cNvSpPr>
          <p:nvPr>
            <p:ph type="body" sz="quarter" idx="1"/>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Gill Sans" charset="0"/>
        <a:ea typeface="ＭＳ Ｐゴシック" charset="-128"/>
        <a:cs typeface="ＭＳ Ｐゴシック" charset="-128"/>
      </a:defRPr>
    </a:lvl1pPr>
    <a:lvl2pPr marL="4572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2pPr>
    <a:lvl3pPr marL="9144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3pPr>
    <a:lvl4pPr marL="13716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4pPr>
    <a:lvl5pPr marL="18288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p:cNvSpPr>
          <p:nvPr>
            <p:ph type="sldImg"/>
          </p:nvPr>
        </p:nvSpPr>
        <p:spPr>
          <a:ln/>
        </p:spPr>
      </p:sp>
      <p:sp>
        <p:nvSpPr>
          <p:cNvPr id="89091" name="Notes Placeholder 2"/>
          <p:cNvSpPr>
            <a:spLocks noGrp="1"/>
          </p:cNvSpPr>
          <p:nvPr>
            <p:ph type="body" idx="1"/>
          </p:nvPr>
        </p:nvSpPr>
        <p:spPr>
          <a:noFill/>
          <a:ln/>
        </p:spPr>
        <p:txBody>
          <a:bodyPr/>
          <a:lstStyle/>
          <a:p>
            <a:r>
              <a:rPr lang="en-US" smtClean="0"/>
              <a:t>Section 1</a:t>
            </a:r>
          </a:p>
          <a:p>
            <a:r>
              <a:rPr lang="en-US" smtClean="0"/>
              <a:t>What are the basic methodological questions raised in relating the 1940 Census data to architecture and urban history that cross over quantitative and qualitative modes as well as study area? </a:t>
            </a:r>
          </a:p>
          <a:p>
            <a:r>
              <a:rPr lang="en-US" smtClean="0"/>
              <a:t>How may we link uses of the 1940 Census materials with the incredibly rich National Archives and Records Administration collections for this period, particularly projects designed for the public good? </a:t>
            </a:r>
          </a:p>
          <a:p>
            <a:r>
              <a:rPr lang="en-US" smtClean="0"/>
              <a:t>What digital modes for presenting architectural and urban studies may be explored for disseminating information about and from the 1940 Census?</a:t>
            </a:r>
          </a:p>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p:cNvSpPr>
          <p:nvPr>
            <p:ph type="sldImg"/>
          </p:nvPr>
        </p:nvSpPr>
        <p:spPr>
          <a:ln/>
        </p:spPr>
      </p:sp>
      <p:sp>
        <p:nvSpPr>
          <p:cNvPr id="92163" name="Notes Placeholder 2"/>
          <p:cNvSpPr>
            <a:spLocks noGrp="1"/>
          </p:cNvSpPr>
          <p:nvPr>
            <p:ph type="body" idx="1"/>
          </p:nvPr>
        </p:nvSpPr>
        <p:spPr>
          <a:noFill/>
          <a:ln/>
        </p:spPr>
        <p:txBody>
          <a:bodyPr/>
          <a:lstStyle/>
          <a:p>
            <a:r>
              <a:rPr lang="en-US" smtClean="0"/>
              <a:t>What are the epistemilogical and methodological questions raised in relating the 1940 Census data to architecture and urban history?</a:t>
            </a:r>
          </a:p>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p:cNvSpPr>
          <p:nvPr>
            <p:ph type="sldImg"/>
          </p:nvPr>
        </p:nvSpPr>
        <p:spPr>
          <a:ln/>
        </p:spPr>
      </p:sp>
      <p:sp>
        <p:nvSpPr>
          <p:cNvPr id="94211" name="Notes Placeholder 2"/>
          <p:cNvSpPr>
            <a:spLocks noGrp="1"/>
          </p:cNvSpPr>
          <p:nvPr>
            <p:ph type="body" idx="1"/>
          </p:nvPr>
        </p:nvSpPr>
        <p:spPr>
          <a:noFill/>
          <a:ln/>
        </p:spPr>
        <p:txBody>
          <a:bodyPr/>
          <a:lstStyle/>
          <a:p>
            <a:r>
              <a:rPr lang="en-US" smtClean="0"/>
              <a:t>What are the epistemological and methodological questions raised in relating the 1940 Census data to architecture and urban history?</a:t>
            </a:r>
            <a:endParaRPr lang="en-US" b="1" smtClean="0"/>
          </a:p>
          <a:p>
            <a:endParaRPr lang="en-US" b="1" smtClean="0"/>
          </a:p>
          <a:p>
            <a:r>
              <a:rPr lang="en-US" b="1" smtClean="0"/>
              <a:t>Title:Manzanar, Calif.--View of barracks at this War Relocation Authority Center, looking southwest across the wide fire-break which is used as a recreation field. -- Photographer: Lange, Dorothea -- Manzanar, California. 6/30/42Identifier:Volume 22Identifier:Section CIdentifier:WRA no. C-845Collection:</a:t>
            </a:r>
            <a:r>
              <a:rPr lang="en-US" b="1" u="sng" smtClean="0"/>
              <a:t>War Relocation Authority Photographs of Japanese-American Evacuation and Resettlement Series 8: Manzanar Relocation Center (Manzanar, CA)Contributing Institution:The Bancroft Library. University of California, Berkeley.</a:t>
            </a:r>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p:cNvSpPr>
          <p:nvPr>
            <p:ph type="sldImg"/>
          </p:nvPr>
        </p:nvSpPr>
        <p:spPr>
          <a:ln/>
        </p:spPr>
      </p:sp>
      <p:sp>
        <p:nvSpPr>
          <p:cNvPr id="96259" name="Notes Placeholder 2"/>
          <p:cNvSpPr>
            <a:spLocks noGrp="1"/>
          </p:cNvSpPr>
          <p:nvPr>
            <p:ph type="body" idx="1"/>
          </p:nvPr>
        </p:nvSpPr>
        <p:spPr>
          <a:noFill/>
          <a:ln/>
        </p:spPr>
        <p:txBody>
          <a:bodyPr/>
          <a:lstStyle/>
          <a:p>
            <a:r>
              <a:rPr lang="en-US" smtClean="0"/>
              <a:t>What are the epistemological and methodological questions raised in relating the 1940 Census data to architecture and urban history?</a:t>
            </a:r>
            <a:endParaRPr lang="en-US" b="1" smtClean="0"/>
          </a:p>
          <a:p>
            <a:endParaRPr lang="en-US" b="1" smtClean="0"/>
          </a:p>
          <a:p>
            <a:r>
              <a:rPr lang="en-US" b="1" smtClean="0"/>
              <a:t>The cognitive and ontological knowledge of everyday spaces. Mine Okubo so clearly relates how the public spaces of every day people are affected by the topics surveyed in the census. Number of households in a building, the type of plumbling used, and utilities available.</a:t>
            </a:r>
          </a:p>
          <a:p>
            <a:endParaRPr lang="en-US" b="1" smtClean="0"/>
          </a:p>
          <a:p>
            <a:r>
              <a:rPr lang="en-US" b="1" smtClean="0"/>
              <a:t>	</a:t>
            </a:r>
            <a:r>
              <a:rPr lang="en-US" smtClean="0">
                <a:latin typeface="Helvetica" charset="0"/>
              </a:rPr>
              <a:t>Okubo, Mine. </a:t>
            </a:r>
            <a:r>
              <a:rPr lang="en-US" i="1" smtClean="0">
                <a:latin typeface="Helvetica" charset="0"/>
              </a:rPr>
              <a:t>Citizen 13660. Seattle: University of Washington Press, 1983.</a:t>
            </a:r>
            <a:endParaRPr lang="en-US" b="1" smtClean="0"/>
          </a:p>
          <a:p>
            <a:r>
              <a:rPr lang="en-US" b="1" smtClean="0"/>
              <a:t>Bancroft Imprint:	Citizen 13660; drawings &amp; text by Miné Okubo.	</a:t>
            </a:r>
          </a:p>
          <a:p>
            <a:r>
              <a:rPr lang="en-US" b="1" smtClean="0"/>
              <a:t>New York, Columbia University Press, 1946.	</a:t>
            </a:r>
          </a:p>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p:cNvSpPr>
          <p:nvPr>
            <p:ph type="sldImg"/>
          </p:nvPr>
        </p:nvSpPr>
        <p:spPr>
          <a:ln/>
        </p:spPr>
      </p:sp>
      <p:sp>
        <p:nvSpPr>
          <p:cNvPr id="98307" name="Notes Placeholder 2"/>
          <p:cNvSpPr>
            <a:spLocks noGrp="1"/>
          </p:cNvSpPr>
          <p:nvPr>
            <p:ph type="body" idx="1"/>
          </p:nvPr>
        </p:nvSpPr>
        <p:spPr>
          <a:noFill/>
          <a:ln/>
        </p:spPr>
        <p:txBody>
          <a:bodyPr/>
          <a:lstStyle/>
          <a:p>
            <a:r>
              <a:rPr lang="en-US" smtClean="0"/>
              <a:t>What are the epistemological and methodological questions raised in relating the 1940 Census data to architecture and urban history?</a:t>
            </a:r>
            <a:endParaRPr lang="en-US" b="1" smtClean="0"/>
          </a:p>
          <a:p>
            <a:r>
              <a:rPr lang="en-US" smtClean="0"/>
              <a:t>Representation of spaces- segregated city, No quid pro quo</a:t>
            </a:r>
          </a:p>
          <a:p>
            <a:r>
              <a:rPr lang="en-US" smtClean="0"/>
              <a:t>RG210</a:t>
            </a:r>
          </a:p>
          <a:p>
            <a:r>
              <a:rPr lang="en-US" smtClean="0"/>
              <a:t>We need to assure that this knowledge is not presented quid prop quo but also raises questions about the history of the visual knowledge that will be presentd online. Present basic data for architectural and urban historians and illustrated how these modes need to be carefully presented.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p:cNvSpPr>
          <p:nvPr>
            <p:ph type="sldImg"/>
          </p:nvPr>
        </p:nvSpPr>
        <p:spPr>
          <a:ln/>
        </p:spPr>
      </p:sp>
      <p:sp>
        <p:nvSpPr>
          <p:cNvPr id="100355" name="Notes Placeholder 2"/>
          <p:cNvSpPr>
            <a:spLocks noGrp="1"/>
          </p:cNvSpPr>
          <p:nvPr>
            <p:ph type="body" idx="1"/>
          </p:nvPr>
        </p:nvSpPr>
        <p:spPr>
          <a:noFill/>
          <a:ln/>
        </p:spPr>
        <p:txBody>
          <a:bodyPr/>
          <a:lstStyle/>
          <a:p>
            <a:r>
              <a:rPr lang="en-US" smtClean="0"/>
              <a:t>What are the epistemological and methodological questions raised in relating the 1940 Census data to architecture and urban history?</a:t>
            </a:r>
            <a:endParaRPr lang="en-US" b="1" smtClean="0"/>
          </a:p>
          <a:p>
            <a:r>
              <a:rPr lang="en-US" smtClean="0"/>
              <a:t>I Fujioka- not a simple binary, no quid pro quo</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p:cNvSpPr>
          <p:nvPr>
            <p:ph type="sldImg"/>
          </p:nvPr>
        </p:nvSpPr>
        <p:spPr>
          <a:ln/>
        </p:spPr>
      </p:sp>
      <p:sp>
        <p:nvSpPr>
          <p:cNvPr id="102403" name="Notes Placeholder 2"/>
          <p:cNvSpPr>
            <a:spLocks noGrp="1"/>
          </p:cNvSpPr>
          <p:nvPr>
            <p:ph type="body" idx="1"/>
          </p:nvPr>
        </p:nvSpPr>
        <p:spPr>
          <a:noFill/>
          <a:ln/>
        </p:spPr>
        <p:txBody>
          <a:bodyPr/>
          <a:lstStyle/>
          <a:p>
            <a:r>
              <a:rPr lang="en-US" smtClean="0"/>
              <a:t>What are the epistemological and methodological questions raised in relating the 1940 Census data to architecture and urban history?</a:t>
            </a:r>
            <a:endParaRPr lang="en-US" b="1" smtClean="0"/>
          </a:p>
          <a:p>
            <a:r>
              <a:rPr lang="en-US" smtClean="0"/>
              <a:t>Representation of urban space mine okubo’s pun on the military map plans. Her map of the City of Topaz literally fills the military plan with the land uses and activates the spaces., “City of Topaz,” </a:t>
            </a:r>
            <a:r>
              <a:rPr lang="en-US" i="1" smtClean="0"/>
              <a:t>Trek</a:t>
            </a:r>
            <a:r>
              <a:rPr lang="en-US" smtClean="0"/>
              <a:t>, Vol. 1, No. 3, June 1943, 18-19. </a:t>
            </a:r>
          </a:p>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p:cNvSpPr>
          <p:nvPr>
            <p:ph type="sldImg"/>
          </p:nvPr>
        </p:nvSpPr>
        <p:spPr>
          <a:ln/>
        </p:spPr>
      </p:sp>
      <p:sp>
        <p:nvSpPr>
          <p:cNvPr id="104451" name="Notes Placeholder 2"/>
          <p:cNvSpPr>
            <a:spLocks noGrp="1"/>
          </p:cNvSpPr>
          <p:nvPr>
            <p:ph type="body" idx="1"/>
          </p:nvPr>
        </p:nvSpPr>
        <p:spPr>
          <a:noFill/>
          <a:ln/>
        </p:spPr>
        <p:txBody>
          <a:bodyPr/>
          <a:lstStyle/>
          <a:p>
            <a:r>
              <a:rPr lang="en-US" smtClean="0"/>
              <a:t>What digital modes for presenting architectural and urban studies may be explored for disseminating information about and from the 1940 Census?</a:t>
            </a:r>
          </a:p>
          <a:p>
            <a:endParaRPr lang="en-US" smtClean="0"/>
          </a:p>
          <a:p>
            <a:r>
              <a:rPr lang="en-US" smtClean="0"/>
              <a:t>The internet is literally changed the way we think about knowledge. Visual and cartographic knowledge that could be linked to the 1940 census are also driving the organization of internet environments. Online databases and search engines have become powerful tools for generating knowledge.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p:cNvSpPr>
          <p:nvPr>
            <p:ph type="sldImg"/>
          </p:nvPr>
        </p:nvSpPr>
        <p:spPr>
          <a:ln/>
        </p:spPr>
      </p:sp>
      <p:sp>
        <p:nvSpPr>
          <p:cNvPr id="106499" name="Notes Placeholder 2"/>
          <p:cNvSpPr>
            <a:spLocks noGrp="1"/>
          </p:cNvSpPr>
          <p:nvPr>
            <p:ph type="body" idx="1"/>
          </p:nvPr>
        </p:nvSpPr>
        <p:spPr>
          <a:noFill/>
          <a:ln/>
        </p:spPr>
        <p:txBody>
          <a:bodyPr/>
          <a:lstStyle/>
          <a:p>
            <a:r>
              <a:rPr lang="en-US" smtClean="0"/>
              <a:t>For most of us, internet sources as a starting point to begin our research. I fujioka</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p:cNvSpPr>
          <p:nvPr>
            <p:ph type="sldImg"/>
          </p:nvPr>
        </p:nvSpPr>
        <p:spPr>
          <a:ln/>
        </p:spPr>
      </p:sp>
      <p:sp>
        <p:nvSpPr>
          <p:cNvPr id="108547" name="Notes Placeholder 2"/>
          <p:cNvSpPr>
            <a:spLocks noGrp="1"/>
          </p:cNvSpPr>
          <p:nvPr>
            <p:ph type="body" idx="1"/>
          </p:nvPr>
        </p:nvSpPr>
        <p:spPr>
          <a:noFill/>
          <a:ln/>
        </p:spPr>
        <p:txBody>
          <a:bodyPr/>
          <a:lstStyle/>
          <a:p>
            <a:r>
              <a:rPr lang="en-US" smtClean="0"/>
              <a:t>What digital modes for presenting architectural and urban studies may be explored for disseminating information about and from the 1940 Census?</a:t>
            </a:r>
          </a:p>
          <a:p>
            <a:r>
              <a:rPr lang="en-US" smtClean="0"/>
              <a:t>Website demo.  Simple site. But was is so extraordinary is that it can be generated on personal computers and the uploaded on to a server. This makes it possible for scholars to generate projects that may easily be uploaded for public access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p:cNvSpPr>
          <p:nvPr>
            <p:ph type="sldImg"/>
          </p:nvPr>
        </p:nvSpPr>
        <p:spPr>
          <a:ln/>
        </p:spPr>
      </p:sp>
      <p:sp>
        <p:nvSpPr>
          <p:cNvPr id="110595" name="Notes Placeholder 2"/>
          <p:cNvSpPr>
            <a:spLocks noGrp="1"/>
          </p:cNvSpPr>
          <p:nvPr>
            <p:ph type="body" idx="1"/>
          </p:nvPr>
        </p:nvSpPr>
        <p:spPr>
          <a:noFill/>
          <a:ln/>
        </p:spPr>
        <p:txBody>
          <a:bodyPr/>
          <a:lstStyle/>
          <a:p>
            <a:r>
              <a:rPr lang="en-US" smtClean="0"/>
              <a:t>Demo of the website, from home page to architectural drawing, from barrack to artifact or barrack detail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p:cNvSpPr>
          <p:nvPr>
            <p:ph type="sldImg"/>
          </p:nvPr>
        </p:nvSpPr>
        <p:spPr>
          <a:ln/>
        </p:spPr>
      </p:sp>
      <p:sp>
        <p:nvSpPr>
          <p:cNvPr id="112643" name="Notes Placeholder 2"/>
          <p:cNvSpPr>
            <a:spLocks noGrp="1"/>
          </p:cNvSpPr>
          <p:nvPr>
            <p:ph type="body" idx="1"/>
          </p:nvPr>
        </p:nvSpPr>
        <p:spPr>
          <a:noFill/>
          <a:ln/>
        </p:spPr>
        <p:txBody>
          <a:bodyPr/>
          <a:lstStyle/>
          <a:p>
            <a:r>
              <a:rPr lang="en-US" smtClean="0"/>
              <a:t>How may we link uses of the 1940 Census materials with the incredibly rich National Archives and Records Administration collections for this period, particularly projects designed for the public good? </a:t>
            </a:r>
          </a:p>
          <a:p>
            <a:r>
              <a:rPr lang="en-US" smtClean="0"/>
              <a:t>Confinement sites uploading plans, many from NARA that are difficult and expensive to obtain, copy and digitize. They provide information for site plans, archeological, environmental, and environmental studies for confinement sites that are developing as destination sites.  1940 Census material could be used to relsearch the settlement of the sites and surrounding communities before the development of the the prison city sites.</a:t>
            </a:r>
          </a:p>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p:cNvSpPr>
          <p:nvPr>
            <p:ph type="sldImg"/>
          </p:nvPr>
        </p:nvSpPr>
        <p:spPr>
          <a:ln/>
        </p:spPr>
      </p:sp>
      <p:sp>
        <p:nvSpPr>
          <p:cNvPr id="114691" name="Notes Placeholder 2"/>
          <p:cNvSpPr>
            <a:spLocks noGrp="1"/>
          </p:cNvSpPr>
          <p:nvPr>
            <p:ph type="body" idx="1"/>
          </p:nvPr>
        </p:nvSpPr>
        <p:spPr>
          <a:noFill/>
          <a:ln/>
        </p:spPr>
        <p:txBody>
          <a:bodyPr/>
          <a:lstStyle/>
          <a:p>
            <a:r>
              <a:rPr lang="en-US" smtClean="0"/>
              <a:t>Universities and Libraries, major resource—ability to upload information and links.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2700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0930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093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2768600"/>
            <a:ext cx="5156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768600"/>
            <a:ext cx="5156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1"/>
          <p:cNvSpPr>
            <a:spLocks noChangeArrowheads="1"/>
          </p:cNvSpPr>
          <p:nvPr>
            <p:ph type="body" idx="1"/>
          </p:nvPr>
        </p:nvSpPr>
        <p:spPr bwMode="auto">
          <a:xfrm>
            <a:off x="1270000" y="1270000"/>
            <a:ext cx="10464800" cy="72136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Gill Sans" charset="0"/>
              </a:rPr>
              <a:t>Click to edit Master text styles</a:t>
            </a:r>
          </a:p>
          <a:p>
            <a:pPr lvl="1"/>
            <a:r>
              <a:rPr lang="en-US" smtClean="0">
                <a:sym typeface="Gill Sans" charset="0"/>
              </a:rPr>
              <a:t>Second level</a:t>
            </a:r>
          </a:p>
          <a:p>
            <a:pPr lvl="2"/>
            <a:r>
              <a:rPr lang="en-US" smtClean="0">
                <a:sym typeface="Gill Sans" charset="0"/>
              </a:rPr>
              <a:t>Third level</a:t>
            </a:r>
          </a:p>
          <a:p>
            <a:pPr lvl="3"/>
            <a:r>
              <a:rPr lang="en-US" smtClean="0">
                <a:sym typeface="Gill Sans" charset="0"/>
              </a:rPr>
              <a:t>Fourth level</a:t>
            </a:r>
          </a:p>
          <a:p>
            <a:pPr lvl="4"/>
            <a:r>
              <a:rPr lang="en-US" smtClean="0">
                <a:sym typeface="Gill Sans" charset="0"/>
              </a:rPr>
              <a:t>Fifth level</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838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1pPr>
      <a:lvl2pPr marL="1282700" indent="-571500" algn="l" rtl="0" eaLnBrk="0" fontAlgn="base" hangingPunct="0">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2pPr>
      <a:lvl3pPr marL="1727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3pPr>
      <a:lvl4pPr marL="2171700" indent="-571500" algn="l" rtl="0" eaLnBrk="0" fontAlgn="base" hangingPunct="0">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4pPr>
      <a:lvl5pPr marL="2616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5pPr>
      <a:lvl6pPr marL="3073400" indent="-571500" algn="l" rtl="0" fontAlgn="base">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6pPr>
      <a:lvl7pPr marL="3530600" indent="-571500" algn="l" rtl="0" fontAlgn="base">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7pPr>
      <a:lvl8pPr marL="3987800" indent="-571500" algn="l" rtl="0" fontAlgn="base">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8pPr>
      <a:lvl9pPr marL="4445000" indent="-571500" algn="l" rtl="0" fontAlgn="base">
        <a:spcBef>
          <a:spcPts val="48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1"/>
          <p:cNvSpPr>
            <a:spLocks noChangeArrowheads="1"/>
          </p:cNvSpPr>
          <p:nvPr>
            <p:ph type="title"/>
          </p:nvPr>
        </p:nvSpPr>
        <p:spPr bwMode="auto">
          <a:xfrm>
            <a:off x="1270000" y="254000"/>
            <a:ext cx="10464800"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Gill Sans" charset="0"/>
              </a:rPr>
              <a:t>Click to edit Master title style</a:t>
            </a:r>
          </a:p>
        </p:txBody>
      </p:sp>
      <p:sp>
        <p:nvSpPr>
          <p:cNvPr id="74755" name="Rectangle 2"/>
          <p:cNvSpPr>
            <a:spLocks noChangeArrowheads="1"/>
          </p:cNvSpPr>
          <p:nvPr>
            <p:ph type="body" idx="1"/>
          </p:nvPr>
        </p:nvSpPr>
        <p:spPr bwMode="auto">
          <a:xfrm>
            <a:off x="1270000" y="2768600"/>
            <a:ext cx="10464800" cy="5715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r>
              <a:rPr lang="en-US" smtClean="0">
                <a:sym typeface="Gill Sans" charset="0"/>
              </a:rPr>
              <a:t>Click to edit Master text styles</a:t>
            </a:r>
          </a:p>
          <a:p>
            <a:pPr lvl="1"/>
            <a:r>
              <a:rPr lang="en-US" smtClean="0">
                <a:sym typeface="Gill Sans" charset="0"/>
              </a:rPr>
              <a:t>Second level</a:t>
            </a:r>
          </a:p>
          <a:p>
            <a:pPr lvl="2"/>
            <a:r>
              <a:rPr lang="en-US" smtClean="0">
                <a:sym typeface="Gill Sans" charset="0"/>
              </a:rPr>
              <a:t>Third level</a:t>
            </a:r>
          </a:p>
          <a:p>
            <a:pPr lvl="3"/>
            <a:r>
              <a:rPr lang="en-US" smtClean="0">
                <a:sym typeface="Gill Sans" charset="0"/>
              </a:rPr>
              <a:t>Fourth level</a:t>
            </a:r>
          </a:p>
          <a:p>
            <a:pPr lvl="4"/>
            <a:r>
              <a:rPr lang="en-US" smtClean="0">
                <a:sym typeface="Gill Sans" charset="0"/>
              </a:rPr>
              <a:t>Fifth level</a:t>
            </a: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txStyles>
    <p:titleStyle>
      <a:lvl1pPr algn="ctr" rtl="0" eaLnBrk="0" fontAlgn="base" hangingPunct="0">
        <a:spcBef>
          <a:spcPct val="0"/>
        </a:spcBef>
        <a:spcAft>
          <a:spcPct val="0"/>
        </a:spcAft>
        <a:defRPr sz="8400">
          <a:solidFill>
            <a:schemeClr val="tx1"/>
          </a:solidFill>
          <a:latin typeface="+mj-lt"/>
          <a:ea typeface="+mj-ea"/>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2pPr>
      <a:lvl3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3pPr>
      <a:lvl4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4pPr>
      <a:lvl5pPr algn="ctr" rtl="0" eaLnBrk="0" fontAlgn="base" hangingPunct="0">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cs typeface="ヒラギノ角ゴ ProN W3" charset="-128"/>
          <a:sym typeface="Gill Sans" charset="0"/>
        </a:defRPr>
      </a:lvl9pPr>
    </p:titleStyle>
    <p:bodyStyle>
      <a:lvl1pPr marL="760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1pPr>
      <a:lvl2pPr marL="1204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2pPr>
      <a:lvl3pPr marL="1649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3pPr>
      <a:lvl4pPr marL="2093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4pPr>
      <a:lvl5pPr marL="2538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5pPr>
      <a:lvl6pPr marL="2995613" indent="-493713" algn="l" rtl="0" fontAlgn="base">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6pPr>
      <a:lvl7pPr marL="3452813" indent="-493713" algn="l" rtl="0" fontAlgn="base">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7pPr>
      <a:lvl8pPr marL="3910013" indent="-493713" algn="l" rtl="0" fontAlgn="base">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8pPr>
      <a:lvl9pPr marL="4367213" indent="-493713" algn="l" rtl="0" fontAlgn="base">
        <a:spcBef>
          <a:spcPts val="3800"/>
        </a:spcBef>
        <a:spcAft>
          <a:spcPct val="0"/>
        </a:spcAft>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www.confinementsites.org/HOME.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8066" name="Rectangle 1"/>
          <p:cNvSpPr>
            <a:spLocks/>
          </p:cNvSpPr>
          <p:nvPr/>
        </p:nvSpPr>
        <p:spPr bwMode="auto">
          <a:xfrm>
            <a:off x="1930400" y="2057400"/>
            <a:ext cx="9144000" cy="3810000"/>
          </a:xfrm>
          <a:prstGeom prst="rect">
            <a:avLst/>
          </a:prstGeom>
          <a:noFill/>
          <a:ln w="12700">
            <a:noFill/>
            <a:miter lim="800000"/>
            <a:headEnd/>
            <a:tailEnd/>
          </a:ln>
        </p:spPr>
        <p:txBody>
          <a:bodyPr lIns="0" tIns="0" rIns="457200" bIns="0" anchor="ctr"/>
          <a:lstStyle/>
          <a:p>
            <a:pPr marL="457200">
              <a:spcBef>
                <a:spcPts val="1000"/>
              </a:spcBef>
            </a:pPr>
            <a:r>
              <a:rPr lang="en-US" sz="5400" b="1">
                <a:solidFill>
                  <a:schemeClr val="bg1"/>
                </a:solidFill>
                <a:latin typeface="Bank Gothic" charset="0"/>
                <a:sym typeface="Copperplate" charset="0"/>
              </a:rPr>
              <a:t>Relating Architectural and Urban History </a:t>
            </a:r>
          </a:p>
          <a:p>
            <a:pPr marL="457200">
              <a:spcBef>
                <a:spcPts val="1000"/>
              </a:spcBef>
            </a:pPr>
            <a:r>
              <a:rPr lang="en-US" sz="5400" b="1">
                <a:solidFill>
                  <a:schemeClr val="bg1"/>
                </a:solidFill>
                <a:latin typeface="Bank Gothic" charset="0"/>
                <a:sym typeface="Copperplate" charset="0"/>
              </a:rPr>
              <a:t>to the 1940 Census</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ChangeArrowheads="1"/>
          </p:cNvSpPr>
          <p:nvPr/>
        </p:nvSpPr>
        <p:spPr bwMode="auto">
          <a:xfrm>
            <a:off x="2921000" y="3505200"/>
            <a:ext cx="6502400" cy="1816100"/>
          </a:xfrm>
          <a:prstGeom prst="rect">
            <a:avLst/>
          </a:prstGeom>
          <a:noFill/>
          <a:ln w="9525">
            <a:noFill/>
            <a:miter lim="800000"/>
            <a:headEnd/>
            <a:tailEnd/>
          </a:ln>
        </p:spPr>
        <p:txBody>
          <a:bodyPr>
            <a:spAutoFit/>
          </a:bodyPr>
          <a:lstStyle/>
          <a:p>
            <a:pPr algn="l"/>
            <a:r>
              <a:rPr lang="en-US" sz="2800">
                <a:solidFill>
                  <a:schemeClr val="tx1"/>
                </a:solidFill>
                <a:ea typeface="ＭＳ Ｐゴシック" charset="-128"/>
              </a:rPr>
              <a:t>What digital modes for presenting architectural and urban studies may be explored for disseminating information about and from the 1940 Census?</a:t>
            </a:r>
          </a:p>
        </p:txBody>
      </p:sp>
      <p:sp>
        <p:nvSpPr>
          <p:cNvPr id="90115" name="Rectangle 4"/>
          <p:cNvSpPr>
            <a:spLocks noChangeArrowheads="1"/>
          </p:cNvSpPr>
          <p:nvPr/>
        </p:nvSpPr>
        <p:spPr bwMode="auto">
          <a:xfrm>
            <a:off x="2997200" y="914400"/>
            <a:ext cx="6502400" cy="1816100"/>
          </a:xfrm>
          <a:prstGeom prst="rect">
            <a:avLst/>
          </a:prstGeom>
          <a:noFill/>
          <a:ln w="9525">
            <a:noFill/>
            <a:miter lim="800000"/>
            <a:headEnd/>
            <a:tailEnd/>
          </a:ln>
        </p:spPr>
        <p:txBody>
          <a:bodyPr>
            <a:spAutoFit/>
          </a:bodyPr>
          <a:lstStyle/>
          <a:p>
            <a:pPr algn="l"/>
            <a:r>
              <a:rPr lang="en-US" sz="2800">
                <a:solidFill>
                  <a:schemeClr val="tx1"/>
                </a:solidFill>
                <a:ea typeface="ＭＳ Ｐゴシック" charset="-128"/>
              </a:rPr>
              <a:t>What are the epistemological and methodological questions raised in relating the 1940 Census data to architecture and urban history?</a:t>
            </a:r>
          </a:p>
        </p:txBody>
      </p:sp>
      <p:sp>
        <p:nvSpPr>
          <p:cNvPr id="90116" name="Rectangle 5"/>
          <p:cNvSpPr>
            <a:spLocks noChangeArrowheads="1"/>
          </p:cNvSpPr>
          <p:nvPr/>
        </p:nvSpPr>
        <p:spPr bwMode="auto">
          <a:xfrm>
            <a:off x="2921000" y="6019800"/>
            <a:ext cx="6502400" cy="1816100"/>
          </a:xfrm>
          <a:prstGeom prst="rect">
            <a:avLst/>
          </a:prstGeom>
          <a:noFill/>
          <a:ln w="9525">
            <a:noFill/>
            <a:miter lim="800000"/>
            <a:headEnd/>
            <a:tailEnd/>
          </a:ln>
        </p:spPr>
        <p:txBody>
          <a:bodyPr>
            <a:spAutoFit/>
          </a:bodyPr>
          <a:lstStyle/>
          <a:p>
            <a:pPr algn="l"/>
            <a:r>
              <a:rPr lang="en-US" sz="2800">
                <a:solidFill>
                  <a:schemeClr val="tx1"/>
                </a:solidFill>
                <a:ea typeface="ＭＳ Ｐゴシック" charset="-128"/>
              </a:rPr>
              <a:t>How may we link uses of the 1940 Census materials with the incredibly rich National Archives and Records Administration collections for this period? </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DFC6"/>
        </a:solidFill>
        <a:effectLst/>
      </p:bgPr>
    </p:bg>
    <p:spTree>
      <p:nvGrpSpPr>
        <p:cNvPr id="1" name=""/>
        <p:cNvGrpSpPr/>
        <p:nvPr/>
      </p:nvGrpSpPr>
      <p:grpSpPr>
        <a:xfrm>
          <a:off x="0" y="0"/>
          <a:ext cx="0" cy="0"/>
          <a:chOff x="0" y="0"/>
          <a:chExt cx="0" cy="0"/>
        </a:xfrm>
      </p:grpSpPr>
      <p:sp>
        <p:nvSpPr>
          <p:cNvPr id="91138" name="Rectangle 1"/>
          <p:cNvSpPr>
            <a:spLocks/>
          </p:cNvSpPr>
          <p:nvPr/>
        </p:nvSpPr>
        <p:spPr bwMode="auto">
          <a:xfrm>
            <a:off x="846138" y="544513"/>
            <a:ext cx="11299825" cy="1260475"/>
          </a:xfrm>
          <a:prstGeom prst="rect">
            <a:avLst/>
          </a:prstGeom>
          <a:noFill/>
          <a:ln w="12700">
            <a:noFill/>
            <a:miter lim="800000"/>
            <a:headEnd/>
            <a:tailEnd/>
          </a:ln>
        </p:spPr>
        <p:txBody>
          <a:bodyPr wrap="none" lIns="0" tIns="0" rIns="0" bIns="0" anchor="ctr">
            <a:spAutoFit/>
          </a:bodyPr>
          <a:lstStyle/>
          <a:p>
            <a:r>
              <a:rPr lang="en-US">
                <a:solidFill>
                  <a:srgbClr val="220E62"/>
                </a:solidFill>
              </a:rPr>
              <a:t>Architecture, Urbanism, Space:</a:t>
            </a:r>
          </a:p>
          <a:p>
            <a:r>
              <a:rPr lang="en-US" sz="4000">
                <a:solidFill>
                  <a:srgbClr val="220E62"/>
                </a:solidFill>
              </a:rPr>
              <a:t>Related Fields of Study That Will Use the 1940 Census</a:t>
            </a:r>
          </a:p>
        </p:txBody>
      </p:sp>
      <p:sp>
        <p:nvSpPr>
          <p:cNvPr id="91139" name="Rectangle 2"/>
          <p:cNvSpPr>
            <a:spLocks/>
          </p:cNvSpPr>
          <p:nvPr/>
        </p:nvSpPr>
        <p:spPr bwMode="auto">
          <a:xfrm>
            <a:off x="993775" y="1741488"/>
            <a:ext cx="10625138" cy="7756525"/>
          </a:xfrm>
          <a:prstGeom prst="rect">
            <a:avLst/>
          </a:prstGeom>
          <a:noFill/>
          <a:ln w="12700">
            <a:noFill/>
            <a:miter lim="800000"/>
            <a:headEnd/>
            <a:tailEnd/>
          </a:ln>
        </p:spPr>
        <p:txBody>
          <a:bodyPr wrap="none" lIns="0" tIns="0" rIns="0" bIns="0" anchor="ctr">
            <a:spAutoFit/>
          </a:bodyPr>
          <a:lstStyle/>
          <a:p>
            <a:r>
              <a:rPr lang="en-US" sz="3600">
                <a:solidFill>
                  <a:schemeClr val="tx1"/>
                </a:solidFill>
              </a:rPr>
              <a:t>Architecture</a:t>
            </a:r>
          </a:p>
          <a:p>
            <a:r>
              <a:rPr lang="en-US" sz="2400">
                <a:solidFill>
                  <a:schemeClr val="tx1"/>
                </a:solidFill>
              </a:rPr>
              <a:t>Vernacular Architecture, Landscape Architecture, Urban Design, Historic Preservation</a:t>
            </a:r>
          </a:p>
          <a:p>
            <a:r>
              <a:rPr lang="en-US" sz="3600">
                <a:solidFill>
                  <a:schemeClr val="tx1"/>
                </a:solidFill>
              </a:rPr>
              <a:t>Planning</a:t>
            </a:r>
          </a:p>
          <a:p>
            <a:r>
              <a:rPr lang="en-US" sz="2400">
                <a:solidFill>
                  <a:schemeClr val="tx1"/>
                </a:solidFill>
              </a:rPr>
              <a:t>City, Regional, State and Planning</a:t>
            </a:r>
          </a:p>
          <a:p>
            <a:r>
              <a:rPr lang="en-US" sz="2400">
                <a:solidFill>
                  <a:schemeClr val="tx1"/>
                </a:solidFill>
              </a:rPr>
              <a:t>Public Policy, Environmental Studies</a:t>
            </a:r>
          </a:p>
          <a:p>
            <a:r>
              <a:rPr lang="en-US" sz="3600">
                <a:solidFill>
                  <a:schemeClr val="tx1"/>
                </a:solidFill>
              </a:rPr>
              <a:t>Community Studies</a:t>
            </a:r>
          </a:p>
          <a:p>
            <a:r>
              <a:rPr lang="en-US" sz="3600">
                <a:solidFill>
                  <a:schemeClr val="tx1"/>
                </a:solidFill>
              </a:rPr>
              <a:t>Geography</a:t>
            </a:r>
          </a:p>
          <a:p>
            <a:r>
              <a:rPr lang="en-US" sz="3600">
                <a:solidFill>
                  <a:schemeClr val="tx1"/>
                </a:solidFill>
              </a:rPr>
              <a:t>Ethnic/Cultural Studies</a:t>
            </a:r>
          </a:p>
          <a:p>
            <a:r>
              <a:rPr lang="en-US" sz="3600">
                <a:solidFill>
                  <a:schemeClr val="tx1"/>
                </a:solidFill>
              </a:rPr>
              <a:t>American Studies</a:t>
            </a:r>
          </a:p>
          <a:p>
            <a:r>
              <a:rPr lang="en-US" sz="3600">
                <a:solidFill>
                  <a:schemeClr val="tx1"/>
                </a:solidFill>
              </a:rPr>
              <a:t>History</a:t>
            </a:r>
          </a:p>
          <a:p>
            <a:r>
              <a:rPr lang="en-US" sz="3600">
                <a:solidFill>
                  <a:schemeClr val="tx1"/>
                </a:solidFill>
              </a:rPr>
              <a:t>Area Studies</a:t>
            </a:r>
          </a:p>
          <a:p>
            <a:r>
              <a:rPr lang="en-US" sz="3600">
                <a:solidFill>
                  <a:schemeClr val="tx1"/>
                </a:solidFill>
              </a:rPr>
              <a:t>Diasporic Studies</a:t>
            </a:r>
          </a:p>
          <a:p>
            <a:r>
              <a:rPr lang="en-US" sz="3600">
                <a:solidFill>
                  <a:schemeClr val="tx1"/>
                </a:solidFill>
              </a:rPr>
              <a:t>Economics/Housing/Real Estate</a:t>
            </a:r>
          </a:p>
          <a:p>
            <a:r>
              <a:rPr lang="en-US" sz="3600">
                <a:solidFill>
                  <a:schemeClr val="tx1"/>
                </a:solidFill>
              </a:rPr>
              <a:t>Social Sciences</a:t>
            </a:r>
          </a:p>
          <a:p>
            <a:endParaRPr lang="en-US" sz="3600">
              <a:solidFill>
                <a:schemeClr val="tx1"/>
              </a:solidFill>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3186" name="TextBox 3"/>
          <p:cNvSpPr txBox="1">
            <a:spLocks noChangeArrowheads="1"/>
          </p:cNvSpPr>
          <p:nvPr/>
        </p:nvSpPr>
        <p:spPr bwMode="auto">
          <a:xfrm>
            <a:off x="3606800" y="7075488"/>
            <a:ext cx="5699125" cy="2678112"/>
          </a:xfrm>
          <a:prstGeom prst="rect">
            <a:avLst/>
          </a:prstGeom>
          <a:noFill/>
          <a:ln w="9525">
            <a:noFill/>
            <a:miter lim="800000"/>
            <a:headEnd/>
            <a:tailEnd/>
          </a:ln>
        </p:spPr>
        <p:txBody>
          <a:bodyPr>
            <a:spAutoFit/>
          </a:bodyPr>
          <a:lstStyle/>
          <a:p>
            <a:r>
              <a:rPr lang="en-US">
                <a:solidFill>
                  <a:schemeClr val="bg1"/>
                </a:solidFill>
              </a:rPr>
              <a:t>Physical Cultural Material</a:t>
            </a:r>
          </a:p>
          <a:p>
            <a:r>
              <a:rPr lang="en-US">
                <a:solidFill>
                  <a:schemeClr val="bg1"/>
                </a:solidFill>
              </a:rPr>
              <a:t>Representation</a:t>
            </a:r>
          </a:p>
          <a:p>
            <a:r>
              <a:rPr lang="en-US">
                <a:solidFill>
                  <a:schemeClr val="bg1"/>
                </a:solidFill>
              </a:rPr>
              <a:t>Social Space</a:t>
            </a:r>
          </a:p>
          <a:p>
            <a:endParaRPr lang="en-US">
              <a:solidFill>
                <a:schemeClr val="bg1"/>
              </a:solidFill>
            </a:endParaRPr>
          </a:p>
        </p:txBody>
      </p:sp>
      <p:sp>
        <p:nvSpPr>
          <p:cNvPr id="93187" name="TextBox 5"/>
          <p:cNvSpPr txBox="1">
            <a:spLocks noChangeArrowheads="1"/>
          </p:cNvSpPr>
          <p:nvPr/>
        </p:nvSpPr>
        <p:spPr bwMode="auto">
          <a:xfrm>
            <a:off x="1625600" y="0"/>
            <a:ext cx="9801225" cy="1077913"/>
          </a:xfrm>
          <a:prstGeom prst="rect">
            <a:avLst/>
          </a:prstGeom>
          <a:noFill/>
          <a:ln w="9525">
            <a:noFill/>
            <a:miter lim="800000"/>
            <a:headEnd/>
            <a:tailEnd/>
          </a:ln>
        </p:spPr>
        <p:txBody>
          <a:bodyPr>
            <a:spAutoFit/>
          </a:bodyPr>
          <a:lstStyle/>
          <a:p>
            <a:r>
              <a:rPr lang="en-US" sz="3200">
                <a:solidFill>
                  <a:schemeClr val="bg1"/>
                </a:solidFill>
              </a:rPr>
              <a:t>Theater of Operations Type Barrack Used for “Apartments” in Assembly Centers Relocation Centers</a:t>
            </a:r>
          </a:p>
        </p:txBody>
      </p:sp>
      <p:pic>
        <p:nvPicPr>
          <p:cNvPr id="93188" name="Picture 6"/>
          <p:cNvPicPr>
            <a:picLocks noChangeAspect="1"/>
          </p:cNvPicPr>
          <p:nvPr/>
        </p:nvPicPr>
        <p:blipFill>
          <a:blip r:embed="rId3"/>
          <a:srcRect/>
          <a:stretch>
            <a:fillRect/>
          </a:stretch>
        </p:blipFill>
        <p:spPr bwMode="auto">
          <a:xfrm>
            <a:off x="3530600" y="1143000"/>
            <a:ext cx="5867400" cy="58007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5234" name="Picture 3" descr="MineOkuboLost135207.psd"/>
          <p:cNvPicPr>
            <a:picLocks noChangeAspect="1"/>
          </p:cNvPicPr>
          <p:nvPr/>
        </p:nvPicPr>
        <p:blipFill>
          <a:blip r:embed="rId3"/>
          <a:srcRect/>
          <a:stretch>
            <a:fillRect/>
          </a:stretch>
        </p:blipFill>
        <p:spPr bwMode="auto">
          <a:xfrm>
            <a:off x="2311400" y="693738"/>
            <a:ext cx="8686800" cy="9059862"/>
          </a:xfrm>
          <a:prstGeom prst="rect">
            <a:avLst/>
          </a:prstGeom>
          <a:noFill/>
          <a:ln w="9525">
            <a:noFill/>
            <a:miter lim="800000"/>
            <a:headEnd/>
            <a:tailEnd/>
          </a:ln>
        </p:spPr>
      </p:pic>
      <p:sp>
        <p:nvSpPr>
          <p:cNvPr id="95235" name="Rectangle 2"/>
          <p:cNvSpPr>
            <a:spLocks noChangeArrowheads="1"/>
          </p:cNvSpPr>
          <p:nvPr/>
        </p:nvSpPr>
        <p:spPr bwMode="auto">
          <a:xfrm>
            <a:off x="558800" y="0"/>
            <a:ext cx="12039600" cy="584200"/>
          </a:xfrm>
          <a:prstGeom prst="rect">
            <a:avLst/>
          </a:prstGeom>
          <a:noFill/>
          <a:ln w="9525">
            <a:noFill/>
            <a:miter lim="800000"/>
            <a:headEnd/>
            <a:tailEnd/>
          </a:ln>
        </p:spPr>
        <p:txBody>
          <a:bodyPr>
            <a:spAutoFit/>
          </a:bodyPr>
          <a:lstStyle/>
          <a:p>
            <a:r>
              <a:rPr lang="en-US" sz="3200">
                <a:solidFill>
                  <a:schemeClr val="bg1"/>
                </a:solidFill>
              </a:rPr>
              <a:t>Mine Okubo, </a:t>
            </a:r>
            <a:r>
              <a:rPr lang="en-US" sz="3200" i="1">
                <a:solidFill>
                  <a:schemeClr val="bg1"/>
                </a:solidFill>
              </a:rPr>
              <a:t>Citizen 13660,</a:t>
            </a:r>
            <a:r>
              <a:rPr lang="en-US" sz="3200">
                <a:solidFill>
                  <a:schemeClr val="bg1"/>
                </a:solidFill>
              </a:rPr>
              <a:t>1946</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7282" name="Picture 3" descr="TopazWRAMap35-ACroppedREduced.jpg"/>
          <p:cNvPicPr>
            <a:picLocks noChangeAspect="1"/>
          </p:cNvPicPr>
          <p:nvPr/>
        </p:nvPicPr>
        <p:blipFill>
          <a:blip r:embed="rId3"/>
          <a:srcRect/>
          <a:stretch>
            <a:fillRect/>
          </a:stretch>
        </p:blipFill>
        <p:spPr bwMode="auto">
          <a:xfrm>
            <a:off x="330200" y="1066800"/>
            <a:ext cx="12434888" cy="8686800"/>
          </a:xfrm>
          <a:prstGeom prst="rect">
            <a:avLst/>
          </a:prstGeom>
          <a:noFill/>
          <a:ln w="9525">
            <a:noFill/>
            <a:miter lim="800000"/>
            <a:headEnd/>
            <a:tailEnd/>
          </a:ln>
        </p:spPr>
      </p:pic>
      <p:sp>
        <p:nvSpPr>
          <p:cNvPr id="97283" name="TextBox 3"/>
          <p:cNvSpPr txBox="1">
            <a:spLocks noChangeArrowheads="1"/>
          </p:cNvSpPr>
          <p:nvPr/>
        </p:nvSpPr>
        <p:spPr bwMode="auto">
          <a:xfrm>
            <a:off x="2832100" y="0"/>
            <a:ext cx="7327900" cy="1077913"/>
          </a:xfrm>
          <a:prstGeom prst="rect">
            <a:avLst/>
          </a:prstGeom>
          <a:noFill/>
          <a:ln w="9525">
            <a:noFill/>
            <a:miter lim="800000"/>
            <a:headEnd/>
            <a:tailEnd/>
          </a:ln>
        </p:spPr>
        <p:txBody>
          <a:bodyPr wrap="none">
            <a:spAutoFit/>
          </a:bodyPr>
          <a:lstStyle/>
          <a:p>
            <a:r>
              <a:rPr lang="en-US" sz="3200">
                <a:solidFill>
                  <a:schemeClr val="bg1"/>
                </a:solidFill>
              </a:rPr>
              <a:t>Exhibit 35-A, Topaz War Relocation Project</a:t>
            </a:r>
          </a:p>
          <a:p>
            <a:r>
              <a:rPr lang="en-US" sz="3200">
                <a:solidFill>
                  <a:schemeClr val="bg1"/>
                </a:solidFill>
              </a:rPr>
              <a:t>War Relocation Authority, June 6, 1945</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9330" name="Picture 3" descr="WRALegend.tif"/>
          <p:cNvPicPr>
            <a:picLocks noChangeAspect="1"/>
          </p:cNvPicPr>
          <p:nvPr/>
        </p:nvPicPr>
        <p:blipFill>
          <a:blip r:embed="rId3"/>
          <a:srcRect/>
          <a:stretch>
            <a:fillRect/>
          </a:stretch>
        </p:blipFill>
        <p:spPr bwMode="auto">
          <a:xfrm>
            <a:off x="1397000" y="1066800"/>
            <a:ext cx="10160000" cy="7467600"/>
          </a:xfrm>
          <a:prstGeom prst="rect">
            <a:avLst/>
          </a:prstGeom>
          <a:noFill/>
          <a:ln w="9525">
            <a:noFill/>
            <a:miter lim="800000"/>
            <a:headEnd/>
            <a:tailEnd/>
          </a:ln>
        </p:spPr>
      </p:pic>
      <p:sp>
        <p:nvSpPr>
          <p:cNvPr id="99331" name="TextBox 2"/>
          <p:cNvSpPr txBox="1">
            <a:spLocks noChangeArrowheads="1"/>
          </p:cNvSpPr>
          <p:nvPr/>
        </p:nvSpPr>
        <p:spPr bwMode="auto">
          <a:xfrm>
            <a:off x="3957638" y="0"/>
            <a:ext cx="5046662" cy="523875"/>
          </a:xfrm>
          <a:prstGeom prst="rect">
            <a:avLst/>
          </a:prstGeom>
          <a:noFill/>
          <a:ln w="9525">
            <a:noFill/>
            <a:miter lim="800000"/>
            <a:headEnd/>
            <a:tailEnd/>
          </a:ln>
        </p:spPr>
        <p:txBody>
          <a:bodyPr wrap="none">
            <a:spAutoFit/>
          </a:bodyPr>
          <a:lstStyle/>
          <a:p>
            <a:r>
              <a:rPr lang="en-US" sz="2800">
                <a:solidFill>
                  <a:schemeClr val="bg1"/>
                </a:solidFill>
              </a:rPr>
              <a:t>Exhibit 35-A, Drawn By I. Fujioka</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1378" name="Picture 1" descr="CityOfTopazCropLft0310 copy.psd"/>
          <p:cNvPicPr>
            <a:picLocks noChangeAspect="1"/>
          </p:cNvPicPr>
          <p:nvPr/>
        </p:nvPicPr>
        <p:blipFill>
          <a:blip r:embed="rId3"/>
          <a:srcRect/>
          <a:stretch>
            <a:fillRect/>
          </a:stretch>
        </p:blipFill>
        <p:spPr bwMode="auto">
          <a:xfrm>
            <a:off x="0" y="681038"/>
            <a:ext cx="6532563" cy="9072562"/>
          </a:xfrm>
          <a:prstGeom prst="rect">
            <a:avLst/>
          </a:prstGeom>
          <a:noFill/>
          <a:ln w="9525">
            <a:noFill/>
            <a:miter lim="800000"/>
            <a:headEnd/>
            <a:tailEnd/>
          </a:ln>
        </p:spPr>
      </p:pic>
      <p:pic>
        <p:nvPicPr>
          <p:cNvPr id="101379" name="Picture 2" descr="CityofTopazCroprt0310.psd"/>
          <p:cNvPicPr>
            <a:picLocks noChangeAspect="1"/>
          </p:cNvPicPr>
          <p:nvPr/>
        </p:nvPicPr>
        <p:blipFill>
          <a:blip r:embed="rId4"/>
          <a:srcRect/>
          <a:stretch>
            <a:fillRect/>
          </a:stretch>
        </p:blipFill>
        <p:spPr bwMode="auto">
          <a:xfrm>
            <a:off x="6578600" y="681038"/>
            <a:ext cx="6475413" cy="9067800"/>
          </a:xfrm>
          <a:prstGeom prst="rect">
            <a:avLst/>
          </a:prstGeom>
          <a:noFill/>
          <a:ln w="9525">
            <a:noFill/>
            <a:miter lim="800000"/>
            <a:headEnd/>
            <a:tailEnd/>
          </a:ln>
        </p:spPr>
      </p:pic>
      <p:sp>
        <p:nvSpPr>
          <p:cNvPr id="101380" name="Rectangle 3"/>
          <p:cNvSpPr>
            <a:spLocks noChangeArrowheads="1"/>
          </p:cNvSpPr>
          <p:nvPr/>
        </p:nvSpPr>
        <p:spPr bwMode="auto">
          <a:xfrm>
            <a:off x="863600" y="0"/>
            <a:ext cx="11430000" cy="584200"/>
          </a:xfrm>
          <a:prstGeom prst="rect">
            <a:avLst/>
          </a:prstGeom>
          <a:noFill/>
          <a:ln w="9525">
            <a:noFill/>
            <a:miter lim="800000"/>
            <a:headEnd/>
            <a:tailEnd/>
          </a:ln>
        </p:spPr>
        <p:txBody>
          <a:bodyPr>
            <a:spAutoFit/>
          </a:bodyPr>
          <a:lstStyle/>
          <a:p>
            <a:r>
              <a:rPr lang="en-US" sz="3200">
                <a:solidFill>
                  <a:schemeClr val="bg1"/>
                </a:solidFill>
              </a:rPr>
              <a:t>Mine Okubo’s Representation of Urban Space – “City of Topaz”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1"/>
          <p:cNvSpPr>
            <a:spLocks/>
          </p:cNvSpPr>
          <p:nvPr/>
        </p:nvSpPr>
        <p:spPr bwMode="auto">
          <a:xfrm>
            <a:off x="1016000" y="3581400"/>
            <a:ext cx="11603038" cy="3694113"/>
          </a:xfrm>
          <a:prstGeom prst="rect">
            <a:avLst/>
          </a:prstGeom>
          <a:noFill/>
          <a:ln w="12700">
            <a:noFill/>
            <a:miter lim="800000"/>
            <a:headEnd/>
            <a:tailEnd/>
          </a:ln>
        </p:spPr>
        <p:txBody>
          <a:bodyPr lIns="0" tIns="0" rIns="0" bIns="0" anchor="ctr">
            <a:spAutoFit/>
          </a:bodyPr>
          <a:lstStyle/>
          <a:p>
            <a:endParaRPr lang="en-US" sz="4800">
              <a:solidFill>
                <a:schemeClr val="tx1"/>
              </a:solidFill>
            </a:endParaRPr>
          </a:p>
          <a:p>
            <a:r>
              <a:rPr lang="en-US" sz="4800">
                <a:solidFill>
                  <a:schemeClr val="tx1"/>
                </a:solidFill>
              </a:rPr>
              <a:t>QUANTITATIVE </a:t>
            </a:r>
          </a:p>
          <a:p>
            <a:r>
              <a:rPr lang="en-US" sz="4800">
                <a:solidFill>
                  <a:schemeClr val="tx1"/>
                </a:solidFill>
              </a:rPr>
              <a:t>QUALITATIVE</a:t>
            </a:r>
          </a:p>
          <a:p>
            <a:r>
              <a:rPr lang="en-US" sz="4800">
                <a:solidFill>
                  <a:schemeClr val="tx1"/>
                </a:solidFill>
              </a:rPr>
              <a:t>VISUAL/CARTOGRAPHIC</a:t>
            </a:r>
          </a:p>
          <a:p>
            <a:r>
              <a:rPr lang="en-US" sz="4800">
                <a:solidFill>
                  <a:schemeClr val="tx1"/>
                </a:solidFill>
              </a:rPr>
              <a:t>INTERDISCIPLINARY</a:t>
            </a:r>
          </a:p>
        </p:txBody>
      </p:sp>
      <p:sp>
        <p:nvSpPr>
          <p:cNvPr id="103427" name="TextBox 2"/>
          <p:cNvSpPr txBox="1">
            <a:spLocks noChangeArrowheads="1"/>
          </p:cNvSpPr>
          <p:nvPr/>
        </p:nvSpPr>
        <p:spPr bwMode="auto">
          <a:xfrm>
            <a:off x="1701800" y="838200"/>
            <a:ext cx="6859588" cy="2678113"/>
          </a:xfrm>
          <a:prstGeom prst="rect">
            <a:avLst/>
          </a:prstGeom>
          <a:noFill/>
          <a:ln w="9525">
            <a:noFill/>
            <a:miter lim="800000"/>
            <a:headEnd/>
            <a:tailEnd/>
          </a:ln>
        </p:spPr>
        <p:txBody>
          <a:bodyPr>
            <a:spAutoFit/>
          </a:bodyPr>
          <a:lstStyle/>
          <a:p>
            <a:pPr algn="l"/>
            <a:r>
              <a:rPr lang="en-US"/>
              <a:t>The internet is creating  environments for the presentation of different types of knowledge: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5475" name="Rectangle 3"/>
          <p:cNvSpPr>
            <a:spLocks noChangeArrowheads="1"/>
          </p:cNvSpPr>
          <p:nvPr/>
        </p:nvSpPr>
        <p:spPr bwMode="auto">
          <a:xfrm>
            <a:off x="1778000" y="228600"/>
            <a:ext cx="9448800" cy="2586038"/>
          </a:xfrm>
          <a:prstGeom prst="rect">
            <a:avLst/>
          </a:prstGeom>
          <a:noFill/>
          <a:ln w="9525">
            <a:noFill/>
            <a:miter lim="800000"/>
            <a:headEnd/>
            <a:tailEnd/>
          </a:ln>
        </p:spPr>
        <p:txBody>
          <a:bodyPr>
            <a:spAutoFit/>
          </a:bodyPr>
          <a:lstStyle/>
          <a:p>
            <a:r>
              <a:rPr lang="en-US" sz="5400">
                <a:solidFill>
                  <a:srgbClr val="0000FF"/>
                </a:solidFill>
              </a:rPr>
              <a:t>http://www.archives.gov/research/japanese-americans/order.html</a:t>
            </a:r>
          </a:p>
        </p:txBody>
      </p:sp>
      <p:sp>
        <p:nvSpPr>
          <p:cNvPr id="105476" name="TextBox 4"/>
          <p:cNvSpPr txBox="1">
            <a:spLocks noChangeArrowheads="1"/>
          </p:cNvSpPr>
          <p:nvPr/>
        </p:nvSpPr>
        <p:spPr bwMode="auto">
          <a:xfrm>
            <a:off x="939800" y="3124200"/>
            <a:ext cx="11195050" cy="1816100"/>
          </a:xfrm>
          <a:prstGeom prst="rect">
            <a:avLst/>
          </a:prstGeom>
          <a:noFill/>
          <a:ln w="9525">
            <a:noFill/>
            <a:miter lim="800000"/>
            <a:headEnd/>
            <a:tailEnd/>
          </a:ln>
        </p:spPr>
        <p:txBody>
          <a:bodyPr>
            <a:spAutoFit/>
          </a:bodyPr>
          <a:lstStyle/>
          <a:p>
            <a:r>
              <a:rPr lang="en-US" sz="2800" b="1">
                <a:solidFill>
                  <a:schemeClr val="bg1"/>
                </a:solidFill>
              </a:rPr>
              <a:t>Records About Japanese Americans Relocated During World War II, created, 1988 - 1989,</a:t>
            </a:r>
          </a:p>
          <a:p>
            <a:r>
              <a:rPr lang="en-US" sz="2800" b="1">
                <a:solidFill>
                  <a:schemeClr val="bg1"/>
                </a:solidFill>
              </a:rPr>
              <a:t> documenting the period 1942 - 1946 - </a:t>
            </a:r>
            <a:r>
              <a:rPr lang="en-US" sz="2800" i="1">
                <a:solidFill>
                  <a:schemeClr val="bg1"/>
                </a:solidFill>
              </a:rPr>
              <a:t>Record </a:t>
            </a:r>
            <a:r>
              <a:rPr lang="en-US" sz="2800" i="1"/>
              <a:t>Group 210</a:t>
            </a:r>
            <a:r>
              <a:rPr lang="en-US" sz="2800" b="1"/>
              <a:t> </a:t>
            </a:r>
            <a:endParaRPr lang="en-US" sz="2800"/>
          </a:p>
          <a:p>
            <a:endParaRPr lang="en-US" sz="2800">
              <a:solidFill>
                <a:schemeClr val="bg1"/>
              </a:solidFill>
            </a:endParaRPr>
          </a:p>
        </p:txBody>
      </p:sp>
      <p:graphicFrame>
        <p:nvGraphicFramePr>
          <p:cNvPr id="105474" name="Object 2"/>
          <p:cNvGraphicFramePr>
            <a:graphicFrameLocks noChangeAspect="1"/>
          </p:cNvGraphicFramePr>
          <p:nvPr/>
        </p:nvGraphicFramePr>
        <p:xfrm>
          <a:off x="1625600" y="4876800"/>
          <a:ext cx="10048875" cy="4419600"/>
        </p:xfrm>
        <a:graphic>
          <a:graphicData uri="http://schemas.openxmlformats.org/presentationml/2006/ole">
            <p:oleObj spid="_x0000_s105474" name="Document" r:id="rId4" imgW="5486400" imgH="2413000" progId="Word.Document.12">
              <p:link updateAutomatic="1"/>
            </p:oleObj>
          </a:graphicData>
        </a:graphic>
      </p:graphicFrame>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7522" name="Rectangle 3"/>
          <p:cNvSpPr>
            <a:spLocks noChangeArrowheads="1"/>
          </p:cNvSpPr>
          <p:nvPr/>
        </p:nvSpPr>
        <p:spPr bwMode="auto">
          <a:xfrm>
            <a:off x="1473200" y="0"/>
            <a:ext cx="10079038" cy="738188"/>
          </a:xfrm>
          <a:prstGeom prst="rect">
            <a:avLst/>
          </a:prstGeom>
          <a:noFill/>
          <a:ln w="9525">
            <a:noFill/>
            <a:miter lim="800000"/>
            <a:headEnd/>
            <a:tailEnd/>
          </a:ln>
        </p:spPr>
        <p:txBody>
          <a:bodyPr>
            <a:spAutoFit/>
          </a:bodyPr>
          <a:lstStyle/>
          <a:p>
            <a:r>
              <a:rPr lang="en-US" u="sng">
                <a:solidFill>
                  <a:srgbClr val="0000FF"/>
                </a:solidFill>
                <a:hlinkClick r:id="rId3"/>
              </a:rPr>
              <a:t>http://</a:t>
            </a:r>
            <a:r>
              <a:rPr lang="en-US" sz="3600" u="sng">
                <a:solidFill>
                  <a:srgbClr val="0000FF"/>
                </a:solidFill>
                <a:hlinkClick r:id="rId3"/>
              </a:rPr>
              <a:t>www.confinementsites.org</a:t>
            </a:r>
            <a:r>
              <a:rPr lang="en-US" u="sng">
                <a:solidFill>
                  <a:srgbClr val="0000FF"/>
                </a:solidFill>
                <a:hlinkClick r:id="rId3"/>
              </a:rPr>
              <a:t>/HOME.html</a:t>
            </a:r>
            <a:endParaRPr lang="en-US" u="sng">
              <a:solidFill>
                <a:srgbClr val="0000FF"/>
              </a:solidFill>
            </a:endParaRPr>
          </a:p>
        </p:txBody>
      </p:sp>
      <p:pic>
        <p:nvPicPr>
          <p:cNvPr id="107523" name="Picture 4" descr="SitesofConfinementHOME.pdf"/>
          <p:cNvPicPr>
            <a:picLocks noChangeAspect="1"/>
          </p:cNvPicPr>
          <p:nvPr/>
        </p:nvPicPr>
        <p:blipFill>
          <a:blip r:embed="rId4"/>
          <a:srcRect/>
          <a:stretch>
            <a:fillRect/>
          </a:stretch>
        </p:blipFill>
        <p:spPr bwMode="auto">
          <a:xfrm>
            <a:off x="1930400" y="874713"/>
            <a:ext cx="6862763" cy="8878887"/>
          </a:xfrm>
          <a:prstGeom prst="rect">
            <a:avLst/>
          </a:prstGeom>
          <a:noFill/>
          <a:ln w="9525">
            <a:noFill/>
            <a:miter lim="800000"/>
            <a:headEnd/>
            <a:tailEnd/>
          </a:ln>
        </p:spPr>
      </p:pic>
      <p:sp>
        <p:nvSpPr>
          <p:cNvPr id="107524" name="TextBox 5"/>
          <p:cNvSpPr txBox="1">
            <a:spLocks noChangeArrowheads="1"/>
          </p:cNvSpPr>
          <p:nvPr/>
        </p:nvSpPr>
        <p:spPr bwMode="auto">
          <a:xfrm>
            <a:off x="8864600" y="3048000"/>
            <a:ext cx="3657600" cy="3124200"/>
          </a:xfrm>
          <a:prstGeom prst="rect">
            <a:avLst/>
          </a:prstGeom>
          <a:noFill/>
          <a:ln w="9525">
            <a:noFill/>
            <a:miter lim="800000"/>
            <a:headEnd/>
            <a:tailEnd/>
          </a:ln>
        </p:spPr>
        <p:txBody>
          <a:bodyPr>
            <a:spAutoFit/>
          </a:bodyPr>
          <a:lstStyle/>
          <a:p>
            <a:pPr algn="l"/>
            <a:r>
              <a:rPr lang="en-US" sz="3200">
                <a:solidFill>
                  <a:schemeClr val="bg1"/>
                </a:solidFill>
              </a:rPr>
              <a:t>The web page is currently being developed.  </a:t>
            </a:r>
          </a:p>
          <a:p>
            <a:pPr algn="l"/>
            <a:r>
              <a:rPr lang="en-US" sz="3200">
                <a:solidFill>
                  <a:schemeClr val="bg1"/>
                </a:solidFill>
              </a:rPr>
              <a:t>Jerome Relocation  Center (Arkansas) </a:t>
            </a:r>
          </a:p>
          <a:p>
            <a:pPr algn="l"/>
            <a:r>
              <a:rPr lang="en-US" sz="3200">
                <a:solidFill>
                  <a:schemeClr val="bg1"/>
                </a:solidFill>
              </a:rPr>
              <a:t>is the test site.</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9570" name="Picture 4" descr="Jerome Site Plan.pdf"/>
          <p:cNvPicPr>
            <a:picLocks noChangeAspect="1"/>
          </p:cNvPicPr>
          <p:nvPr/>
        </p:nvPicPr>
        <p:blipFill>
          <a:blip r:embed="rId3"/>
          <a:srcRect/>
          <a:stretch>
            <a:fillRect/>
          </a:stretch>
        </p:blipFill>
        <p:spPr bwMode="auto">
          <a:xfrm>
            <a:off x="2692400" y="0"/>
            <a:ext cx="7537450" cy="9753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DFC6"/>
        </a:solidFill>
        <a:effectLst/>
      </p:bgPr>
    </p:bg>
    <p:spTree>
      <p:nvGrpSpPr>
        <p:cNvPr id="1" name=""/>
        <p:cNvGrpSpPr/>
        <p:nvPr/>
      </p:nvGrpSpPr>
      <p:grpSpPr>
        <a:xfrm>
          <a:off x="0" y="0"/>
          <a:ext cx="0" cy="0"/>
          <a:chOff x="0" y="0"/>
          <a:chExt cx="0" cy="0"/>
        </a:xfrm>
      </p:grpSpPr>
      <p:sp>
        <p:nvSpPr>
          <p:cNvPr id="111618" name="Rectangle 1"/>
          <p:cNvSpPr>
            <a:spLocks/>
          </p:cNvSpPr>
          <p:nvPr/>
        </p:nvSpPr>
        <p:spPr bwMode="auto">
          <a:xfrm>
            <a:off x="2400300" y="2087563"/>
            <a:ext cx="8197850" cy="6740525"/>
          </a:xfrm>
          <a:prstGeom prst="rect">
            <a:avLst/>
          </a:prstGeom>
          <a:noFill/>
          <a:ln w="12700">
            <a:noFill/>
            <a:miter lim="800000"/>
            <a:headEnd/>
            <a:tailEnd/>
          </a:ln>
        </p:spPr>
        <p:txBody>
          <a:bodyPr wrap="none" lIns="0" tIns="0" rIns="0" bIns="0" anchor="ctr">
            <a:spAutoFit/>
          </a:bodyPr>
          <a:lstStyle/>
          <a:p>
            <a:r>
              <a:rPr lang="en-US">
                <a:solidFill>
                  <a:schemeClr val="tx1"/>
                </a:solidFill>
              </a:rPr>
              <a:t>New Deal Legacy</a:t>
            </a:r>
          </a:p>
          <a:p>
            <a:r>
              <a:rPr lang="en-US" sz="3600">
                <a:solidFill>
                  <a:schemeClr val="tx1"/>
                </a:solidFill>
              </a:rPr>
              <a:t>Alphabet Soup and their Built Environments</a:t>
            </a:r>
          </a:p>
          <a:p>
            <a:r>
              <a:rPr lang="en-US" sz="2400">
                <a:solidFill>
                  <a:schemeClr val="tx1"/>
                </a:solidFill>
              </a:rPr>
              <a:t>Major Infrastructure, CCC, PWA, WPA, FSA, and others </a:t>
            </a:r>
          </a:p>
          <a:p>
            <a:r>
              <a:rPr lang="en-US">
                <a:solidFill>
                  <a:schemeClr val="tx1"/>
                </a:solidFill>
              </a:rPr>
              <a:t>Historic Preservation</a:t>
            </a:r>
          </a:p>
          <a:p>
            <a:r>
              <a:rPr lang="en-US">
                <a:solidFill>
                  <a:schemeClr val="tx1"/>
                </a:solidFill>
              </a:rPr>
              <a:t>National Park Service Sites</a:t>
            </a:r>
          </a:p>
          <a:p>
            <a:r>
              <a:rPr lang="en-US">
                <a:solidFill>
                  <a:schemeClr val="tx1"/>
                </a:solidFill>
              </a:rPr>
              <a:t>Vernacular Architecture</a:t>
            </a:r>
          </a:p>
          <a:p>
            <a:r>
              <a:rPr lang="en-US">
                <a:solidFill>
                  <a:schemeClr val="tx1"/>
                </a:solidFill>
              </a:rPr>
              <a:t>Urban Studies</a:t>
            </a:r>
          </a:p>
          <a:p>
            <a:r>
              <a:rPr lang="en-US">
                <a:solidFill>
                  <a:schemeClr val="tx1"/>
                </a:solidFill>
              </a:rPr>
              <a:t>Rural/Suburban Studies</a:t>
            </a:r>
          </a:p>
          <a:p>
            <a:r>
              <a:rPr lang="en-US">
                <a:solidFill>
                  <a:schemeClr val="tx1"/>
                </a:solidFill>
              </a:rPr>
              <a:t>Demographic Studies</a:t>
            </a:r>
          </a:p>
          <a:p>
            <a:r>
              <a:rPr lang="en-US">
                <a:solidFill>
                  <a:schemeClr val="tx1"/>
                </a:solidFill>
              </a:rPr>
              <a:t>Migration, Immigration, Labor Studies</a:t>
            </a:r>
          </a:p>
          <a:p>
            <a:r>
              <a:rPr lang="en-US">
                <a:solidFill>
                  <a:schemeClr val="tx1"/>
                </a:solidFill>
              </a:rPr>
              <a:t>Ethnic Studies</a:t>
            </a:r>
          </a:p>
        </p:txBody>
      </p:sp>
      <p:sp>
        <p:nvSpPr>
          <p:cNvPr id="111619" name="Rectangle 2"/>
          <p:cNvSpPr>
            <a:spLocks/>
          </p:cNvSpPr>
          <p:nvPr/>
        </p:nvSpPr>
        <p:spPr bwMode="auto">
          <a:xfrm>
            <a:off x="787400" y="381000"/>
            <a:ext cx="11734800" cy="1270000"/>
          </a:xfrm>
          <a:prstGeom prst="rect">
            <a:avLst/>
          </a:prstGeom>
          <a:noFill/>
          <a:ln w="12700">
            <a:noFill/>
            <a:miter lim="800000"/>
            <a:headEnd/>
            <a:tailEnd/>
          </a:ln>
        </p:spPr>
        <p:txBody>
          <a:bodyPr lIns="0" tIns="0" rIns="0" bIns="0" anchor="ctr"/>
          <a:lstStyle/>
          <a:p>
            <a:r>
              <a:rPr lang="en-US" sz="4000">
                <a:solidFill>
                  <a:srgbClr val="220E62"/>
                </a:solidFill>
              </a:rPr>
              <a:t>The1940 Census Might Be Used in </a:t>
            </a:r>
          </a:p>
          <a:p>
            <a:r>
              <a:rPr lang="en-US" sz="4000">
                <a:solidFill>
                  <a:srgbClr val="220E62"/>
                </a:solidFill>
              </a:rPr>
              <a:t>Studies of Architecture, Urbanism and Space</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1FFCF"/>
        </a:solidFill>
        <a:effectLst/>
      </p:bgPr>
    </p:bg>
    <p:spTree>
      <p:nvGrpSpPr>
        <p:cNvPr id="1" name=""/>
        <p:cNvGrpSpPr/>
        <p:nvPr/>
      </p:nvGrpSpPr>
      <p:grpSpPr>
        <a:xfrm>
          <a:off x="0" y="0"/>
          <a:ext cx="0" cy="0"/>
          <a:chOff x="0" y="0"/>
          <a:chExt cx="0" cy="0"/>
        </a:xfrm>
      </p:grpSpPr>
      <p:sp>
        <p:nvSpPr>
          <p:cNvPr id="113666" name="Rectangle 1"/>
          <p:cNvSpPr>
            <a:spLocks/>
          </p:cNvSpPr>
          <p:nvPr/>
        </p:nvSpPr>
        <p:spPr bwMode="auto">
          <a:xfrm>
            <a:off x="2762250" y="115888"/>
            <a:ext cx="7766050" cy="1938337"/>
          </a:xfrm>
          <a:prstGeom prst="rect">
            <a:avLst/>
          </a:prstGeom>
          <a:noFill/>
          <a:ln w="12700">
            <a:noFill/>
            <a:miter lim="800000"/>
            <a:headEnd/>
            <a:tailEnd/>
          </a:ln>
        </p:spPr>
        <p:txBody>
          <a:bodyPr wrap="none" lIns="0" tIns="0" rIns="0" bIns="0" anchor="ctr">
            <a:spAutoFit/>
          </a:bodyPr>
          <a:lstStyle/>
          <a:p>
            <a:r>
              <a:rPr lang="en-US">
                <a:solidFill>
                  <a:schemeClr val="tx1"/>
                </a:solidFill>
              </a:rPr>
              <a:t>Possible Starting Points for</a:t>
            </a:r>
          </a:p>
          <a:p>
            <a:r>
              <a:rPr lang="en-US">
                <a:solidFill>
                  <a:schemeClr val="tx1"/>
                </a:solidFill>
              </a:rPr>
              <a:t>Relating Architecture and Urbanism </a:t>
            </a:r>
          </a:p>
          <a:p>
            <a:r>
              <a:rPr lang="en-US">
                <a:solidFill>
                  <a:schemeClr val="tx1"/>
                </a:solidFill>
              </a:rPr>
              <a:t>to the 1940 Census:</a:t>
            </a:r>
          </a:p>
        </p:txBody>
      </p:sp>
      <p:sp>
        <p:nvSpPr>
          <p:cNvPr id="113667" name="TextBox 3"/>
          <p:cNvSpPr txBox="1">
            <a:spLocks noChangeArrowheads="1"/>
          </p:cNvSpPr>
          <p:nvPr/>
        </p:nvSpPr>
        <p:spPr bwMode="auto">
          <a:xfrm>
            <a:off x="2768600" y="3048000"/>
            <a:ext cx="7924800" cy="3970338"/>
          </a:xfrm>
          <a:prstGeom prst="rect">
            <a:avLst/>
          </a:prstGeom>
          <a:noFill/>
          <a:ln w="9525">
            <a:noFill/>
            <a:miter lim="800000"/>
            <a:headEnd/>
            <a:tailEnd/>
          </a:ln>
        </p:spPr>
        <p:txBody>
          <a:bodyPr>
            <a:spAutoFit/>
          </a:bodyPr>
          <a:lstStyle/>
          <a:p>
            <a:pPr algn="l"/>
            <a:r>
              <a:rPr lang="en-US" sz="3600"/>
              <a:t>Finding aids</a:t>
            </a:r>
          </a:p>
          <a:p>
            <a:pPr algn="l"/>
            <a:r>
              <a:rPr lang="en-US" sz="3600"/>
              <a:t>Library of Congress</a:t>
            </a:r>
          </a:p>
          <a:p>
            <a:pPr algn="l"/>
            <a:r>
              <a:rPr lang="en-US" sz="3600"/>
              <a:t>Historic American Building Survey</a:t>
            </a:r>
          </a:p>
          <a:p>
            <a:pPr algn="l"/>
            <a:r>
              <a:rPr lang="en-US" sz="3600"/>
              <a:t>National Park Service Sites</a:t>
            </a:r>
          </a:p>
          <a:p>
            <a:pPr algn="l"/>
            <a:r>
              <a:rPr lang="en-US" sz="3600"/>
              <a:t>National Register</a:t>
            </a:r>
          </a:p>
          <a:p>
            <a:pPr algn="l"/>
            <a:r>
              <a:rPr lang="en-US" sz="3600"/>
              <a:t>State Historic Preservation Offices</a:t>
            </a:r>
          </a:p>
          <a:p>
            <a:pPr algn="l"/>
            <a:r>
              <a:rPr lang="en-US" sz="3600"/>
              <a:t>Professional Organizations </a:t>
            </a:r>
          </a:p>
        </p:txBody>
      </p:sp>
      <p:sp>
        <p:nvSpPr>
          <p:cNvPr id="113668" name="TextBox 4"/>
          <p:cNvSpPr txBox="1">
            <a:spLocks noChangeArrowheads="1"/>
          </p:cNvSpPr>
          <p:nvPr/>
        </p:nvSpPr>
        <p:spPr bwMode="auto">
          <a:xfrm>
            <a:off x="1016000" y="2362200"/>
            <a:ext cx="10960100" cy="708025"/>
          </a:xfrm>
          <a:prstGeom prst="rect">
            <a:avLst/>
          </a:prstGeom>
          <a:noFill/>
          <a:ln w="9525">
            <a:noFill/>
            <a:miter lim="800000"/>
            <a:headEnd/>
            <a:tailEnd/>
          </a:ln>
        </p:spPr>
        <p:txBody>
          <a:bodyPr wrap="none">
            <a:spAutoFit/>
          </a:bodyPr>
          <a:lstStyle/>
          <a:p>
            <a:r>
              <a:rPr lang="en-US" sz="4000"/>
              <a:t>Internet Links on research and databases pages for :</a:t>
            </a:r>
          </a:p>
        </p:txBody>
      </p:sp>
      <p:sp>
        <p:nvSpPr>
          <p:cNvPr id="113669" name="TextBox 6"/>
          <p:cNvSpPr txBox="1">
            <a:spLocks noChangeArrowheads="1"/>
          </p:cNvSpPr>
          <p:nvPr/>
        </p:nvSpPr>
        <p:spPr bwMode="auto">
          <a:xfrm>
            <a:off x="1244600" y="7924800"/>
            <a:ext cx="11353800" cy="646113"/>
          </a:xfrm>
          <a:prstGeom prst="rect">
            <a:avLst/>
          </a:prstGeom>
          <a:noFill/>
          <a:ln w="9525">
            <a:noFill/>
            <a:miter lim="800000"/>
            <a:headEnd/>
            <a:tailEnd/>
          </a:ln>
        </p:spPr>
        <p:txBody>
          <a:bodyPr>
            <a:spAutoFit/>
          </a:bodyPr>
          <a:lstStyle/>
          <a:p>
            <a:pPr algn="l"/>
            <a:r>
              <a:rPr lang="en-US" sz="3600"/>
              <a:t>1940 Census Focus Group on Architecture and Urbanism</a:t>
            </a:r>
          </a:p>
        </p:txBody>
      </p:sp>
      <p:sp>
        <p:nvSpPr>
          <p:cNvPr id="113670" name="TextBox 7"/>
          <p:cNvSpPr txBox="1">
            <a:spLocks noChangeArrowheads="1"/>
          </p:cNvSpPr>
          <p:nvPr/>
        </p:nvSpPr>
        <p:spPr bwMode="auto">
          <a:xfrm>
            <a:off x="1168400" y="7010400"/>
            <a:ext cx="11277600" cy="708025"/>
          </a:xfrm>
          <a:prstGeom prst="rect">
            <a:avLst/>
          </a:prstGeom>
          <a:noFill/>
          <a:ln w="9525">
            <a:noFill/>
            <a:miter lim="800000"/>
            <a:headEnd/>
            <a:tailEnd/>
          </a:ln>
        </p:spPr>
        <p:txBody>
          <a:bodyPr>
            <a:spAutoFit/>
          </a:bodyPr>
          <a:lstStyle/>
          <a:p>
            <a:pPr algn="l"/>
            <a:r>
              <a:rPr lang="en-US" sz="4000"/>
              <a:t>Resources: Universities and Libraries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7762" name="Picture 3" descr="0_NSBIsaoFujioka.pdf"/>
          <p:cNvPicPr>
            <a:picLocks noChangeAspect="1"/>
          </p:cNvPicPr>
          <p:nvPr/>
        </p:nvPicPr>
        <p:blipFill>
          <a:blip r:embed="rId2"/>
          <a:srcRect/>
          <a:stretch>
            <a:fillRect/>
          </a:stretch>
        </p:blipFill>
        <p:spPr bwMode="auto">
          <a:xfrm>
            <a:off x="-279400" y="-6400800"/>
            <a:ext cx="13563600" cy="17551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aster #17">
  <a:themeElements>
    <a:clrScheme name="">
      <a:dk1>
        <a:srgbClr val="000000"/>
      </a:dk1>
      <a:lt1>
        <a:srgbClr val="FFD5B9"/>
      </a:lt1>
      <a:dk2>
        <a:srgbClr val="000000"/>
      </a:dk2>
      <a:lt2>
        <a:srgbClr val="808080"/>
      </a:lt2>
      <a:accent1>
        <a:srgbClr val="BBE0E3"/>
      </a:accent1>
      <a:accent2>
        <a:srgbClr val="333399"/>
      </a:accent2>
      <a:accent3>
        <a:srgbClr val="FFE7D9"/>
      </a:accent3>
      <a:accent4>
        <a:srgbClr val="000000"/>
      </a:accent4>
      <a:accent5>
        <a:srgbClr val="DAEDEF"/>
      </a:accent5>
      <a:accent6>
        <a:srgbClr val="2D2D8A"/>
      </a:accent6>
      <a:hlink>
        <a:srgbClr val="009999"/>
      </a:hlink>
      <a:folHlink>
        <a:srgbClr val="99CC00"/>
      </a:folHlink>
    </a:clrScheme>
    <a:fontScheme name="Master #17">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Master #1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aster #15">
  <a:themeElements>
    <a:clrScheme name="">
      <a:dk1>
        <a:srgbClr val="000000"/>
      </a:dk1>
      <a:lt1>
        <a:srgbClr val="D4FFBC"/>
      </a:lt1>
      <a:dk2>
        <a:srgbClr val="000000"/>
      </a:dk2>
      <a:lt2>
        <a:srgbClr val="808080"/>
      </a:lt2>
      <a:accent1>
        <a:srgbClr val="BBE0E3"/>
      </a:accent1>
      <a:accent2>
        <a:srgbClr val="333399"/>
      </a:accent2>
      <a:accent3>
        <a:srgbClr val="E6FFDA"/>
      </a:accent3>
      <a:accent4>
        <a:srgbClr val="000000"/>
      </a:accent4>
      <a:accent5>
        <a:srgbClr val="DAEDEF"/>
      </a:accent5>
      <a:accent6>
        <a:srgbClr val="2D2D8A"/>
      </a:accent6>
      <a:hlink>
        <a:srgbClr val="009999"/>
      </a:hlink>
      <a:folHlink>
        <a:srgbClr val="99CC00"/>
      </a:folHlink>
    </a:clrScheme>
    <a:fontScheme name="Master #15">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Master #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aster #16">
  <a:themeElements>
    <a:clrScheme name="">
      <a:dk1>
        <a:srgbClr val="000000"/>
      </a:dk1>
      <a:lt1>
        <a:srgbClr val="FFE4C7"/>
      </a:lt1>
      <a:dk2>
        <a:srgbClr val="000000"/>
      </a:dk2>
      <a:lt2>
        <a:srgbClr val="808080"/>
      </a:lt2>
      <a:accent1>
        <a:srgbClr val="BBE0E3"/>
      </a:accent1>
      <a:accent2>
        <a:srgbClr val="333399"/>
      </a:accent2>
      <a:accent3>
        <a:srgbClr val="FFEFE0"/>
      </a:accent3>
      <a:accent4>
        <a:srgbClr val="000000"/>
      </a:accent4>
      <a:accent5>
        <a:srgbClr val="DAEDEF"/>
      </a:accent5>
      <a:accent6>
        <a:srgbClr val="2D2D8A"/>
      </a:accent6>
      <a:hlink>
        <a:srgbClr val="009999"/>
      </a:hlink>
      <a:folHlink>
        <a:srgbClr val="99CC00"/>
      </a:folHlink>
    </a:clrScheme>
    <a:fontScheme name="Master #16">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Master #1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Gill Sans" charset="0"/>
            <a:ea typeface="ヒラギノ角ゴ ProN W3" charset="-128"/>
            <a:cs typeface="ヒラギノ角ゴ ProN W3" charset="-128"/>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413</TotalTime>
  <Pages>0</Pages>
  <Words>1116</Words>
  <Characters>0</Characters>
  <Application>Microsoft Office PowerPoint</Application>
  <PresentationFormat>Custom</PresentationFormat>
  <Lines>0</Lines>
  <Paragraphs>102</Paragraphs>
  <Slides>17</Slides>
  <Notes>13</Notes>
  <HiddenSlides>0</HiddenSlides>
  <MMClips>0</MMClips>
  <ScaleCrop>false</ScaleCrop>
  <HeadingPairs>
    <vt:vector size="8" baseType="variant">
      <vt:variant>
        <vt:lpstr>Fonts Used</vt:lpstr>
      </vt:variant>
      <vt:variant>
        <vt:i4>7</vt:i4>
      </vt:variant>
      <vt:variant>
        <vt:lpstr>Theme</vt:lpstr>
      </vt:variant>
      <vt:variant>
        <vt:i4>7</vt:i4>
      </vt:variant>
      <vt:variant>
        <vt:lpstr>Links</vt:lpstr>
      </vt:variant>
      <vt:variant>
        <vt:i4>1</vt:i4>
      </vt:variant>
      <vt:variant>
        <vt:lpstr>Slide Titles</vt:lpstr>
      </vt:variant>
      <vt:variant>
        <vt:i4>17</vt:i4>
      </vt:variant>
    </vt:vector>
  </HeadingPairs>
  <TitlesOfParts>
    <vt:vector size="32" baseType="lpstr">
      <vt:lpstr>Gill Sans</vt:lpstr>
      <vt:lpstr>ヒラギノ角ゴ ProN W3</vt:lpstr>
      <vt:lpstr>Arial</vt:lpstr>
      <vt:lpstr>ＭＳ Ｐゴシック</vt:lpstr>
      <vt:lpstr>Bank Gothic</vt:lpstr>
      <vt:lpstr>Copperplate</vt:lpstr>
      <vt:lpstr>Helvetica</vt:lpstr>
      <vt:lpstr>Blank</vt:lpstr>
      <vt:lpstr>Master #17</vt:lpstr>
      <vt:lpstr>Master #15</vt:lpstr>
      <vt:lpstr>Master #16</vt:lpstr>
      <vt:lpstr>Title - Top</vt:lpstr>
      <vt:lpstr>Bullets</vt:lpstr>
      <vt:lpstr>Title &amp; Bullets - 2 Column</vt:lpstr>
      <vt:lpst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
  <cp:keywords/>
  <dc:description/>
  <cp:lastModifiedBy>RCacas</cp:lastModifiedBy>
  <cp:revision>16</cp:revision>
  <dcterms:created xsi:type="dcterms:W3CDTF">2010-09-13T03:45:02Z</dcterms:created>
  <dcterms:modified xsi:type="dcterms:W3CDTF">2010-09-24T15:16:52Z</dcterms:modified>
</cp:coreProperties>
</file>