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Default Extension="vml" ContentType="application/vnd.openxmlformats-officedocument.vmlDrawing"/>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20"/>
  </p:notesMasterIdLst>
  <p:sldIdLst>
    <p:sldId id="266" r:id="rId2"/>
    <p:sldId id="257" r:id="rId3"/>
    <p:sldId id="274" r:id="rId4"/>
    <p:sldId id="280" r:id="rId5"/>
    <p:sldId id="258" r:id="rId6"/>
    <p:sldId id="263" r:id="rId7"/>
    <p:sldId id="262" r:id="rId8"/>
    <p:sldId id="261" r:id="rId9"/>
    <p:sldId id="275" r:id="rId10"/>
    <p:sldId id="278" r:id="rId11"/>
    <p:sldId id="276" r:id="rId12"/>
    <p:sldId id="277" r:id="rId13"/>
    <p:sldId id="259" r:id="rId14"/>
    <p:sldId id="268" r:id="rId15"/>
    <p:sldId id="264" r:id="rId16"/>
    <p:sldId id="265" r:id="rId17"/>
    <p:sldId id="256" r:id="rId18"/>
    <p:sldId id="282"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8579" autoAdjust="0"/>
  </p:normalViewPr>
  <p:slideViewPr>
    <p:cSldViewPr>
      <p:cViewPr>
        <p:scale>
          <a:sx n="77" d="100"/>
          <a:sy n="77" d="100"/>
        </p:scale>
        <p:origin x="-306"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image" Target="../media/image13.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image" Target="../media/image1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9787E3-0C36-49FC-8890-FA00CFE442B0}" type="datetimeFigureOut">
              <a:rPr lang="en-US" smtClean="0"/>
              <a:pPr/>
              <a:t>9/12/2010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EA80DC0-5CBF-4A29-93F7-1A3B2BA13439}"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aseline="0" dirty="0" smtClean="0"/>
          </a:p>
        </p:txBody>
      </p:sp>
      <p:sp>
        <p:nvSpPr>
          <p:cNvPr id="4" name="Slide Number Placeholder 3"/>
          <p:cNvSpPr>
            <a:spLocks noGrp="1"/>
          </p:cNvSpPr>
          <p:nvPr>
            <p:ph type="sldNum" sz="quarter" idx="10"/>
          </p:nvPr>
        </p:nvSpPr>
        <p:spPr/>
        <p:txBody>
          <a:bodyPr/>
          <a:lstStyle/>
          <a:p>
            <a:fld id="{5EA80DC0-5CBF-4A29-93F7-1A3B2BA13439}"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Census material</a:t>
            </a:r>
            <a:r>
              <a:rPr lang="en-US" baseline="0" dirty="0" smtClean="0"/>
              <a:t> is r</a:t>
            </a:r>
            <a:r>
              <a:rPr lang="en-US" dirty="0" smtClean="0"/>
              <a:t>eleased</a:t>
            </a:r>
            <a:r>
              <a:rPr lang="en-US" baseline="0" dirty="0" smtClean="0"/>
              <a:t> 72 years after the Census is taken.  The 1940 Census will be released on April 2, 2012.</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The 1940 Census will be the first</a:t>
            </a:r>
            <a:r>
              <a:rPr lang="en-US" baseline="0" dirty="0" smtClean="0"/>
              <a:t> census available online by NARA; until now it has been released on microfilm only.</a:t>
            </a:r>
          </a:p>
          <a:p>
            <a:endParaRPr lang="en-US" baseline="0" dirty="0" smtClean="0"/>
          </a:p>
          <a:p>
            <a:r>
              <a:rPr lang="en-US" baseline="0" dirty="0" smtClean="0"/>
              <a:t>The population of the U.S. in 1940 was about 132 million.  Obviously, taking the Census is a huge undertaking, so the Census Bureau divides the country into Enumeration Districts or </a:t>
            </a:r>
            <a:r>
              <a:rPr lang="en-US" baseline="0" dirty="0" err="1" smtClean="0"/>
              <a:t>EDs.</a:t>
            </a:r>
            <a:r>
              <a:rPr lang="en-US" baseline="0" dirty="0" smtClean="0"/>
              <a:t> The boundaries of these districts are based on population and the geographical area that a Census Taker, or Enumerator, can cover within two weeks in urban areas and four weeks for rural areas.</a:t>
            </a:r>
          </a:p>
          <a:p>
            <a:endParaRPr lang="en-US" baseline="0" dirty="0" smtClean="0"/>
          </a:p>
          <a:p>
            <a:r>
              <a:rPr lang="en-US" baseline="0" dirty="0" smtClean="0"/>
              <a:t>The scanning and indexing project will create digital images, along with related metadata, of ED descriptions, the maps outlining the ED boundaries, and schedules. It is the schedules which contain information about the population, including name, address, age, occupation, etc.</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5EA80DC0-5CBF-4A29-93F7-1A3B2BA13439}"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The source material for the images</a:t>
            </a:r>
            <a:r>
              <a:rPr lang="en-US" baseline="0" dirty="0" smtClean="0"/>
              <a:t> are t</a:t>
            </a:r>
            <a:r>
              <a:rPr lang="en-US" dirty="0" smtClean="0"/>
              <a:t>hree</a:t>
            </a:r>
            <a:r>
              <a:rPr lang="en-US" baseline="0" dirty="0" smtClean="0"/>
              <a:t> microfilm publications:</a:t>
            </a:r>
          </a:p>
          <a:p>
            <a:endParaRPr lang="en-US" baseline="0" dirty="0" smtClean="0"/>
          </a:p>
          <a:p>
            <a:r>
              <a:rPr lang="en-US" dirty="0" smtClean="0"/>
              <a:t>A3378:  Enumeration District Maps showing boundaries for the district.</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T1224:  Enumeration District Descriptions (28 rolls)</a:t>
            </a:r>
          </a:p>
          <a:p>
            <a:r>
              <a:rPr lang="en-US" dirty="0" smtClean="0"/>
              <a:t>T627:    Schedules (4,643 rolls)</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5EA80DC0-5CBF-4A29-93F7-1A3B2BA13439}" type="slidenum">
              <a:rPr lang="en-US" smtClean="0"/>
              <a:pPr/>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aseline="0" dirty="0" smtClean="0"/>
          </a:p>
          <a:p>
            <a:r>
              <a:rPr lang="en-US" baseline="0" dirty="0" smtClean="0"/>
              <a:t>A3378</a:t>
            </a:r>
          </a:p>
          <a:p>
            <a:endParaRPr lang="en-US" baseline="0" dirty="0" smtClean="0"/>
          </a:p>
          <a:p>
            <a:r>
              <a:rPr lang="en-US" dirty="0" smtClean="0"/>
              <a:t>Here is a</a:t>
            </a:r>
            <a:r>
              <a:rPr lang="en-US" baseline="0" dirty="0" smtClean="0"/>
              <a:t> map created by the Census Bureau showing the boundaries for ED 90-23 -- Monroe, North Carolina. </a:t>
            </a:r>
          </a:p>
        </p:txBody>
      </p:sp>
      <p:sp>
        <p:nvSpPr>
          <p:cNvPr id="4" name="Slide Number Placeholder 3"/>
          <p:cNvSpPr>
            <a:spLocks noGrp="1"/>
          </p:cNvSpPr>
          <p:nvPr>
            <p:ph type="sldNum" sz="quarter" idx="10"/>
          </p:nvPr>
        </p:nvSpPr>
        <p:spPr/>
        <p:txBody>
          <a:bodyPr/>
          <a:lstStyle/>
          <a:p>
            <a:fld id="{5EA80DC0-5CBF-4A29-93F7-1A3B2BA13439}"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aseline="0" dirty="0" smtClean="0"/>
          </a:p>
          <a:p>
            <a:r>
              <a:rPr lang="en-US" baseline="0" dirty="0" smtClean="0"/>
              <a:t>T1224  contains the written descriptions of the maps found in A3378.</a:t>
            </a:r>
          </a:p>
          <a:p>
            <a:endParaRPr lang="en-US" baseline="0" dirty="0" smtClean="0"/>
          </a:p>
          <a:p>
            <a:r>
              <a:rPr lang="en-US" baseline="0" dirty="0" smtClean="0"/>
              <a:t>There are 155, 399 EDs for the 1940 census.</a:t>
            </a:r>
          </a:p>
          <a:p>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The ED number is made up of two parts. The prefix designates the county within a particular state.</a:t>
            </a:r>
          </a:p>
          <a:p>
            <a:endParaRPr lang="en-US" baseline="0" dirty="0" smtClean="0"/>
          </a:p>
          <a:p>
            <a:r>
              <a:rPr lang="en-US" baseline="0" dirty="0" smtClean="0"/>
              <a:t>Some descriptions are fairly simple such as ED 8-1 here which consists only of Assyria township.  Other descriptions consist of long, descriptive paragraphs as we shall see later.</a:t>
            </a:r>
          </a:p>
        </p:txBody>
      </p:sp>
      <p:sp>
        <p:nvSpPr>
          <p:cNvPr id="4" name="Slide Number Placeholder 3"/>
          <p:cNvSpPr>
            <a:spLocks noGrp="1"/>
          </p:cNvSpPr>
          <p:nvPr>
            <p:ph type="sldNum" sz="quarter" idx="10"/>
          </p:nvPr>
        </p:nvSpPr>
        <p:spPr/>
        <p:txBody>
          <a:bodyPr/>
          <a:lstStyle/>
          <a:p>
            <a:fld id="{5EA80DC0-5CBF-4A29-93F7-1A3B2BA13439}" type="slidenum">
              <a:rPr lang="en-US" smtClean="0"/>
              <a:pPr/>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aseline="0" dirty="0" smtClean="0"/>
          </a:p>
          <a:p>
            <a:r>
              <a:rPr lang="en-US" baseline="0" dirty="0" smtClean="0"/>
              <a:t>T627</a:t>
            </a:r>
          </a:p>
          <a:p>
            <a:endParaRPr lang="en-US" baseline="0" dirty="0" smtClean="0"/>
          </a:p>
          <a:p>
            <a:r>
              <a:rPr lang="en-US" dirty="0" smtClean="0"/>
              <a:t>Here is</a:t>
            </a:r>
            <a:r>
              <a:rPr lang="en-US" baseline="0" dirty="0" smtClean="0"/>
              <a:t> </a:t>
            </a:r>
            <a:r>
              <a:rPr lang="en-US" dirty="0" smtClean="0"/>
              <a:t>an example of a 1930 schedule</a:t>
            </a:r>
            <a:r>
              <a:rPr lang="en-US" baseline="0" dirty="0" smtClean="0"/>
              <a:t> with columns for location; name; relationship to head of household; personal information such as age, marital status, and education; and place of birth.</a:t>
            </a:r>
          </a:p>
          <a:p>
            <a:endParaRPr lang="en-US" baseline="0" dirty="0" smtClean="0"/>
          </a:p>
          <a:p>
            <a:r>
              <a:rPr lang="en-US" baseline="0" dirty="0" smtClean="0"/>
              <a:t>The ED number is at the top right of the image.</a:t>
            </a:r>
          </a:p>
          <a:p>
            <a:endParaRPr lang="en-US" baseline="0" dirty="0" smtClean="0"/>
          </a:p>
          <a:p>
            <a:r>
              <a:rPr lang="en-US" baseline="0" dirty="0" smtClean="0"/>
              <a:t>For one ED, there can be anywhere from a single schedule to 60 schedules or more.</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5EA80DC0-5CBF-4A29-93F7-1A3B2BA13439}" type="slidenum">
              <a:rPr lang="en-US" smtClean="0"/>
              <a:pPr/>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Image specifications are:</a:t>
            </a:r>
          </a:p>
          <a:p>
            <a:endParaRPr lang="en-US" baseline="0" dirty="0" smtClean="0"/>
          </a:p>
          <a:p>
            <a:r>
              <a:rPr lang="en-US" dirty="0" smtClean="0"/>
              <a:t>300</a:t>
            </a:r>
            <a:r>
              <a:rPr lang="en-US" baseline="0" dirty="0" smtClean="0"/>
              <a:t> PPI at original size</a:t>
            </a:r>
          </a:p>
          <a:p>
            <a:r>
              <a:rPr lang="en-US" baseline="0" dirty="0" smtClean="0"/>
              <a:t>8-bit grayscale for legibility</a:t>
            </a:r>
          </a:p>
          <a:p>
            <a:r>
              <a:rPr lang="en-US" baseline="0" dirty="0" smtClean="0"/>
              <a:t>TIFF file format</a:t>
            </a:r>
            <a:endParaRPr lang="en-US" dirty="0" smtClean="0"/>
          </a:p>
          <a:p>
            <a:endParaRPr lang="en-US" dirty="0"/>
          </a:p>
        </p:txBody>
      </p:sp>
      <p:sp>
        <p:nvSpPr>
          <p:cNvPr id="4" name="Slide Number Placeholder 3"/>
          <p:cNvSpPr>
            <a:spLocks noGrp="1"/>
          </p:cNvSpPr>
          <p:nvPr>
            <p:ph type="sldNum" sz="quarter" idx="10"/>
          </p:nvPr>
        </p:nvSpPr>
        <p:spPr/>
        <p:txBody>
          <a:bodyPr/>
          <a:lstStyle/>
          <a:p>
            <a:fld id="{5EA80DC0-5CBF-4A29-93F7-1A3B2BA13439}" type="slidenum">
              <a:rPr lang="en-US" smtClean="0"/>
              <a:pPr/>
              <a:t>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As </a:t>
            </a:r>
            <a:r>
              <a:rPr lang="en-US" sz="1200" kern="1200" dirty="0" smtClean="0">
                <a:solidFill>
                  <a:schemeClr val="tx1"/>
                </a:solidFill>
                <a:latin typeface="+mn-lt"/>
                <a:ea typeface="+mn-ea"/>
                <a:cs typeface="+mn-cs"/>
              </a:rPr>
              <a:t>far as I know, the Census </a:t>
            </a:r>
            <a:r>
              <a:rPr lang="en-US" baseline="0" dirty="0" smtClean="0"/>
              <a:t>Bureau did not create any indexes or finding aids for the 1940 Census.  Because the material will be made available as digital images, there is a need for a complement of metadata describing these images which can then be used as keywords for search and retrieval as well as identification.</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A</a:t>
            </a:r>
            <a:r>
              <a:rPr lang="en-US" baseline="0" dirty="0" smtClean="0"/>
              <a:t> primary source of this metadata came from a</a:t>
            </a:r>
            <a:r>
              <a:rPr lang="en-US" dirty="0" smtClean="0"/>
              <a:t> NARA volunteer</a:t>
            </a:r>
            <a:r>
              <a:rPr lang="en-US" baseline="0" dirty="0" smtClean="0"/>
              <a:t> (</a:t>
            </a:r>
            <a:r>
              <a:rPr lang="en-US" sz="1200" b="0" kern="1200" dirty="0" smtClean="0">
                <a:solidFill>
                  <a:schemeClr val="tx1"/>
                </a:solidFill>
                <a:latin typeface="+mn-lt"/>
                <a:ea typeface="+mn-ea"/>
                <a:cs typeface="+mn-cs"/>
              </a:rPr>
              <a:t>Stephen Morse</a:t>
            </a:r>
            <a:r>
              <a:rPr lang="en-US" baseline="0" dirty="0" smtClean="0"/>
              <a:t>) in California who worked with over 70 other volunteers to create Microsoft Word files of ED descriptions from T1224. (</a:t>
            </a:r>
            <a:r>
              <a:rPr lang="en-US" sz="1200" kern="1200" dirty="0" smtClean="0">
                <a:solidFill>
                  <a:schemeClr val="tx1"/>
                </a:solidFill>
                <a:latin typeface="+mn-lt"/>
                <a:ea typeface="+mn-ea"/>
                <a:cs typeface="+mn-cs"/>
              </a:rPr>
              <a:t>One Step online database</a:t>
            </a:r>
            <a:r>
              <a:rPr lang="en-US" b="0" baseline="0" dirty="0" smtClean="0"/>
              <a:t>.)</a:t>
            </a:r>
          </a:p>
          <a:p>
            <a:endParaRPr lang="en-US" baseline="0" dirty="0" smtClean="0"/>
          </a:p>
          <a:p>
            <a:r>
              <a:rPr lang="en-US" baseline="0" dirty="0" smtClean="0"/>
              <a:t>We then verified these files against the 72 original volumes for accuracy and adherence to a set of standards that we had established.</a:t>
            </a:r>
          </a:p>
          <a:p>
            <a:endParaRPr lang="en-US" baseline="0" dirty="0" smtClean="0"/>
          </a:p>
          <a:p>
            <a:r>
              <a:rPr lang="en-US" dirty="0" smtClean="0"/>
              <a:t>NARA is not producing a name index due to a couple factors:</a:t>
            </a:r>
          </a:p>
          <a:p>
            <a:r>
              <a:rPr lang="en-US" dirty="0" smtClean="0"/>
              <a:t>	Cost:</a:t>
            </a:r>
            <a:r>
              <a:rPr lang="en-US" baseline="0" dirty="0" smtClean="0"/>
              <a:t>  Estimated at $20 million (132 million, 1,000/day = 132,000 days)</a:t>
            </a:r>
          </a:p>
          <a:p>
            <a:r>
              <a:rPr lang="en-US" baseline="0" dirty="0" smtClean="0"/>
              <a:t>	Resources:  Number of staff, volunteers to input names</a:t>
            </a:r>
          </a:p>
          <a:p>
            <a:endParaRPr lang="en-US" dirty="0"/>
          </a:p>
        </p:txBody>
      </p:sp>
      <p:sp>
        <p:nvSpPr>
          <p:cNvPr id="4" name="Slide Number Placeholder 3"/>
          <p:cNvSpPr>
            <a:spLocks noGrp="1"/>
          </p:cNvSpPr>
          <p:nvPr>
            <p:ph type="sldNum" sz="quarter" idx="10"/>
          </p:nvPr>
        </p:nvSpPr>
        <p:spPr/>
        <p:txBody>
          <a:bodyPr/>
          <a:lstStyle/>
          <a:p>
            <a:fld id="{5EA80DC0-5CBF-4A29-93F7-1A3B2BA13439}" type="slidenum">
              <a:rPr lang="en-US" smtClean="0"/>
              <a:pPr/>
              <a:t>13</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smtClean="0"/>
          </a:p>
          <a:p>
            <a:r>
              <a:rPr lang="en-US" dirty="0" smtClean="0"/>
              <a:t>This is an example</a:t>
            </a:r>
            <a:r>
              <a:rPr lang="en-US" baseline="0" dirty="0" smtClean="0"/>
              <a:t> of one of the Word files compiled by the volunteers and verified by us. The descriptions were reported in various ways depending on population and geographic area. In ED 1-9 in Wisconsin, we see one ED for an entire town. Some larger populated places were split between several EDs, as we see in the city of Ashland</a:t>
            </a:r>
            <a:r>
              <a:rPr lang="en-US" baseline="0" smtClean="0"/>
              <a:t>, Wisconsin.</a:t>
            </a:r>
            <a:endParaRPr lang="en-US" dirty="0"/>
          </a:p>
        </p:txBody>
      </p:sp>
      <p:sp>
        <p:nvSpPr>
          <p:cNvPr id="4" name="Slide Number Placeholder 3"/>
          <p:cNvSpPr>
            <a:spLocks noGrp="1"/>
          </p:cNvSpPr>
          <p:nvPr>
            <p:ph type="sldNum" sz="quarter" idx="10"/>
          </p:nvPr>
        </p:nvSpPr>
        <p:spPr/>
        <p:txBody>
          <a:bodyPr/>
          <a:lstStyle/>
          <a:p>
            <a:fld id="{5EA80DC0-5CBF-4A29-93F7-1A3B2BA13439}" type="slidenum">
              <a:rPr lang="en-US" smtClean="0"/>
              <a:pPr/>
              <a:t>14</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Here is a page </a:t>
            </a:r>
            <a:r>
              <a:rPr lang="en-US" baseline="0" dirty="0" smtClean="0"/>
              <a:t>showing long, descriptive paragraphs for some EDs in New York.</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r>
              <a:rPr lang="en-US" dirty="0" smtClean="0"/>
              <a:t>Delineated</a:t>
            </a:r>
            <a:r>
              <a:rPr lang="en-US" baseline="0" dirty="0" smtClean="0"/>
              <a:t> fields:</a:t>
            </a:r>
          </a:p>
          <a:p>
            <a:endParaRPr lang="en-US" dirty="0" smtClean="0"/>
          </a:p>
          <a:p>
            <a:r>
              <a:rPr lang="en-US" dirty="0" smtClean="0"/>
              <a:t>State</a:t>
            </a:r>
          </a:p>
          <a:p>
            <a:r>
              <a:rPr lang="en-US" dirty="0" smtClean="0"/>
              <a:t>County</a:t>
            </a:r>
          </a:p>
          <a:p>
            <a:r>
              <a:rPr lang="en-US" dirty="0" smtClean="0"/>
              <a:t>ED Number</a:t>
            </a:r>
          </a:p>
          <a:p>
            <a:r>
              <a:rPr lang="en-US" dirty="0" smtClean="0"/>
              <a:t>ED Descriptions (city, town, institutions, etc.)</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5EA80DC0-5CBF-4A29-93F7-1A3B2BA13439}" type="slidenum">
              <a:rPr lang="en-US" smtClean="0"/>
              <a:pPr/>
              <a:t>15</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smtClean="0"/>
          </a:p>
          <a:p>
            <a:r>
              <a:rPr lang="en-US" dirty="0" smtClean="0"/>
              <a:t>So where are we now?</a:t>
            </a:r>
          </a:p>
          <a:p>
            <a:endParaRPr lang="en-US" dirty="0" smtClean="0"/>
          </a:p>
          <a:p>
            <a:r>
              <a:rPr lang="en-US" dirty="0" smtClean="0"/>
              <a:t>Data verification, which took about 12 months,</a:t>
            </a:r>
            <a:r>
              <a:rPr lang="en-US" baseline="0" dirty="0" smtClean="0"/>
              <a:t> is complete</a:t>
            </a:r>
          </a:p>
          <a:p>
            <a:endParaRPr lang="en-US" baseline="0" dirty="0" smtClean="0"/>
          </a:p>
          <a:p>
            <a:r>
              <a:rPr lang="en-US" dirty="0" smtClean="0"/>
              <a:t>Scanning of maps and ED descriptions completed</a:t>
            </a:r>
          </a:p>
          <a:p>
            <a:endParaRPr lang="en-US" dirty="0" smtClean="0"/>
          </a:p>
          <a:p>
            <a:r>
              <a:rPr lang="en-US" dirty="0" smtClean="0"/>
              <a:t>Scanning of schedules is continuing</a:t>
            </a:r>
          </a:p>
          <a:p>
            <a:endParaRPr lang="en-US" dirty="0" smtClean="0"/>
          </a:p>
          <a:p>
            <a:r>
              <a:rPr lang="en-US" dirty="0" smtClean="0"/>
              <a:t>Indexing of</a:t>
            </a:r>
            <a:r>
              <a:rPr lang="en-US" baseline="0" dirty="0" smtClean="0"/>
              <a:t> images is in process</a:t>
            </a:r>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5EA80DC0-5CBF-4A29-93F7-1A3B2BA13439}" type="slidenum">
              <a:rPr lang="en-US" smtClean="0"/>
              <a:pPr/>
              <a:t>16</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EA80DC0-5CBF-4A29-93F7-1A3B2BA13439}" type="slidenum">
              <a:rPr lang="en-US" smtClean="0"/>
              <a:pPr/>
              <a:t>17</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EA80DC0-5CBF-4A29-93F7-1A3B2BA13439}" type="slidenum">
              <a:rPr lang="en-US" smtClean="0"/>
              <a:pPr/>
              <a:t>18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E33AD374-EFC9-4259-9269-12E8842378FF}" type="datetimeFigureOut">
              <a:rPr lang="en-US" smtClean="0"/>
              <a:pPr/>
              <a:t>9/12/2010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18BE82B9-D1B9-42CB-9B5C-83A12B3918D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33AD374-EFC9-4259-9269-12E8842378FF}" type="datetimeFigureOut">
              <a:rPr lang="en-US" smtClean="0"/>
              <a:pPr/>
              <a:t>9/12/2010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BE82B9-D1B9-42CB-9B5C-83A12B3918D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E33AD374-EFC9-4259-9269-12E8842378FF}" type="datetimeFigureOut">
              <a:rPr lang="en-US" smtClean="0"/>
              <a:pPr/>
              <a:t>9/12/2010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BE82B9-D1B9-42CB-9B5C-83A12B3918D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33AD374-EFC9-4259-9269-12E8842378FF}" type="datetimeFigureOut">
              <a:rPr lang="en-US" smtClean="0"/>
              <a:pPr/>
              <a:t>9/12/2010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BE82B9-D1B9-42CB-9B5C-83A12B3918D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E33AD374-EFC9-4259-9269-12E8842378FF}" type="datetimeFigureOut">
              <a:rPr lang="en-US" smtClean="0"/>
              <a:pPr/>
              <a:t>9/12/2010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8BE82B9-D1B9-42CB-9B5C-83A12B3918D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E33AD374-EFC9-4259-9269-12E8842378FF}" type="datetimeFigureOut">
              <a:rPr lang="en-US" smtClean="0"/>
              <a:pPr/>
              <a:t>9/12/2010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8BE82B9-D1B9-42CB-9B5C-83A12B3918D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3AD374-EFC9-4259-9269-12E8842378FF}" type="datetimeFigureOut">
              <a:rPr lang="en-US" smtClean="0"/>
              <a:pPr/>
              <a:t>9/12/2010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8BE82B9-D1B9-42CB-9B5C-83A12B3918D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33AD374-EFC9-4259-9269-12E8842378FF}" type="datetimeFigureOut">
              <a:rPr lang="en-US" smtClean="0"/>
              <a:pPr/>
              <a:t>9/12/2010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BE82B9-D1B9-42CB-9B5C-83A12B3918D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E33AD374-EFC9-4259-9269-12E8842378FF}" type="datetimeFigureOut">
              <a:rPr lang="en-US" smtClean="0"/>
              <a:pPr/>
              <a:t>9/12/2010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18BE82B9-D1B9-42CB-9B5C-83A12B3918D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33AD374-EFC9-4259-9269-12E8842378FF}" type="datetimeFigureOut">
              <a:rPr lang="en-US" smtClean="0"/>
              <a:pPr/>
              <a:t>9/12/2010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BE82B9-D1B9-42CB-9B5C-83A12B3918D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33AD374-EFC9-4259-9269-12E8842378FF}" type="datetimeFigureOut">
              <a:rPr lang="en-US" smtClean="0"/>
              <a:pPr/>
              <a:t>9/12/2010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BE82B9-D1B9-42CB-9B5C-83A12B3918D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E33AD374-EFC9-4259-9269-12E8842378FF}" type="datetimeFigureOut">
              <a:rPr lang="en-US" smtClean="0"/>
              <a:pPr/>
              <a:t>9/12/2010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18BE82B9-D1B9-42CB-9B5C-83A12B3918D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oleObject" Target="../embeddings/oleObject4.bin"/><Relationship Id="rId4" Type="http://schemas.openxmlformats.org/officeDocument/2006/relationships/oleObject" Target="../embeddings/oleObject3.bin"/></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1524000"/>
            <a:ext cx="8001000" cy="3581400"/>
          </a:xfrm>
        </p:spPr>
        <p:txBody>
          <a:bodyPr>
            <a:noAutofit/>
          </a:bodyPr>
          <a:lstStyle/>
          <a:p>
            <a:pPr algn="ctr"/>
            <a:r>
              <a:rPr lang="en-US" sz="4400" dirty="0" smtClean="0"/>
              <a:t>1940 U.S. Census Scanning and </a:t>
            </a:r>
            <a:r>
              <a:rPr lang="en-US" sz="4400" dirty="0" smtClean="0"/>
              <a:t>Indexing</a:t>
            </a:r>
            <a:br>
              <a:rPr lang="en-US" sz="4400" dirty="0" smtClean="0"/>
            </a:br>
            <a:r>
              <a:rPr lang="en-US" sz="4400" dirty="0" smtClean="0"/>
              <a:t>at </a:t>
            </a:r>
            <a:br>
              <a:rPr lang="en-US" sz="4400" dirty="0" smtClean="0"/>
            </a:br>
            <a:r>
              <a:rPr lang="en-US" sz="4400" dirty="0" smtClean="0"/>
              <a:t>The National Archives and Records Administration</a:t>
            </a:r>
            <a:endParaRPr lang="en-US" sz="4400" dirty="0"/>
          </a:p>
        </p:txBody>
      </p:sp>
      <p:pic>
        <p:nvPicPr>
          <p:cNvPr id="52225" name="Picture 1"/>
          <p:cNvPicPr>
            <a:picLocks noChangeAspect="1" noChangeArrowheads="1"/>
          </p:cNvPicPr>
          <p:nvPr/>
        </p:nvPicPr>
        <p:blipFill>
          <a:blip r:embed="rId3" cstate="print"/>
          <a:srcRect/>
          <a:stretch>
            <a:fillRect/>
          </a:stretch>
        </p:blipFill>
        <p:spPr bwMode="auto">
          <a:xfrm>
            <a:off x="152401" y="228601"/>
            <a:ext cx="1143000" cy="1143000"/>
          </a:xfrm>
          <a:prstGeom prst="rect">
            <a:avLst/>
          </a:prstGeom>
          <a:noFill/>
          <a:ln w="9525">
            <a:noFill/>
            <a:miter lim="800000"/>
            <a:headEnd/>
            <a:tailEnd/>
          </a:ln>
        </p:spPr>
      </p:pic>
      <p:sp>
        <p:nvSpPr>
          <p:cNvPr id="7" name="Rectangle 6"/>
          <p:cNvSpPr/>
          <p:nvPr/>
        </p:nvSpPr>
        <p:spPr>
          <a:xfrm>
            <a:off x="2286000" y="5410200"/>
            <a:ext cx="4572000" cy="1077218"/>
          </a:xfrm>
          <a:prstGeom prst="rect">
            <a:avLst/>
          </a:prstGeom>
        </p:spPr>
        <p:txBody>
          <a:bodyPr>
            <a:spAutoFit/>
          </a:bodyPr>
          <a:lstStyle/>
          <a:p>
            <a:pPr algn="ctr"/>
            <a:r>
              <a:rPr lang="en-US" sz="2800" dirty="0" smtClean="0"/>
              <a:t>Martin Jacobson</a:t>
            </a:r>
          </a:p>
          <a:p>
            <a:pPr algn="ctr"/>
            <a:r>
              <a:rPr lang="en-US" dirty="0" smtClean="0"/>
              <a:t>Director, Special Media Preservation Division</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1940 U.S. Census</a:t>
            </a:r>
            <a:endParaRPr lang="en-US" dirty="0"/>
          </a:p>
        </p:txBody>
      </p:sp>
      <p:sp>
        <p:nvSpPr>
          <p:cNvPr id="3" name="Content Placeholder 2"/>
          <p:cNvSpPr>
            <a:spLocks noGrp="1"/>
          </p:cNvSpPr>
          <p:nvPr>
            <p:ph idx="1"/>
          </p:nvPr>
        </p:nvSpPr>
        <p:spPr/>
        <p:txBody>
          <a:bodyPr>
            <a:normAutofit/>
          </a:bodyPr>
          <a:lstStyle/>
          <a:p>
            <a:pPr>
              <a:lnSpc>
                <a:spcPct val="150000"/>
              </a:lnSpc>
            </a:pPr>
            <a:endParaRPr lang="en-US" dirty="0" smtClean="0"/>
          </a:p>
          <a:p>
            <a:pPr>
              <a:lnSpc>
                <a:spcPct val="150000"/>
              </a:lnSpc>
            </a:pPr>
            <a:r>
              <a:rPr lang="en-US" dirty="0" smtClean="0"/>
              <a:t>Available online April 2, 2012</a:t>
            </a:r>
          </a:p>
          <a:p>
            <a:pPr>
              <a:lnSpc>
                <a:spcPct val="150000"/>
              </a:lnSpc>
            </a:pPr>
            <a:r>
              <a:rPr lang="en-US" dirty="0" smtClean="0"/>
              <a:t>Maps, Enumeration District Descriptions, Schedules</a:t>
            </a:r>
          </a:p>
          <a:p>
            <a:pPr>
              <a:lnSpc>
                <a:spcPct val="150000"/>
              </a:lnSpc>
            </a:pPr>
            <a:r>
              <a:rPr lang="en-US" dirty="0" smtClean="0"/>
              <a:t>Approximately 3.25 million images</a:t>
            </a:r>
          </a:p>
          <a:p>
            <a:endParaRPr lang="en-US" dirty="0" smtClean="0"/>
          </a:p>
          <a:p>
            <a:endParaRPr lang="en-US" dirty="0" smtClean="0"/>
          </a:p>
          <a:p>
            <a:pPr>
              <a:buNone/>
            </a:pPr>
            <a:r>
              <a:rPr lang="en-US" dirty="0" smtClean="0"/>
              <a:t> </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1940 U.S. Census</a:t>
            </a:r>
            <a:endParaRPr lang="en-US" dirty="0"/>
          </a:p>
        </p:txBody>
      </p:sp>
      <p:sp>
        <p:nvSpPr>
          <p:cNvPr id="3" name="Content Placeholder 2"/>
          <p:cNvSpPr>
            <a:spLocks noGrp="1"/>
          </p:cNvSpPr>
          <p:nvPr>
            <p:ph idx="1"/>
          </p:nvPr>
        </p:nvSpPr>
        <p:spPr>
          <a:xfrm>
            <a:off x="457200" y="1935480"/>
            <a:ext cx="8686800" cy="4389120"/>
          </a:xfrm>
        </p:spPr>
        <p:txBody>
          <a:bodyPr>
            <a:normAutofit/>
          </a:bodyPr>
          <a:lstStyle/>
          <a:p>
            <a:pPr>
              <a:buNone/>
            </a:pPr>
            <a:endParaRPr lang="en-US" dirty="0" smtClean="0"/>
          </a:p>
          <a:p>
            <a:r>
              <a:rPr lang="en-US" dirty="0" smtClean="0"/>
              <a:t>Record Group:  RG 29, Department of Commerce</a:t>
            </a:r>
          </a:p>
          <a:p>
            <a:pPr>
              <a:buNone/>
            </a:pPr>
            <a:endParaRPr lang="en-US" dirty="0" smtClean="0"/>
          </a:p>
          <a:p>
            <a:r>
              <a:rPr lang="en-US" dirty="0" smtClean="0"/>
              <a:t>Series Title: Sixteenth Census of the United States, 1940</a:t>
            </a:r>
            <a:br>
              <a:rPr lang="en-US" dirty="0" smtClean="0"/>
            </a:br>
            <a:r>
              <a:rPr lang="en-US" dirty="0" smtClean="0"/>
              <a:t>  </a:t>
            </a:r>
          </a:p>
          <a:p>
            <a:r>
              <a:rPr lang="en-US" dirty="0" smtClean="0"/>
              <a:t>4,643 rolls of 35mm microfilm</a:t>
            </a:r>
          </a:p>
          <a:p>
            <a:pPr>
              <a:buNone/>
            </a:pPr>
            <a:endParaRPr lang="en-US" dirty="0" smtClean="0"/>
          </a:p>
          <a:p>
            <a:r>
              <a:rPr lang="en-US" dirty="0" smtClean="0"/>
              <a:t>Arranged by state, county, township, and enumeration district</a:t>
            </a:r>
          </a:p>
          <a:p>
            <a:pPr>
              <a:buNone/>
            </a:pPr>
            <a:endParaRPr lang="en-US" dirty="0" smtClean="0"/>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dirty="0" smtClean="0">
                <a:latin typeface="+mn-lt"/>
                <a:ea typeface="+mn-ea"/>
                <a:cs typeface="+mn-cs"/>
              </a:rPr>
              <a:t>Microfilm Scanning</a:t>
            </a:r>
            <a:endParaRPr lang="en-US" sz="2800" dirty="0" smtClean="0">
              <a:latin typeface="+mn-lt"/>
              <a:ea typeface="+mn-ea"/>
              <a:cs typeface="+mn-cs"/>
            </a:endParaRPr>
          </a:p>
        </p:txBody>
      </p:sp>
      <p:pic>
        <p:nvPicPr>
          <p:cNvPr id="5" name="Picture 12" descr="DSCF0069"/>
          <p:cNvPicPr>
            <a:picLocks noChangeAspect="1" noChangeArrowheads="1"/>
          </p:cNvPicPr>
          <p:nvPr/>
        </p:nvPicPr>
        <p:blipFill>
          <a:blip r:embed="rId2" cstate="print"/>
          <a:srcRect/>
          <a:stretch>
            <a:fillRect/>
          </a:stretch>
        </p:blipFill>
        <p:spPr bwMode="auto">
          <a:xfrm>
            <a:off x="0" y="2312988"/>
            <a:ext cx="4648200" cy="3170237"/>
          </a:xfrm>
          <a:prstGeom prst="rect">
            <a:avLst/>
          </a:prstGeom>
          <a:noFill/>
        </p:spPr>
      </p:pic>
      <p:pic>
        <p:nvPicPr>
          <p:cNvPr id="6" name="Picture 10" descr="DSCF0068"/>
          <p:cNvPicPr>
            <a:picLocks noChangeAspect="1" noChangeArrowheads="1"/>
          </p:cNvPicPr>
          <p:nvPr/>
        </p:nvPicPr>
        <p:blipFill>
          <a:blip r:embed="rId3" cstate="print"/>
          <a:srcRect/>
          <a:stretch>
            <a:fillRect/>
          </a:stretch>
        </p:blipFill>
        <p:spPr bwMode="auto">
          <a:xfrm>
            <a:off x="4572000" y="2306638"/>
            <a:ext cx="4572000" cy="3179762"/>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1940 U.S. Census</a:t>
            </a:r>
            <a:endParaRPr lang="en-US" dirty="0"/>
          </a:p>
        </p:txBody>
      </p:sp>
      <p:sp>
        <p:nvSpPr>
          <p:cNvPr id="3" name="Content Placeholder 2"/>
          <p:cNvSpPr>
            <a:spLocks noGrp="1"/>
          </p:cNvSpPr>
          <p:nvPr>
            <p:ph idx="1"/>
          </p:nvPr>
        </p:nvSpPr>
        <p:spPr>
          <a:xfrm>
            <a:off x="457200" y="2057400"/>
            <a:ext cx="8686800" cy="4572000"/>
          </a:xfrm>
        </p:spPr>
        <p:txBody>
          <a:bodyPr>
            <a:normAutofit lnSpcReduction="10000"/>
          </a:bodyPr>
          <a:lstStyle/>
          <a:p>
            <a:r>
              <a:rPr lang="en-US" sz="3200" dirty="0" smtClean="0">
                <a:solidFill>
                  <a:schemeClr val="tx2"/>
                </a:solidFill>
              </a:rPr>
              <a:t>Microfilm Scanning</a:t>
            </a:r>
            <a:endParaRPr lang="en-US" sz="3200" dirty="0" smtClean="0">
              <a:solidFill>
                <a:schemeClr val="tx2"/>
              </a:solidFill>
            </a:endParaRPr>
          </a:p>
          <a:p>
            <a:pPr lvl="1">
              <a:buNone/>
            </a:pPr>
            <a:endParaRPr lang="en-US" dirty="0" smtClean="0"/>
          </a:p>
          <a:p>
            <a:pPr marL="274320" lvl="1" indent="-274320">
              <a:lnSpc>
                <a:spcPct val="150000"/>
              </a:lnSpc>
              <a:buClr>
                <a:schemeClr val="accent3"/>
              </a:buClr>
              <a:buSzPct val="95000"/>
            </a:pPr>
            <a:r>
              <a:rPr lang="en-US" dirty="0" smtClean="0"/>
              <a:t>Only on microfilm, original paper documents destroyed by Bureau of the Census</a:t>
            </a:r>
          </a:p>
          <a:p>
            <a:pPr marL="274320" lvl="1" indent="-274320">
              <a:lnSpc>
                <a:spcPct val="150000"/>
              </a:lnSpc>
              <a:buClr>
                <a:schemeClr val="accent3"/>
              </a:buClr>
              <a:buSzPct val="95000"/>
            </a:pPr>
            <a:r>
              <a:rPr lang="en-US" dirty="0" smtClean="0"/>
              <a:t>Three microfilm publications</a:t>
            </a:r>
          </a:p>
          <a:p>
            <a:pPr>
              <a:buNone/>
            </a:pPr>
            <a:r>
              <a:rPr lang="en-US" sz="2800" dirty="0" smtClean="0"/>
              <a:t>		</a:t>
            </a:r>
            <a:r>
              <a:rPr lang="en-US" sz="2000" dirty="0" smtClean="0"/>
              <a:t>- Enumeration District Maps</a:t>
            </a:r>
          </a:p>
          <a:p>
            <a:pPr>
              <a:buNone/>
            </a:pPr>
            <a:r>
              <a:rPr lang="en-US" sz="2000" dirty="0" smtClean="0"/>
              <a:t>		- Enumeration District Descriptions </a:t>
            </a:r>
          </a:p>
          <a:p>
            <a:pPr>
              <a:buNone/>
            </a:pPr>
            <a:r>
              <a:rPr lang="en-US" sz="2000" dirty="0" smtClean="0"/>
              <a:t>		- Schedules</a:t>
            </a:r>
          </a:p>
          <a:p>
            <a:pPr marL="274320" lvl="1" indent="-274320">
              <a:buClr>
                <a:schemeClr val="accent3"/>
              </a:buClr>
              <a:buSzPct val="95000"/>
            </a:pPr>
            <a:r>
              <a:rPr lang="en-US" dirty="0" smtClean="0"/>
              <a:t>Approx. 3,168 rolls scanned thus far, approx. 1,475 rolls to be scanned.</a:t>
            </a:r>
          </a:p>
          <a:p>
            <a:pPr>
              <a:buNone/>
            </a:pPr>
            <a:endParaRPr lang="en-US" sz="2000" dirty="0" smtClean="0"/>
          </a:p>
          <a:p>
            <a:pPr>
              <a:buNone/>
            </a:pPr>
            <a:endParaRPr lang="en-US" sz="2000" dirty="0" smtClean="0"/>
          </a:p>
          <a:p>
            <a:pPr>
              <a:buNone/>
            </a:pPr>
            <a:endParaRPr lang="en-US"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762000"/>
            <a:ext cx="9144000" cy="762000"/>
          </a:xfrm>
        </p:spPr>
        <p:txBody>
          <a:bodyPr/>
          <a:lstStyle/>
          <a:p>
            <a:pPr lvl="1" algn="ctr">
              <a:lnSpc>
                <a:spcPct val="150000"/>
              </a:lnSpc>
              <a:buNone/>
            </a:pPr>
            <a:r>
              <a:rPr lang="en-US" dirty="0" smtClean="0">
                <a:solidFill>
                  <a:schemeClr val="tx2"/>
                </a:solidFill>
              </a:rPr>
              <a:t>Microfilm Publication  A3378:  ED Maps </a:t>
            </a:r>
          </a:p>
          <a:p>
            <a:pPr lvl="1" algn="ctr">
              <a:lnSpc>
                <a:spcPct val="150000"/>
              </a:lnSpc>
              <a:buNone/>
            </a:pPr>
            <a:endParaRPr lang="en-US" dirty="0" smtClean="0">
              <a:solidFill>
                <a:schemeClr val="tx2"/>
              </a:solidFill>
            </a:endParaRPr>
          </a:p>
        </p:txBody>
      </p:sp>
      <p:pic>
        <p:nvPicPr>
          <p:cNvPr id="9" name="Picture 8" descr="m-a3378-00045000119_crop4.jpg"/>
          <p:cNvPicPr>
            <a:picLocks noChangeAspect="1"/>
          </p:cNvPicPr>
          <p:nvPr/>
        </p:nvPicPr>
        <p:blipFill>
          <a:blip r:embed="rId3" cstate="print"/>
          <a:stretch>
            <a:fillRect/>
          </a:stretch>
        </p:blipFill>
        <p:spPr>
          <a:xfrm>
            <a:off x="152400" y="1981200"/>
            <a:ext cx="5154646" cy="4419600"/>
          </a:xfrm>
          <a:prstGeom prst="rect">
            <a:avLst/>
          </a:prstGeom>
        </p:spPr>
      </p:pic>
      <p:pic>
        <p:nvPicPr>
          <p:cNvPr id="10" name="Picture 9" descr="m-a3378-00045000119_crop3.jpg"/>
          <p:cNvPicPr>
            <a:picLocks noChangeAspect="1"/>
          </p:cNvPicPr>
          <p:nvPr/>
        </p:nvPicPr>
        <p:blipFill>
          <a:blip r:embed="rId4" cstate="print"/>
          <a:stretch>
            <a:fillRect/>
          </a:stretch>
        </p:blipFill>
        <p:spPr>
          <a:xfrm>
            <a:off x="4724400" y="1600200"/>
            <a:ext cx="4235742" cy="2743200"/>
          </a:xfrm>
          <a:prstGeom prst="rect">
            <a:avLst/>
          </a:prstGeom>
          <a:ln w="28575">
            <a:solidFill>
              <a:schemeClr val="tx2"/>
            </a:solidFill>
          </a:ln>
        </p:spPr>
      </p:pic>
      <p:sp>
        <p:nvSpPr>
          <p:cNvPr id="11" name="Rectangle 10"/>
          <p:cNvSpPr/>
          <p:nvPr/>
        </p:nvSpPr>
        <p:spPr>
          <a:xfrm>
            <a:off x="2514600" y="2895600"/>
            <a:ext cx="2133600" cy="1295400"/>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76200" y="715963"/>
            <a:ext cx="9144000" cy="579437"/>
          </a:xfrm>
        </p:spPr>
        <p:txBody>
          <a:bodyPr>
            <a:noAutofit/>
          </a:bodyPr>
          <a:lstStyle/>
          <a:p>
            <a:pPr lvl="1" algn="ctr">
              <a:lnSpc>
                <a:spcPct val="150000"/>
              </a:lnSpc>
              <a:buNone/>
            </a:pPr>
            <a:r>
              <a:rPr lang="en-US" dirty="0" smtClean="0">
                <a:solidFill>
                  <a:schemeClr val="tx2"/>
                </a:solidFill>
              </a:rPr>
              <a:t>Microfilm Publication T1224:  ED Descriptions </a:t>
            </a:r>
          </a:p>
        </p:txBody>
      </p:sp>
      <p:pic>
        <p:nvPicPr>
          <p:cNvPr id="4" name="Picture 3" descr="m-t1224-00102-00018_crop.jpg"/>
          <p:cNvPicPr>
            <a:picLocks noChangeAspect="1"/>
          </p:cNvPicPr>
          <p:nvPr/>
        </p:nvPicPr>
        <p:blipFill>
          <a:blip r:embed="rId3" cstate="print"/>
          <a:stretch>
            <a:fillRect/>
          </a:stretch>
        </p:blipFill>
        <p:spPr>
          <a:xfrm>
            <a:off x="1295400" y="1447800"/>
            <a:ext cx="6790584" cy="5258105"/>
          </a:xfrm>
          <a:prstGeom prst="rect">
            <a:avLst/>
          </a:prstGeom>
          <a:ln w="28575">
            <a:solidFill>
              <a:schemeClr val="tx1"/>
            </a:solidFill>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 y="914400"/>
            <a:ext cx="9144000" cy="762000"/>
          </a:xfrm>
        </p:spPr>
        <p:txBody>
          <a:bodyPr>
            <a:normAutofit/>
          </a:bodyPr>
          <a:lstStyle/>
          <a:p>
            <a:pPr lvl="1" algn="ctr">
              <a:lnSpc>
                <a:spcPct val="150000"/>
              </a:lnSpc>
              <a:buNone/>
            </a:pPr>
            <a:r>
              <a:rPr lang="en-US" sz="2800" dirty="0" smtClean="0">
                <a:solidFill>
                  <a:schemeClr val="tx2"/>
                </a:solidFill>
              </a:rPr>
              <a:t>Microfilm Publication T627:  Schedules</a:t>
            </a:r>
            <a:endParaRPr lang="en-US" dirty="0" smtClean="0">
              <a:solidFill>
                <a:schemeClr val="tx2"/>
              </a:solidFill>
            </a:endParaRPr>
          </a:p>
          <a:p>
            <a:pPr lvl="1" algn="ctr">
              <a:lnSpc>
                <a:spcPct val="150000"/>
              </a:lnSpc>
              <a:buNone/>
            </a:pPr>
            <a:endParaRPr lang="en-US" dirty="0" smtClean="0">
              <a:solidFill>
                <a:schemeClr val="tx2"/>
              </a:solidFill>
            </a:endParaRPr>
          </a:p>
        </p:txBody>
      </p:sp>
      <p:pic>
        <p:nvPicPr>
          <p:cNvPr id="4" name="Picture 3" descr="1930 census schedule.jpg"/>
          <p:cNvPicPr>
            <a:picLocks noChangeAspect="1"/>
          </p:cNvPicPr>
          <p:nvPr/>
        </p:nvPicPr>
        <p:blipFill>
          <a:blip r:embed="rId3" cstate="print"/>
          <a:stretch>
            <a:fillRect/>
          </a:stretch>
        </p:blipFill>
        <p:spPr>
          <a:xfrm>
            <a:off x="152400" y="1752600"/>
            <a:ext cx="6324601" cy="4246107"/>
          </a:xfrm>
          <a:prstGeom prst="rect">
            <a:avLst/>
          </a:prstGeom>
          <a:noFill/>
        </p:spPr>
      </p:pic>
      <p:pic>
        <p:nvPicPr>
          <p:cNvPr id="5" name="Picture 4" descr="1930 census schedule - crop.jpg"/>
          <p:cNvPicPr>
            <a:picLocks noChangeAspect="1"/>
          </p:cNvPicPr>
          <p:nvPr/>
        </p:nvPicPr>
        <p:blipFill>
          <a:blip r:embed="rId4" cstate="print"/>
          <a:stretch>
            <a:fillRect/>
          </a:stretch>
        </p:blipFill>
        <p:spPr>
          <a:xfrm>
            <a:off x="1828800" y="5638800"/>
            <a:ext cx="7102602" cy="973836"/>
          </a:xfrm>
          <a:prstGeom prst="rect">
            <a:avLst/>
          </a:prstGeom>
          <a:ln w="28575">
            <a:solidFill>
              <a:schemeClr val="tx2"/>
            </a:solidFill>
          </a:ln>
        </p:spPr>
      </p:pic>
      <p:cxnSp>
        <p:nvCxnSpPr>
          <p:cNvPr id="13" name="Straight Connector 12"/>
          <p:cNvCxnSpPr/>
          <p:nvPr/>
        </p:nvCxnSpPr>
        <p:spPr>
          <a:xfrm rot="10800000">
            <a:off x="6172200" y="4724400"/>
            <a:ext cx="76200" cy="0"/>
          </a:xfrm>
          <a:prstGeom prst="line">
            <a:avLst/>
          </a:prstGeom>
        </p:spPr>
        <p:style>
          <a:lnRef idx="1">
            <a:schemeClr val="accent1"/>
          </a:lnRef>
          <a:fillRef idx="0">
            <a:schemeClr val="accent1"/>
          </a:fillRef>
          <a:effectRef idx="0">
            <a:schemeClr val="accent1"/>
          </a:effectRef>
          <a:fontRef idx="minor">
            <a:schemeClr val="tx1"/>
          </a:fontRef>
        </p:style>
      </p:cxnSp>
      <p:sp>
        <p:nvSpPr>
          <p:cNvPr id="42" name="Rectangle 41"/>
          <p:cNvSpPr/>
          <p:nvPr/>
        </p:nvSpPr>
        <p:spPr>
          <a:xfrm>
            <a:off x="381000" y="1905000"/>
            <a:ext cx="4724400" cy="609600"/>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dirty="0" smtClean="0">
                <a:latin typeface="+mn-lt"/>
                <a:ea typeface="+mn-ea"/>
                <a:cs typeface="+mn-cs"/>
              </a:rPr>
              <a:t>Image Specifications</a:t>
            </a:r>
            <a:endParaRPr lang="en-US" sz="2800" dirty="0">
              <a:latin typeface="+mn-lt"/>
              <a:ea typeface="+mn-ea"/>
              <a:cs typeface="+mn-cs"/>
            </a:endParaRPr>
          </a:p>
        </p:txBody>
      </p:sp>
      <p:sp>
        <p:nvSpPr>
          <p:cNvPr id="3" name="Content Placeholder 2"/>
          <p:cNvSpPr>
            <a:spLocks noGrp="1"/>
          </p:cNvSpPr>
          <p:nvPr>
            <p:ph idx="1"/>
          </p:nvPr>
        </p:nvSpPr>
        <p:spPr/>
        <p:txBody>
          <a:bodyPr>
            <a:normAutofit/>
          </a:bodyPr>
          <a:lstStyle/>
          <a:p>
            <a:endParaRPr lang="en-US" dirty="0" smtClean="0"/>
          </a:p>
          <a:p>
            <a:r>
              <a:rPr lang="en-US" dirty="0" smtClean="0"/>
              <a:t>TIFF file format for master files</a:t>
            </a:r>
          </a:p>
          <a:p>
            <a:r>
              <a:rPr lang="en-US" dirty="0" smtClean="0"/>
              <a:t>300 PPI at original size</a:t>
            </a:r>
          </a:p>
          <a:p>
            <a:r>
              <a:rPr lang="en-US" dirty="0" smtClean="0"/>
              <a:t>8-bit grayscale for legibility</a:t>
            </a:r>
          </a:p>
          <a:p>
            <a:endParaRPr lang="en-US" dirty="0" smtClean="0"/>
          </a:p>
          <a:p>
            <a:r>
              <a:rPr lang="en-US" dirty="0" smtClean="0"/>
              <a:t>JPEG2000 chosen as access file format, allowing end users to zoom and pan</a:t>
            </a:r>
          </a:p>
          <a:p>
            <a:endParaRPr lang="en-US" dirty="0" smtClean="0"/>
          </a:p>
          <a:p>
            <a:endParaRPr lang="en-US"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dirty="0" smtClean="0">
                <a:latin typeface="+mn-lt"/>
                <a:ea typeface="+mn-ea"/>
                <a:cs typeface="+mn-cs"/>
              </a:rPr>
              <a:t>Data Quantities for Master Files</a:t>
            </a:r>
          </a:p>
        </p:txBody>
      </p:sp>
      <p:sp>
        <p:nvSpPr>
          <p:cNvPr id="3" name="Content Placeholder 2"/>
          <p:cNvSpPr>
            <a:spLocks noGrp="1"/>
          </p:cNvSpPr>
          <p:nvPr>
            <p:ph idx="1"/>
          </p:nvPr>
        </p:nvSpPr>
        <p:spPr>
          <a:xfrm>
            <a:off x="457200" y="2392680"/>
            <a:ext cx="8229600" cy="4389120"/>
          </a:xfrm>
        </p:spPr>
        <p:txBody>
          <a:bodyPr/>
          <a:lstStyle/>
          <a:p>
            <a:r>
              <a:rPr lang="en-US" dirty="0" smtClean="0"/>
              <a:t>Typical uncompressed TIFF 300 </a:t>
            </a:r>
            <a:r>
              <a:rPr lang="en-US" dirty="0" err="1" smtClean="0"/>
              <a:t>ppi</a:t>
            </a:r>
            <a:r>
              <a:rPr lang="en-US" dirty="0" smtClean="0"/>
              <a:t> image is 38.7MB large. So 3.25 million images result in </a:t>
            </a:r>
            <a:r>
              <a:rPr lang="en-US" b="1" dirty="0" smtClean="0"/>
              <a:t>125.8 Terabytes</a:t>
            </a:r>
            <a:r>
              <a:rPr lang="en-US" dirty="0" smtClean="0"/>
              <a:t>.</a:t>
            </a:r>
          </a:p>
          <a:p>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igh Performance Roll Film Scanning"/>
          <p:cNvPicPr>
            <a:picLocks noChangeAspect="1" noChangeArrowheads="1"/>
          </p:cNvPicPr>
          <p:nvPr/>
        </p:nvPicPr>
        <p:blipFill>
          <a:blip r:embed="rId2" cstate="print"/>
          <a:srcRect/>
          <a:stretch>
            <a:fillRect/>
          </a:stretch>
        </p:blipFill>
        <p:spPr bwMode="auto">
          <a:xfrm>
            <a:off x="5562600" y="2438400"/>
            <a:ext cx="2381250" cy="2381250"/>
          </a:xfrm>
          <a:prstGeom prst="rect">
            <a:avLst/>
          </a:prstGeom>
          <a:noFill/>
        </p:spPr>
      </p:pic>
      <p:sp>
        <p:nvSpPr>
          <p:cNvPr id="4" name="Rectangle 3"/>
          <p:cNvSpPr/>
          <p:nvPr/>
        </p:nvSpPr>
        <p:spPr>
          <a:xfrm>
            <a:off x="533400" y="2438364"/>
            <a:ext cx="4572000" cy="2345257"/>
          </a:xfrm>
          <a:prstGeom prst="rect">
            <a:avLst/>
          </a:prstGeom>
        </p:spPr>
        <p:txBody>
          <a:bodyPr>
            <a:spAutoFit/>
          </a:bodyPr>
          <a:lstStyle/>
          <a:p>
            <a:r>
              <a:rPr lang="en-US" sz="3200" dirty="0" smtClean="0">
                <a:solidFill>
                  <a:schemeClr val="tx2"/>
                </a:solidFill>
              </a:rPr>
              <a:t>Hardware &amp; Software</a:t>
            </a:r>
            <a:endParaRPr lang="en-US" dirty="0" smtClean="0"/>
          </a:p>
          <a:p>
            <a:pPr marL="274320" lvl="1" indent="-274320">
              <a:spcBef>
                <a:spcPct val="20000"/>
              </a:spcBef>
              <a:buClr>
                <a:schemeClr val="accent3"/>
              </a:buClr>
              <a:buSzPct val="95000"/>
              <a:buFont typeface="Wingdings 2"/>
              <a:buChar char=""/>
            </a:pPr>
            <a:r>
              <a:rPr lang="en-US" sz="2600" dirty="0" err="1" smtClean="0"/>
              <a:t>Mekel</a:t>
            </a:r>
            <a:r>
              <a:rPr lang="en-US" sz="2600" dirty="0" smtClean="0"/>
              <a:t> Mach V microfilm roll scanners</a:t>
            </a:r>
          </a:p>
          <a:p>
            <a:pPr marL="274320" lvl="1" indent="-274320">
              <a:spcBef>
                <a:spcPct val="20000"/>
              </a:spcBef>
              <a:buClr>
                <a:schemeClr val="accent3"/>
              </a:buClr>
              <a:buSzPct val="95000"/>
              <a:buFont typeface="Wingdings 2"/>
              <a:buChar char=""/>
            </a:pPr>
            <a:r>
              <a:rPr lang="en-US" sz="2600" dirty="0" smtClean="0"/>
              <a:t>Quantum Scan and Quantum Process.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5" name="Picture 3"/>
          <p:cNvPicPr>
            <a:picLocks noChangeAspect="1" noChangeArrowheads="1"/>
          </p:cNvPicPr>
          <p:nvPr/>
        </p:nvPicPr>
        <p:blipFill>
          <a:blip r:embed="rId2" cstate="print"/>
          <a:srcRect/>
          <a:stretch>
            <a:fillRect/>
          </a:stretch>
        </p:blipFill>
        <p:spPr bwMode="auto">
          <a:xfrm>
            <a:off x="2651227" y="2362200"/>
            <a:ext cx="6062345" cy="4419600"/>
          </a:xfrm>
          <a:prstGeom prst="rect">
            <a:avLst/>
          </a:prstGeom>
          <a:noFill/>
          <a:ln w="9525">
            <a:noFill/>
            <a:miter lim="800000"/>
            <a:headEnd/>
            <a:tailEnd/>
          </a:ln>
        </p:spPr>
      </p:pic>
      <p:sp>
        <p:nvSpPr>
          <p:cNvPr id="4" name="Rectangle 3"/>
          <p:cNvSpPr/>
          <p:nvPr/>
        </p:nvSpPr>
        <p:spPr>
          <a:xfrm>
            <a:off x="76200" y="840498"/>
            <a:ext cx="8229600" cy="2425279"/>
          </a:xfrm>
          <a:prstGeom prst="rect">
            <a:avLst/>
          </a:prstGeom>
        </p:spPr>
        <p:txBody>
          <a:bodyPr wrap="square">
            <a:spAutoFit/>
          </a:bodyPr>
          <a:lstStyle/>
          <a:p>
            <a:r>
              <a:rPr lang="en-US" sz="3200" dirty="0" smtClean="0">
                <a:solidFill>
                  <a:schemeClr val="tx2"/>
                </a:solidFill>
              </a:rPr>
              <a:t>Processing</a:t>
            </a:r>
            <a:endParaRPr lang="en-US" dirty="0" smtClean="0"/>
          </a:p>
          <a:p>
            <a:pPr marL="274320" lvl="1" indent="-274320">
              <a:spcBef>
                <a:spcPct val="20000"/>
              </a:spcBef>
              <a:buClr>
                <a:schemeClr val="accent3"/>
              </a:buClr>
              <a:buSzPct val="95000"/>
              <a:buFont typeface="Wingdings 2"/>
              <a:buChar char=""/>
            </a:pPr>
            <a:r>
              <a:rPr lang="en-US" sz="2600" dirty="0" smtClean="0"/>
              <a:t>Frame Detection and Adjustment</a:t>
            </a:r>
          </a:p>
          <a:p>
            <a:pPr marL="274320" lvl="1" indent="-274320">
              <a:spcBef>
                <a:spcPct val="20000"/>
              </a:spcBef>
              <a:buClr>
                <a:schemeClr val="accent3"/>
              </a:buClr>
              <a:buSzPct val="95000"/>
              <a:buFont typeface="Wingdings 2"/>
              <a:buChar char=""/>
            </a:pPr>
            <a:r>
              <a:rPr lang="en-US" sz="2600" dirty="0" smtClean="0"/>
              <a:t>Cropping, </a:t>
            </a:r>
            <a:r>
              <a:rPr lang="en-US" sz="2600" dirty="0" err="1" smtClean="0"/>
              <a:t>Deskewing</a:t>
            </a:r>
            <a:r>
              <a:rPr lang="en-US" sz="2600" dirty="0" smtClean="0"/>
              <a:t>, Inversion, Rotation, Light Level Adjustment</a:t>
            </a:r>
          </a:p>
          <a:p>
            <a:pPr marL="274320" lvl="1" indent="-274320">
              <a:spcBef>
                <a:spcPct val="20000"/>
              </a:spcBef>
              <a:buClr>
                <a:schemeClr val="accent3"/>
              </a:buClr>
              <a:buSzPct val="95000"/>
              <a:buFont typeface="Wingdings 2"/>
              <a:buChar char=""/>
            </a:pPr>
            <a:r>
              <a:rPr lang="en-US" sz="2600" dirty="0" err="1" smtClean="0"/>
              <a:t>Filenaming</a:t>
            </a:r>
            <a:endParaRPr lang="en-US" sz="2600"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304288"/>
            <a:ext cx="8229600" cy="667512"/>
          </a:xfrm>
        </p:spPr>
        <p:txBody>
          <a:bodyPr>
            <a:normAutofit fontScale="90000"/>
          </a:bodyPr>
          <a:lstStyle/>
          <a:p>
            <a:r>
              <a:rPr lang="en-US" sz="5400" dirty="0" smtClean="0"/>
              <a:t>Metadata Creation</a:t>
            </a:r>
            <a:br>
              <a:rPr lang="en-US" sz="5400" dirty="0" smtClean="0"/>
            </a:br>
            <a:endParaRPr lang="en-US" dirty="0"/>
          </a:p>
        </p:txBody>
      </p:sp>
      <p:sp>
        <p:nvSpPr>
          <p:cNvPr id="3" name="Content Placeholder 2"/>
          <p:cNvSpPr>
            <a:spLocks noGrp="1"/>
          </p:cNvSpPr>
          <p:nvPr>
            <p:ph idx="1"/>
          </p:nvPr>
        </p:nvSpPr>
        <p:spPr>
          <a:xfrm>
            <a:off x="457200" y="1554480"/>
            <a:ext cx="8229600" cy="4389120"/>
          </a:xfrm>
        </p:spPr>
        <p:txBody>
          <a:bodyPr/>
          <a:lstStyle/>
          <a:p>
            <a:pPr>
              <a:buNone/>
            </a:pPr>
            <a:endParaRPr lang="en-US" dirty="0" smtClean="0"/>
          </a:p>
          <a:p>
            <a:pPr lvl="1"/>
            <a:endParaRPr lang="en-US" dirty="0" smtClean="0"/>
          </a:p>
          <a:p>
            <a:pPr lvl="1">
              <a:lnSpc>
                <a:spcPct val="150000"/>
              </a:lnSpc>
            </a:pPr>
            <a:r>
              <a:rPr lang="en-US" dirty="0" smtClean="0"/>
              <a:t>Source</a:t>
            </a:r>
          </a:p>
          <a:p>
            <a:pPr lvl="1">
              <a:lnSpc>
                <a:spcPct val="150000"/>
              </a:lnSpc>
            </a:pPr>
            <a:r>
              <a:rPr lang="en-US" dirty="0" smtClean="0"/>
              <a:t>Verification</a:t>
            </a:r>
          </a:p>
          <a:p>
            <a:pPr lvl="1">
              <a:lnSpc>
                <a:spcPct val="150000"/>
              </a:lnSpc>
            </a:pPr>
            <a:r>
              <a:rPr lang="en-US" dirty="0" smtClean="0"/>
              <a:t>Indexing</a:t>
            </a:r>
          </a:p>
        </p:txBody>
      </p:sp>
      <p:pic>
        <p:nvPicPr>
          <p:cNvPr id="4" name="Picture 10" descr="DSCF0076"/>
          <p:cNvPicPr>
            <a:picLocks noChangeAspect="1" noChangeArrowheads="1"/>
          </p:cNvPicPr>
          <p:nvPr/>
        </p:nvPicPr>
        <p:blipFill>
          <a:blip r:embed="rId3" cstate="print"/>
          <a:srcRect/>
          <a:stretch>
            <a:fillRect/>
          </a:stretch>
        </p:blipFill>
        <p:spPr bwMode="auto">
          <a:xfrm>
            <a:off x="3733800" y="3048000"/>
            <a:ext cx="5021451" cy="350520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1828800"/>
            <a:ext cx="8229600" cy="731520"/>
          </a:xfrm>
        </p:spPr>
        <p:txBody>
          <a:bodyPr/>
          <a:lstStyle/>
          <a:p>
            <a:pPr algn="ctr">
              <a:buNone/>
            </a:pPr>
            <a:r>
              <a:rPr lang="en-US" dirty="0" smtClean="0">
                <a:solidFill>
                  <a:schemeClr val="tx2"/>
                </a:solidFill>
              </a:rPr>
              <a:t>Metadata Source File</a:t>
            </a:r>
            <a:endParaRPr lang="en-US" dirty="0">
              <a:solidFill>
                <a:schemeClr val="tx2"/>
              </a:solidFill>
            </a:endParaRPr>
          </a:p>
        </p:txBody>
      </p:sp>
      <p:graphicFrame>
        <p:nvGraphicFramePr>
          <p:cNvPr id="31746" name="Object 2"/>
          <p:cNvGraphicFramePr>
            <a:graphicFrameLocks noChangeAspect="1"/>
          </p:cNvGraphicFramePr>
          <p:nvPr/>
        </p:nvGraphicFramePr>
        <p:xfrm>
          <a:off x="304800" y="2514600"/>
          <a:ext cx="3140075" cy="4064000"/>
        </p:xfrm>
        <a:graphic>
          <a:graphicData uri="http://schemas.openxmlformats.org/presentationml/2006/ole">
            <p:oleObj spid="_x0000_s31746" name="Acrobat Document" r:id="rId4" imgW="5508000" imgH="7128000" progId="AcroExch.Document.7">
              <p:embed/>
            </p:oleObj>
          </a:graphicData>
        </a:graphic>
      </p:graphicFrame>
      <p:sp>
        <p:nvSpPr>
          <p:cNvPr id="6" name="Rectangle 5"/>
          <p:cNvSpPr/>
          <p:nvPr/>
        </p:nvSpPr>
        <p:spPr>
          <a:xfrm>
            <a:off x="304800" y="2438400"/>
            <a:ext cx="3124200" cy="41910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1747" name="Object 3"/>
          <p:cNvGraphicFramePr>
            <a:graphicFrameLocks noChangeAspect="1"/>
          </p:cNvGraphicFramePr>
          <p:nvPr/>
        </p:nvGraphicFramePr>
        <p:xfrm>
          <a:off x="3733800" y="2819400"/>
          <a:ext cx="4141694" cy="3200400"/>
        </p:xfrm>
        <a:graphic>
          <a:graphicData uri="http://schemas.openxmlformats.org/presentationml/2006/ole">
            <p:oleObj spid="_x0000_s31747" name="Acrobat Document" r:id="rId5" imgW="7128000" imgH="5508000" progId="AcroExch.Document.7">
              <p:embed/>
            </p:oleObj>
          </a:graphicData>
        </a:graphic>
      </p:graphicFrame>
      <p:sp>
        <p:nvSpPr>
          <p:cNvPr id="8" name="Rectangle 7"/>
          <p:cNvSpPr/>
          <p:nvPr/>
        </p:nvSpPr>
        <p:spPr>
          <a:xfrm>
            <a:off x="4038600" y="3276600"/>
            <a:ext cx="1524000" cy="381000"/>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4038600" y="4343400"/>
            <a:ext cx="3505200" cy="304800"/>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609600" y="4191000"/>
            <a:ext cx="2438400" cy="152400"/>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p:cNvCxnSpPr/>
          <p:nvPr/>
        </p:nvCxnSpPr>
        <p:spPr>
          <a:xfrm rot="5400000" flipH="1" flipV="1">
            <a:off x="685800" y="3352800"/>
            <a:ext cx="0" cy="0"/>
          </a:xfrm>
          <a:prstGeom prst="line">
            <a:avLst/>
          </a:prstGeom>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685800" y="3276600"/>
            <a:ext cx="990600" cy="152400"/>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5" name="Content Placeholder 4"/>
          <p:cNvSpPr>
            <a:spLocks noGrp="1"/>
          </p:cNvSpPr>
          <p:nvPr>
            <p:ph idx="1"/>
          </p:nvPr>
        </p:nvSpPr>
        <p:spPr>
          <a:xfrm>
            <a:off x="0" y="1828800"/>
            <a:ext cx="9144000" cy="655320"/>
          </a:xfrm>
        </p:spPr>
        <p:txBody>
          <a:bodyPr/>
          <a:lstStyle/>
          <a:p>
            <a:pPr algn="ctr">
              <a:buNone/>
            </a:pPr>
            <a:r>
              <a:rPr lang="en-US" dirty="0" smtClean="0">
                <a:solidFill>
                  <a:schemeClr val="tx2"/>
                </a:solidFill>
              </a:rPr>
              <a:t>Metadata Source File</a:t>
            </a:r>
          </a:p>
        </p:txBody>
      </p:sp>
      <p:graphicFrame>
        <p:nvGraphicFramePr>
          <p:cNvPr id="1030" name="Object 6"/>
          <p:cNvGraphicFramePr>
            <a:graphicFrameLocks noChangeAspect="1"/>
          </p:cNvGraphicFramePr>
          <p:nvPr/>
        </p:nvGraphicFramePr>
        <p:xfrm>
          <a:off x="381000" y="2438400"/>
          <a:ext cx="3140075" cy="4064000"/>
        </p:xfrm>
        <a:graphic>
          <a:graphicData uri="http://schemas.openxmlformats.org/presentationml/2006/ole">
            <p:oleObj spid="_x0000_s1030" name="Acrobat Document" r:id="rId4" imgW="5508000" imgH="7128000" progId="AcroExch.Document.7">
              <p:embed/>
            </p:oleObj>
          </a:graphicData>
        </a:graphic>
      </p:graphicFrame>
      <p:sp>
        <p:nvSpPr>
          <p:cNvPr id="13" name="Rectangle 12"/>
          <p:cNvSpPr/>
          <p:nvPr/>
        </p:nvSpPr>
        <p:spPr>
          <a:xfrm>
            <a:off x="457200" y="2438400"/>
            <a:ext cx="2971800" cy="41148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031" name="Object 7"/>
          <p:cNvGraphicFramePr>
            <a:graphicFrameLocks noChangeAspect="1"/>
          </p:cNvGraphicFramePr>
          <p:nvPr/>
        </p:nvGraphicFramePr>
        <p:xfrm>
          <a:off x="3581400" y="3048000"/>
          <a:ext cx="4778188" cy="3692236"/>
        </p:xfrm>
        <a:graphic>
          <a:graphicData uri="http://schemas.openxmlformats.org/presentationml/2006/ole">
            <p:oleObj spid="_x0000_s1031" name="Acrobat Document" r:id="rId5" imgW="7128000" imgH="5508000" progId="AcroExch.Document.7">
              <p:embed/>
            </p:oleObj>
          </a:graphicData>
        </a:graphic>
      </p:graphicFrame>
      <p:sp>
        <p:nvSpPr>
          <p:cNvPr id="15" name="Rectangle 14"/>
          <p:cNvSpPr/>
          <p:nvPr/>
        </p:nvSpPr>
        <p:spPr>
          <a:xfrm>
            <a:off x="3962400" y="3429000"/>
            <a:ext cx="4114800" cy="1600200"/>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685800" y="3505200"/>
            <a:ext cx="2438400" cy="914400"/>
          </a:xfrm>
          <a:prstGeom prst="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1940 U.S. Census</a:t>
            </a:r>
            <a:endParaRPr lang="en-US" dirty="0"/>
          </a:p>
        </p:txBody>
      </p:sp>
      <p:sp>
        <p:nvSpPr>
          <p:cNvPr id="3" name="Content Placeholder 2"/>
          <p:cNvSpPr>
            <a:spLocks noGrp="1"/>
          </p:cNvSpPr>
          <p:nvPr>
            <p:ph idx="1"/>
          </p:nvPr>
        </p:nvSpPr>
        <p:spPr>
          <a:xfrm>
            <a:off x="457200" y="1935480"/>
            <a:ext cx="8153400" cy="2179320"/>
          </a:xfrm>
        </p:spPr>
        <p:txBody>
          <a:bodyPr/>
          <a:lstStyle/>
          <a:p>
            <a:endParaRPr lang="en-US" sz="3200" dirty="0" smtClean="0">
              <a:solidFill>
                <a:schemeClr val="tx2"/>
              </a:solidFill>
            </a:endParaRPr>
          </a:p>
          <a:p>
            <a:r>
              <a:rPr lang="en-US" sz="3200" dirty="0" smtClean="0">
                <a:solidFill>
                  <a:schemeClr val="tx2"/>
                </a:solidFill>
              </a:rPr>
              <a:t>Completed</a:t>
            </a:r>
            <a:endParaRPr lang="en-US" dirty="0" smtClean="0"/>
          </a:p>
          <a:p>
            <a:pPr lvl="1"/>
            <a:r>
              <a:rPr lang="en-US" dirty="0" smtClean="0"/>
              <a:t>Verification of Enumeration District Descriptions</a:t>
            </a:r>
          </a:p>
          <a:p>
            <a:pPr lvl="1"/>
            <a:r>
              <a:rPr lang="en-US" dirty="0" smtClean="0"/>
              <a:t>Scans of A3378 and T1224</a:t>
            </a:r>
          </a:p>
        </p:txBody>
      </p:sp>
      <p:sp>
        <p:nvSpPr>
          <p:cNvPr id="5" name="Content Placeholder 2"/>
          <p:cNvSpPr txBox="1">
            <a:spLocks/>
          </p:cNvSpPr>
          <p:nvPr/>
        </p:nvSpPr>
        <p:spPr>
          <a:xfrm>
            <a:off x="457200" y="3733800"/>
            <a:ext cx="8153400" cy="2179320"/>
          </a:xfrm>
          <a:prstGeom prst="rect">
            <a:avLst/>
          </a:prstGeom>
        </p:spPr>
        <p:txBody>
          <a:bodyPr vert="horz">
            <a:normAutofit fontScale="92500" lnSpcReduction="10000"/>
          </a:bodyPr>
          <a:lstStyle/>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Char char=""/>
              <a:tabLst/>
              <a:defRPr/>
            </a:pPr>
            <a:endParaRPr kumimoji="0" lang="en-US" sz="3200" b="0" i="0" u="none" strike="noStrike" kern="1200" cap="none" spc="0" normalizeH="0" baseline="0" noProof="0" dirty="0" smtClean="0">
              <a:ln>
                <a:noFill/>
              </a:ln>
              <a:solidFill>
                <a:schemeClr val="tx2"/>
              </a:solidFill>
              <a:effectLst/>
              <a:uLnTx/>
              <a:uFillTx/>
              <a:latin typeface="+mn-lt"/>
              <a:ea typeface="+mn-ea"/>
              <a:cs typeface="+mn-cs"/>
            </a:endParaRPr>
          </a:p>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Char char=""/>
              <a:tabLst/>
              <a:defRPr/>
            </a:pPr>
            <a:r>
              <a:rPr kumimoji="0" lang="en-US" sz="3200" b="0" i="0" u="none" strike="noStrike" kern="1200" cap="none" spc="0" normalizeH="0" baseline="0" noProof="0" dirty="0" smtClean="0">
                <a:ln>
                  <a:noFill/>
                </a:ln>
                <a:solidFill>
                  <a:schemeClr val="tx2"/>
                </a:solidFill>
                <a:effectLst/>
                <a:uLnTx/>
                <a:uFillTx/>
                <a:latin typeface="+mn-lt"/>
                <a:ea typeface="+mn-ea"/>
                <a:cs typeface="+mn-cs"/>
              </a:rPr>
              <a:t>In Progress</a:t>
            </a:r>
            <a:endParaRPr kumimoji="0" lang="en-US" sz="2600" b="0" i="0" u="none" strike="noStrike" kern="1200" cap="none" spc="0" normalizeH="0" baseline="0" noProof="0" dirty="0" smtClean="0">
              <a:ln>
                <a:noFill/>
              </a:ln>
              <a:solidFill>
                <a:schemeClr val="tx1"/>
              </a:solidFill>
              <a:effectLst/>
              <a:uLnTx/>
              <a:uFillTx/>
              <a:latin typeface="+mn-lt"/>
              <a:ea typeface="+mn-ea"/>
              <a:cs typeface="+mn-cs"/>
            </a:endParaRPr>
          </a:p>
          <a:p>
            <a:pPr marL="640080" marR="0" lvl="1" indent="-246888" algn="l" defTabSz="914400" rtl="0" eaLnBrk="1" fontAlgn="auto" latinLnBrk="0" hangingPunct="1">
              <a:lnSpc>
                <a:spcPct val="100000"/>
              </a:lnSpc>
              <a:spcBef>
                <a:spcPct val="20000"/>
              </a:spcBef>
              <a:spcAft>
                <a:spcPts val="0"/>
              </a:spcAft>
              <a:buClr>
                <a:schemeClr val="accent1"/>
              </a:buClr>
              <a:buSzPct val="85000"/>
              <a:buFont typeface="Wingdings 2"/>
              <a:buChar char=""/>
              <a:tabLst/>
              <a:defRPr/>
            </a:pPr>
            <a:r>
              <a:rPr lang="en-US" sz="2400" dirty="0" smtClean="0"/>
              <a:t>Scanning of T627 Schedules, expected completion in March 2011</a:t>
            </a:r>
          </a:p>
          <a:p>
            <a:pPr marL="640080" marR="0" lvl="1" indent="-246888" algn="l" defTabSz="914400" rtl="0" eaLnBrk="1" fontAlgn="auto" latinLnBrk="0" hangingPunct="1">
              <a:lnSpc>
                <a:spcPct val="100000"/>
              </a:lnSpc>
              <a:spcBef>
                <a:spcPct val="20000"/>
              </a:spcBef>
              <a:spcAft>
                <a:spcPts val="0"/>
              </a:spcAft>
              <a:buClr>
                <a:schemeClr val="accent1"/>
              </a:buClr>
              <a:buSzPct val="85000"/>
              <a:buFont typeface="Wingdings 2"/>
              <a:buChar char=""/>
              <a:tabLst/>
              <a:defRPr/>
            </a:pPr>
            <a:r>
              <a:rPr lang="en-US" sz="2400" dirty="0" smtClean="0"/>
              <a:t>Indexing, expected completion in April 2011</a:t>
            </a: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685800"/>
            <a:ext cx="7620000" cy="1371600"/>
          </a:xfrm>
        </p:spPr>
        <p:txBody>
          <a:bodyPr>
            <a:noAutofit/>
          </a:bodyPr>
          <a:lstStyle/>
          <a:p>
            <a:r>
              <a:rPr lang="en-US" sz="5400" dirty="0" smtClean="0"/>
              <a:t>1940 U.S. Census Project</a:t>
            </a:r>
            <a:endParaRPr lang="en-US" sz="5400" dirty="0"/>
          </a:p>
        </p:txBody>
      </p:sp>
      <p:sp>
        <p:nvSpPr>
          <p:cNvPr id="3" name="Subtitle 2"/>
          <p:cNvSpPr>
            <a:spLocks noGrp="1"/>
          </p:cNvSpPr>
          <p:nvPr>
            <p:ph type="subTitle" idx="1"/>
          </p:nvPr>
        </p:nvSpPr>
        <p:spPr>
          <a:xfrm>
            <a:off x="1447800" y="2895600"/>
            <a:ext cx="6172200" cy="2895600"/>
          </a:xfrm>
        </p:spPr>
        <p:txBody>
          <a:bodyPr>
            <a:normAutofit fontScale="92500" lnSpcReduction="10000"/>
          </a:bodyPr>
          <a:lstStyle/>
          <a:p>
            <a:pPr algn="ctr"/>
            <a:r>
              <a:rPr lang="en-US" sz="3900" dirty="0" smtClean="0"/>
              <a:t>Scanning &amp; Indexing </a:t>
            </a:r>
          </a:p>
          <a:p>
            <a:pPr algn="ctr"/>
            <a:r>
              <a:rPr lang="en-US" sz="3900" dirty="0" smtClean="0"/>
              <a:t>Project Team</a:t>
            </a:r>
          </a:p>
          <a:p>
            <a:pPr algn="ctr"/>
            <a:r>
              <a:rPr lang="en-US" dirty="0" smtClean="0"/>
              <a:t>Steve Puglia</a:t>
            </a:r>
          </a:p>
          <a:p>
            <a:pPr algn="ctr"/>
            <a:r>
              <a:rPr lang="en-US" dirty="0" smtClean="0"/>
              <a:t>Rebecca West</a:t>
            </a:r>
          </a:p>
          <a:p>
            <a:pPr algn="ctr"/>
            <a:r>
              <a:rPr lang="en-US" dirty="0" smtClean="0"/>
              <a:t>Jim Challis</a:t>
            </a:r>
          </a:p>
          <a:p>
            <a:pPr algn="ctr"/>
            <a:r>
              <a:rPr lang="en-US" dirty="0" err="1" smtClean="0"/>
              <a:t>Lywanne</a:t>
            </a:r>
            <a:r>
              <a:rPr lang="en-US" dirty="0" smtClean="0"/>
              <a:t> Young</a:t>
            </a: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066800"/>
            <a:ext cx="7620000" cy="1371600"/>
          </a:xfrm>
        </p:spPr>
        <p:txBody>
          <a:bodyPr>
            <a:noAutofit/>
          </a:bodyPr>
          <a:lstStyle/>
          <a:p>
            <a:r>
              <a:rPr lang="en-US" sz="5400" dirty="0" smtClean="0"/>
              <a:t>1940 U.S. Census </a:t>
            </a:r>
            <a:r>
              <a:rPr lang="en-US" sz="5400" dirty="0" smtClean="0"/>
              <a:t>Project,</a:t>
            </a:r>
            <a:br>
              <a:rPr lang="en-US" sz="5400" dirty="0" smtClean="0"/>
            </a:br>
            <a:r>
              <a:rPr lang="en-US" sz="5400" dirty="0" smtClean="0"/>
              <a:t>Scanning  &amp; Indexing</a:t>
            </a:r>
            <a:endParaRPr lang="en-US" sz="5400" dirty="0"/>
          </a:p>
        </p:txBody>
      </p:sp>
      <p:sp>
        <p:nvSpPr>
          <p:cNvPr id="3" name="Subtitle 2"/>
          <p:cNvSpPr>
            <a:spLocks noGrp="1"/>
          </p:cNvSpPr>
          <p:nvPr>
            <p:ph type="subTitle" idx="1"/>
          </p:nvPr>
        </p:nvSpPr>
        <p:spPr>
          <a:xfrm>
            <a:off x="1447800" y="2895600"/>
            <a:ext cx="6172200" cy="2895600"/>
          </a:xfrm>
        </p:spPr>
        <p:txBody>
          <a:bodyPr>
            <a:normAutofit fontScale="92500" lnSpcReduction="10000"/>
          </a:bodyPr>
          <a:lstStyle/>
          <a:p>
            <a:pPr algn="ctr"/>
            <a:r>
              <a:rPr lang="en-US" sz="3900" dirty="0" smtClean="0"/>
              <a:t>Martin Jacobson</a:t>
            </a:r>
          </a:p>
          <a:p>
            <a:pPr algn="ctr"/>
            <a:r>
              <a:rPr lang="en-US" sz="2800" dirty="0" smtClean="0"/>
              <a:t>Director, Special Media Preservation Division</a:t>
            </a:r>
          </a:p>
          <a:p>
            <a:pPr algn="ctr"/>
            <a:endParaRPr lang="en-US" sz="3900" dirty="0" smtClean="0"/>
          </a:p>
          <a:p>
            <a:pPr algn="ctr"/>
            <a:r>
              <a:rPr lang="en-US" dirty="0" smtClean="0"/>
              <a:t>martin.jacobson@nara.gov</a:t>
            </a:r>
          </a:p>
          <a:p>
            <a:pPr algn="ctr"/>
            <a:r>
              <a:rPr lang="en-US" dirty="0" smtClean="0"/>
              <a:t>301-837-3226</a:t>
            </a:r>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1196</TotalTime>
  <Words>947</Words>
  <Application>Microsoft Office PowerPoint</Application>
  <PresentationFormat>On-screen Show (4:3)</PresentationFormat>
  <Paragraphs>162</Paragraphs>
  <Slides>18</Slides>
  <Notes>13</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18</vt:i4>
      </vt:variant>
    </vt:vector>
  </HeadingPairs>
  <TitlesOfParts>
    <vt:vector size="20" baseType="lpstr">
      <vt:lpstr>Flow</vt:lpstr>
      <vt:lpstr>Acrobat Document</vt:lpstr>
      <vt:lpstr>1940 U.S. Census Scanning and Indexing at  The National Archives and Records Administration</vt:lpstr>
      <vt:lpstr>1940 U.S. Census</vt:lpstr>
      <vt:lpstr>1940 U.S. Census</vt:lpstr>
      <vt:lpstr>Microfilm Scanning</vt:lpstr>
      <vt:lpstr>1940 U.S. Census</vt:lpstr>
      <vt:lpstr>Slide 6</vt:lpstr>
      <vt:lpstr>Slide 7</vt:lpstr>
      <vt:lpstr>Slide 8</vt:lpstr>
      <vt:lpstr>Image Specifications</vt:lpstr>
      <vt:lpstr>Data Quantities for Master Files</vt:lpstr>
      <vt:lpstr>Slide 11</vt:lpstr>
      <vt:lpstr>Slide 12</vt:lpstr>
      <vt:lpstr>Metadata Creation </vt:lpstr>
      <vt:lpstr>Slide 14</vt:lpstr>
      <vt:lpstr>Slide 15</vt:lpstr>
      <vt:lpstr>1940 U.S. Census</vt:lpstr>
      <vt:lpstr>1940 U.S. Census Project</vt:lpstr>
      <vt:lpstr>1940 U.S. Census Project, Scanning  &amp; Indexing</vt:lpstr>
    </vt:vector>
  </TitlesOfParts>
  <Company>NARA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1940 U.S. Census Project</dc:title>
  <dc:creator>BVictori</dc:creator>
  <cp:lastModifiedBy>MJacobson</cp:lastModifiedBy>
  <cp:revision>155</cp:revision>
  <dcterms:created xsi:type="dcterms:W3CDTF">2010-01-21T13:27:43Z</dcterms:created>
  <dcterms:modified xsi:type="dcterms:W3CDTF">2010-09-12T20:53:01Z</dcterms:modified>
</cp:coreProperties>
</file>