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88" r:id="rId3"/>
    <p:sldId id="276" r:id="rId4"/>
    <p:sldId id="290" r:id="rId5"/>
    <p:sldId id="289" r:id="rId6"/>
    <p:sldId id="285" r:id="rId7"/>
    <p:sldId id="286" r:id="rId8"/>
    <p:sldId id="27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76789" autoAdjust="0"/>
  </p:normalViewPr>
  <p:slideViewPr>
    <p:cSldViewPr>
      <p:cViewPr>
        <p:scale>
          <a:sx n="66" d="100"/>
          <a:sy n="66" d="100"/>
        </p:scale>
        <p:origin x="-1128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66" d="100"/>
          <a:sy n="66" d="100"/>
        </p:scale>
        <p:origin x="-2190" y="21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1393F7-2432-4187-80C7-E4985AC550B4}" type="datetimeFigureOut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31A88-9A50-4D18-9D0A-79398CBF466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50DD77-5F0D-4AD7-89B8-8062D671235A}" type="datetimeFigureOut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840F6-E2DE-482F-B549-F2444B7CF3F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Good morning!</a:t>
            </a:r>
          </a:p>
          <a:p>
            <a:endParaRPr lang="en-US" dirty="0" smtClean="0"/>
          </a:p>
          <a:p>
            <a:r>
              <a:rPr lang="en-US" dirty="0" smtClean="0"/>
              <a:t>Martin has just discussed the digitization work going on in our lab related to the 1940 Census.  I am going to speak a bit about how we will provide online access to the digital images and metadata that the lab is creating.</a:t>
            </a:r>
          </a:p>
          <a:p>
            <a:endParaRPr lang="en-US" dirty="0" smtClean="0"/>
          </a:p>
          <a:p>
            <a:r>
              <a:rPr lang="en-US" dirty="0" smtClean="0"/>
              <a:t>In early 2011 NARA will be launching a new  </a:t>
            </a:r>
            <a:r>
              <a:rPr lang="en-US" baseline="0" dirty="0" smtClean="0"/>
              <a:t>online </a:t>
            </a:r>
            <a:r>
              <a:rPr lang="en-US" dirty="0" smtClean="0"/>
              <a:t> public access system  as part of the Electronic Records Archives</a:t>
            </a:r>
            <a:r>
              <a:rPr lang="en-US" baseline="0" dirty="0" smtClean="0"/>
              <a:t>.  It is through this system</a:t>
            </a:r>
            <a:r>
              <a:rPr lang="en-US" dirty="0" smtClean="0"/>
              <a:t> that we will provide access to the 1940 Census images.</a:t>
            </a:r>
            <a:r>
              <a:rPr lang="en-US" baseline="0" dirty="0" smtClean="0"/>
              <a:t> 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840F6-E2DE-482F-B549-F2444B7CF3FC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In 2008 we started thinking about what our next generation online research system should  look like.    Today I am going to give you a sneak peak at the prototype for the new system.</a:t>
            </a:r>
          </a:p>
          <a:p>
            <a:endParaRPr lang="en-US" dirty="0" smtClean="0"/>
          </a:p>
          <a:p>
            <a:r>
              <a:rPr lang="en-US" dirty="0" smtClean="0"/>
              <a:t>Before I talk about the 1940 Census and OPA, I want to give you a general overview of the new system.</a:t>
            </a:r>
          </a:p>
          <a:p>
            <a:endParaRPr lang="en-US" dirty="0" smtClean="0"/>
          </a:p>
          <a:p>
            <a:r>
              <a:rPr lang="en-US" dirty="0" smtClean="0"/>
              <a:t> the new system will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Search across our legacy systems and our web site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be more intuitive, useful, and fun for our researchers to use</a:t>
            </a:r>
          </a:p>
          <a:p>
            <a:endParaRPr lang="en-US" dirty="0" smtClean="0"/>
          </a:p>
          <a:p>
            <a:r>
              <a:rPr lang="en-US" dirty="0" smtClean="0"/>
              <a:t>With the new online public access search there will be just one place to search.</a:t>
            </a:r>
          </a:p>
          <a:p>
            <a:endParaRPr lang="en-US" dirty="0" smtClean="0"/>
          </a:p>
          <a:p>
            <a:r>
              <a:rPr lang="en-US" dirty="0" smtClean="0"/>
              <a:t>In our current  prototype, which will open to you in early 2011, you can search all of the content currently in ARC, 7 select series in AAD, and all of  Archives.gov</a:t>
            </a:r>
          </a:p>
          <a:p>
            <a:endParaRPr lang="en-US" dirty="0" smtClean="0"/>
          </a:p>
          <a:p>
            <a:r>
              <a:rPr lang="en-US" dirty="0" smtClean="0"/>
              <a:t>When you run your search, the results will come back in four categories.</a:t>
            </a:r>
          </a:p>
          <a:p>
            <a:endParaRPr lang="en-US" dirty="0" smtClean="0"/>
          </a:p>
          <a:p>
            <a:r>
              <a:rPr lang="en-US" dirty="0" smtClean="0"/>
              <a:t>Online holdings</a:t>
            </a:r>
          </a:p>
          <a:p>
            <a:r>
              <a:rPr lang="en-US" dirty="0" smtClean="0"/>
              <a:t>Descriptions only</a:t>
            </a:r>
          </a:p>
          <a:p>
            <a:r>
              <a:rPr lang="en-US" dirty="0" smtClean="0"/>
              <a:t>Archives.gov pages</a:t>
            </a:r>
          </a:p>
          <a:p>
            <a:r>
              <a:rPr lang="en-US" dirty="0" smtClean="0"/>
              <a:t>NARA’s authority files</a:t>
            </a:r>
          </a:p>
          <a:p>
            <a:endParaRPr lang="en-US" dirty="0" smtClean="0"/>
          </a:p>
          <a:p>
            <a:r>
              <a:rPr lang="en-US" dirty="0" smtClean="0"/>
              <a:t>You will be able to further refine searches using the clusters</a:t>
            </a:r>
            <a:r>
              <a:rPr lang="en-US" baseline="0" dirty="0" smtClean="0"/>
              <a:t> on the left or by using our advanced search feature.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840F6-E2DE-482F-B549-F2444B7CF3FC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As Martin mentioned, we are digitizing three series of records: the schedules, the ED maps, and the ED descriptions.</a:t>
            </a:r>
          </a:p>
          <a:p>
            <a:endParaRPr lang="en-US" dirty="0" smtClean="0"/>
          </a:p>
          <a:p>
            <a:r>
              <a:rPr lang="en-US" dirty="0" smtClean="0"/>
              <a:t>In OPA, for the schedules we will have one catalog description for each ED and the images for all the pages of that schedule will be displayed in that description through a filmstrip.</a:t>
            </a:r>
          </a:p>
          <a:p>
            <a:endParaRPr lang="en-US" dirty="0" smtClean="0"/>
          </a:p>
          <a:p>
            <a:r>
              <a:rPr lang="en-US" dirty="0" smtClean="0"/>
              <a:t>We will have similar displays for the maps and the ED descriptions.</a:t>
            </a:r>
          </a:p>
          <a:p>
            <a:endParaRPr lang="en-US" dirty="0" smtClean="0"/>
          </a:p>
          <a:p>
            <a:r>
              <a:rPr lang="en-US" dirty="0" smtClean="0"/>
              <a:t>Zoom.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840F6-E2DE-482F-B549-F2444B7CF3FC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search engine is searching millions of possible results.  To help you narrow your search results you can use the refinements I showed you earlier on the left side of the screen.</a:t>
            </a:r>
          </a:p>
          <a:p>
            <a:endParaRPr lang="en-US" dirty="0" smtClean="0"/>
          </a:p>
          <a:p>
            <a:r>
              <a:rPr lang="en-US" dirty="0" smtClean="0"/>
              <a:t>Review refinements.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840F6-E2DE-482F-B549-F2444B7CF3FC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As part of the </a:t>
            </a:r>
            <a:r>
              <a:rPr lang="en-US" dirty="0" err="1" smtClean="0"/>
              <a:t>Obama</a:t>
            </a:r>
            <a:r>
              <a:rPr lang="en-US" dirty="0" smtClean="0"/>
              <a:t> Administration’s Open Government initiative, NARA has provided access to its catalog descriptions and organization authority files on </a:t>
            </a:r>
            <a:r>
              <a:rPr lang="en-US" dirty="0" err="1" smtClean="0"/>
              <a:t>Data.gov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The 1940 census images and metadata will also be provided through </a:t>
            </a:r>
            <a:r>
              <a:rPr lang="en-US" dirty="0" err="1" smtClean="0"/>
              <a:t>Data.gov</a:t>
            </a:r>
            <a:r>
              <a:rPr lang="en-US" dirty="0" smtClean="0"/>
              <a:t>.  This will allow you to download all or parts of the Census in XML or CSV.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840F6-E2DE-482F-B549-F2444B7CF3FC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 early 2011 we hope to release the prototype to the public.</a:t>
            </a:r>
          </a:p>
          <a:p>
            <a:endParaRPr lang="en-US" dirty="0" smtClean="0"/>
          </a:p>
          <a:p>
            <a:r>
              <a:rPr lang="en-US" dirty="0" smtClean="0"/>
              <a:t>Later in 2011 we will be posting the 1940 Census ED descriptions and maps in OPA.</a:t>
            </a:r>
          </a:p>
          <a:p>
            <a:endParaRPr lang="en-US" dirty="0" smtClean="0"/>
          </a:p>
          <a:p>
            <a:r>
              <a:rPr lang="en-US" dirty="0" smtClean="0"/>
              <a:t>I hope you will take some time to use it and to give us your feedback.</a:t>
            </a:r>
          </a:p>
          <a:p>
            <a:endParaRPr lang="en-US" dirty="0" smtClean="0"/>
          </a:p>
          <a:p>
            <a:r>
              <a:rPr lang="en-US" dirty="0" smtClean="0"/>
              <a:t>We will have several ways for you to give us your feedback on the system including email and a new Idea Scale site.</a:t>
            </a:r>
          </a:p>
          <a:p>
            <a:endParaRPr lang="en-US" dirty="0" smtClean="0"/>
          </a:p>
          <a:p>
            <a:r>
              <a:rPr lang="en-US" dirty="0" smtClean="0"/>
              <a:t>We already have plans for enhancements to the prototype to include some of the functionality in our current catalog that isn’t in the prototype, to add a zoom feature for images, etc.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840F6-E2DE-482F-B549-F2444B7CF3FC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will be announcing when the prototype is rolled out to the public on our web page, blogs, twitter, and FB pages.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840F6-E2DE-482F-B549-F2444B7CF3FC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Thank you for letting me give you a brief look at our new online public access system.  </a:t>
            </a:r>
          </a:p>
          <a:p>
            <a:endParaRPr lang="en-US" dirty="0" smtClean="0"/>
          </a:p>
          <a:p>
            <a:r>
              <a:rPr lang="en-US" dirty="0" smtClean="0"/>
              <a:t>Does anyone have any questions?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840F6-E2DE-482F-B549-F2444B7CF3FC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7E62F-49E4-40CC-BD93-FF1D90B338E1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41BD8-3D69-4461-80A9-1AD7E37246D9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66287-561B-470F-BB07-3F8DB95695D2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75AFCEA-5A26-40D9-BBAB-627B17FD5089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BF6FF-E700-4D1F-86F9-0731123C3F19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795A-62EC-45B1-B8F2-EAA8BEF2A046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C25C4-3A26-43AD-B111-6ADD438137C6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1EEDE-B636-42B6-ACC6-F6FB9AEF7731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C4292D2-78C7-43BC-9F9E-1C1A922A516E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43513-8079-4079-8A2B-C08373EDB471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4654-1DBF-424D-97C4-C1A7A399CDD0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066EDC6-FDCA-4BF5-8700-56A8A6A9FC69}" type="datetime1">
              <a:rPr lang="en-US" smtClean="0"/>
              <a:pPr/>
              <a:t>9/24/2010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02D2DC-4341-48C2-8593-BDC1CCB22F9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hives.gov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twitter.com/archivesnews" TargetMode="External"/><Relationship Id="rId4" Type="http://schemas.openxmlformats.org/officeDocument/2006/relationships/hyperlink" Target="http://blogs.archives.gov/online-public-access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arcweb.archives.gov/arc/action/ShowFullRecord?tab=init/showFullDescriptionTabs/details&amp;mn=resultsDetailPageModel&amp;goto=0&amp;$searchId=1&amp;$showFullDescriptionTabs.selectedPaneId=&amp;$digiDetailPageModel.currentPage=0&amp;$resultsPartitionPageModel.targetModel=true&amp;$resultsSummaryPageModel.pageSize=10&amp;$partitionIndex=0&amp;$digiSummaryPageModel.targetModel=true&amp;$submitId=1&amp;$resultsDetailPageModel.search=true&amp;$digiDetailPageModel.resultPageModel=true&amp;$resultsDetailPageModel.currentPage=0&amp;$showArchivalDescriptionsTabs.selectedPaneId=&amp;$resultsDetailPageModel.pageSize=1&amp;$resultsSummaryPageModel.targetModel=true&amp;$sort=RELEVANCE_ASC&amp;$resultsPartitionPageModel.search=true&amp;$highlight=false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3048000"/>
            <a:ext cx="7391400" cy="2743200"/>
          </a:xfrm>
        </p:spPr>
        <p:txBody>
          <a:bodyPr>
            <a:normAutofit/>
          </a:bodyPr>
          <a:lstStyle/>
          <a:p>
            <a:r>
              <a:rPr lang="en-US" cap="none" dirty="0" smtClean="0"/>
              <a:t>1940 Census Workshop</a:t>
            </a:r>
          </a:p>
          <a:p>
            <a:r>
              <a:rPr lang="en-US" cap="none" dirty="0" smtClean="0"/>
              <a:t>September 13, 2010</a:t>
            </a:r>
          </a:p>
          <a:p>
            <a:endParaRPr lang="en-US" cap="none" dirty="0" smtClean="0"/>
          </a:p>
          <a:p>
            <a:r>
              <a:rPr lang="en-US" cap="none" dirty="0" smtClean="0"/>
              <a:t>Rebecca C. Warlow</a:t>
            </a:r>
            <a:endParaRPr lang="en-US" sz="1400" cap="none" dirty="0" smtClean="0"/>
          </a:p>
          <a:p>
            <a:r>
              <a:rPr lang="en-US" sz="1400" cap="none" dirty="0" smtClean="0"/>
              <a:t>National Archives and Records Administration (NARA)</a:t>
            </a:r>
          </a:p>
          <a:p>
            <a:r>
              <a:rPr lang="en-US" cap="none" dirty="0" smtClean="0"/>
              <a:t>Digital Strategies and Services Staff</a:t>
            </a:r>
          </a:p>
          <a:p>
            <a:endParaRPr lang="en-US" cap="none" dirty="0" smtClean="0"/>
          </a:p>
          <a:p>
            <a:r>
              <a:rPr lang="en-US" sz="1200" cap="none" dirty="0" smtClean="0"/>
              <a:t>Email: Rebecca.Warlow@nara.gov</a:t>
            </a:r>
            <a:endParaRPr lang="en-US" sz="1200" cap="none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533400"/>
            <a:ext cx="8686800" cy="1600200"/>
          </a:xfrm>
        </p:spPr>
        <p:txBody>
          <a:bodyPr>
            <a:noAutofit/>
          </a:bodyPr>
          <a:lstStyle/>
          <a:p>
            <a:r>
              <a:rPr lang="en-US" sz="3000" dirty="0" smtClean="0"/>
              <a:t>NARA’s Online Public Access to the 1940 Census</a:t>
            </a:r>
            <a:endParaRPr lang="en-US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Online Access at NARA 2011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sz="quarter" idx="1"/>
          </p:nvPr>
        </p:nvSpPr>
        <p:spPr>
          <a:xfrm>
            <a:off x="152400" y="1527048"/>
            <a:ext cx="2667000" cy="4572000"/>
          </a:xfrm>
        </p:spPr>
        <p:txBody>
          <a:bodyPr>
            <a:normAutofit fontScale="77500" lnSpcReduction="20000"/>
          </a:bodyPr>
          <a:lstStyle/>
          <a:p>
            <a:r>
              <a:rPr lang="en-US" sz="1600" dirty="0" smtClean="0"/>
              <a:t>One place to search </a:t>
            </a:r>
          </a:p>
          <a:p>
            <a:pPr lvl="1"/>
            <a:r>
              <a:rPr lang="en-US" sz="1600" dirty="0" smtClean="0"/>
              <a:t>ARC </a:t>
            </a:r>
          </a:p>
          <a:p>
            <a:pPr lvl="1"/>
            <a:r>
              <a:rPr lang="en-US" sz="1600" dirty="0" smtClean="0"/>
              <a:t>AAD (seven selected series to start)</a:t>
            </a:r>
          </a:p>
          <a:p>
            <a:pPr lvl="1"/>
            <a:r>
              <a:rPr lang="en-US" sz="1600" dirty="0" smtClean="0"/>
              <a:t>Archives.gov</a:t>
            </a:r>
          </a:p>
          <a:p>
            <a:r>
              <a:rPr lang="en-US" sz="1600" dirty="0" smtClean="0"/>
              <a:t>Results will be grouped in four categories</a:t>
            </a:r>
          </a:p>
          <a:p>
            <a:pPr lvl="1"/>
            <a:r>
              <a:rPr lang="en-US" sz="1600" dirty="0" smtClean="0"/>
              <a:t>Online holdings</a:t>
            </a:r>
          </a:p>
          <a:p>
            <a:pPr lvl="1"/>
            <a:r>
              <a:rPr lang="en-US" sz="1600" dirty="0" smtClean="0"/>
              <a:t>Descriptions only</a:t>
            </a:r>
          </a:p>
          <a:p>
            <a:pPr lvl="1"/>
            <a:r>
              <a:rPr lang="en-US" sz="1600" dirty="0" smtClean="0"/>
              <a:t>Archives.gov pages</a:t>
            </a:r>
          </a:p>
          <a:p>
            <a:pPr lvl="1"/>
            <a:r>
              <a:rPr lang="en-US" sz="1600" dirty="0" smtClean="0"/>
              <a:t>NARA’s authority files</a:t>
            </a:r>
          </a:p>
          <a:p>
            <a:r>
              <a:rPr lang="en-US" sz="1600" dirty="0" smtClean="0"/>
              <a:t>The ability to refine your search by</a:t>
            </a:r>
          </a:p>
          <a:p>
            <a:pPr lvl="1">
              <a:buFont typeface="Courier New" pitchFamily="49" charset="0"/>
              <a:buChar char="o"/>
            </a:pPr>
            <a:r>
              <a:rPr lang="en-US" sz="1900" dirty="0" smtClean="0"/>
              <a:t>Data source</a:t>
            </a:r>
          </a:p>
          <a:p>
            <a:pPr lvl="1">
              <a:buFont typeface="Courier New" pitchFamily="49" charset="0"/>
              <a:buChar char="o"/>
            </a:pPr>
            <a:r>
              <a:rPr lang="en-US" sz="1900" dirty="0" smtClean="0"/>
              <a:t>Type of archival materials</a:t>
            </a:r>
          </a:p>
          <a:p>
            <a:pPr lvl="1">
              <a:buFont typeface="Courier New" pitchFamily="49" charset="0"/>
              <a:buChar char="o"/>
            </a:pPr>
            <a:r>
              <a:rPr lang="en-US" sz="1900" dirty="0" smtClean="0"/>
              <a:t>Hierarchical level of records</a:t>
            </a:r>
          </a:p>
          <a:p>
            <a:pPr lvl="1">
              <a:buFont typeface="Courier New" pitchFamily="49" charset="0"/>
              <a:buChar char="o"/>
            </a:pPr>
            <a:r>
              <a:rPr lang="en-US" sz="1900" dirty="0" smtClean="0"/>
              <a:t>Date</a:t>
            </a:r>
          </a:p>
          <a:p>
            <a:pPr lvl="1">
              <a:buFont typeface="Courier New" pitchFamily="49" charset="0"/>
              <a:buChar char="o"/>
            </a:pPr>
            <a:r>
              <a:rPr lang="en-US" sz="1900" dirty="0" smtClean="0"/>
              <a:t>File format</a:t>
            </a:r>
          </a:p>
          <a:p>
            <a:pPr lvl="1">
              <a:buFont typeface="Courier New" pitchFamily="49" charset="0"/>
              <a:buChar char="o"/>
            </a:pPr>
            <a:r>
              <a:rPr lang="en-US" sz="1900" dirty="0" smtClean="0"/>
              <a:t>Location</a:t>
            </a:r>
          </a:p>
          <a:p>
            <a:pPr lvl="1">
              <a:buFont typeface="Courier New" pitchFamily="49" charset="0"/>
              <a:buChar char="o"/>
            </a:pPr>
            <a:r>
              <a:rPr lang="en-US" sz="1700" dirty="0" smtClean="0"/>
              <a:t>Advanced Search</a:t>
            </a:r>
          </a:p>
          <a:p>
            <a:endParaRPr lang="en-US" sz="16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D2DC-4341-48C2-8593-BDC1CCB22F94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1" name="Picture 10" descr="9-10-2010 10-35-57 A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401" y="1676399"/>
            <a:ext cx="6191248" cy="3205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Online Access to the 1940 Census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7200" y="1371600"/>
            <a:ext cx="27432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Online access to the 1940 Census images and metadata will be through the online public access system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Schedules - each enumeration district will have one description with all the images for each page of the schedule for that ED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There will also be descriptions and images of the 1940 Census ED maps and descriptions.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D2DC-4341-48C2-8593-BDC1CCB22F94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0" name="Picture 9" descr="PPT6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9000" y="1524000"/>
            <a:ext cx="5380829" cy="49706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Refining Your Search</a:t>
            </a:r>
          </a:p>
        </p:txBody>
      </p:sp>
      <p:pic>
        <p:nvPicPr>
          <p:cNvPr id="5" name="Picture 4" descr="cluster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447800"/>
            <a:ext cx="1657350" cy="5150176"/>
          </a:xfrm>
          <a:prstGeom prst="rect">
            <a:avLst/>
          </a:prstGeom>
        </p:spPr>
      </p:pic>
      <p:pic>
        <p:nvPicPr>
          <p:cNvPr id="8" name="Picture 7" descr="clusters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09800" y="1752600"/>
            <a:ext cx="1952625" cy="46196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876800" y="2057400"/>
            <a:ext cx="3657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Clusters are topical groupings of results</a:t>
            </a:r>
          </a:p>
          <a:p>
            <a:endParaRPr lang="en-US" dirty="0" smtClean="0"/>
          </a:p>
          <a:p>
            <a:r>
              <a:rPr lang="en-US" dirty="0" smtClean="0"/>
              <a:t>You can also refine your search by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Data source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Type of archival materials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Hierarchical level of records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Date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File format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Location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D2DC-4341-48C2-8593-BDC1CCB22F94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Data.gov</a:t>
            </a:r>
            <a:r>
              <a:rPr lang="en-US" dirty="0" smtClean="0"/>
              <a:t> and the 1940 Census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D2DC-4341-48C2-8593-BDC1CCB22F94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8" name="Picture 7" descr="PPT7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1600199"/>
            <a:ext cx="8610600" cy="48686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What’s Next?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5032248" cy="45720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The online public access prototype will be available to the public in early 2011.</a:t>
            </a:r>
          </a:p>
          <a:p>
            <a:r>
              <a:rPr lang="en-US" dirty="0" smtClean="0"/>
              <a:t>We are planning to put some images from the 1930 Census into the system to use for testing.</a:t>
            </a:r>
          </a:p>
          <a:p>
            <a:r>
              <a:rPr lang="en-US" dirty="0" smtClean="0"/>
              <a:t>Your feedback will be requested.</a:t>
            </a:r>
          </a:p>
          <a:p>
            <a:r>
              <a:rPr lang="en-US" dirty="0" smtClean="0"/>
              <a:t>Based on feedback from NARA staff and the public refinements will be made.</a:t>
            </a:r>
          </a:p>
          <a:p>
            <a:r>
              <a:rPr lang="en-US" dirty="0" smtClean="0"/>
              <a:t>NARA is taking an iterative approach to the new online search so updates are already planned over the next few years.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2000" y="1752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D2DC-4341-48C2-8593-BDC1CCB22F94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9" name="Picture 8" descr="17-1367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0" y="1524000"/>
            <a:ext cx="3429000" cy="48638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Watch for more information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NARA’s website: </a:t>
            </a:r>
            <a:r>
              <a:rPr lang="en-US" dirty="0" smtClean="0">
                <a:hlinkClick r:id="rId3"/>
              </a:rPr>
              <a:t>http://www.archives.gov</a:t>
            </a:r>
            <a:r>
              <a:rPr lang="en-US" dirty="0" smtClean="0"/>
              <a:t> </a:t>
            </a:r>
          </a:p>
          <a:p>
            <a:r>
              <a:rPr lang="en-US" dirty="0" smtClean="0"/>
              <a:t>NARAtions: </a:t>
            </a:r>
            <a:r>
              <a:rPr lang="en-US" dirty="0" smtClean="0">
                <a:hlinkClick r:id="rId4"/>
              </a:rPr>
              <a:t>http://blogs.archives.gov/online-public-access/</a:t>
            </a:r>
            <a:r>
              <a:rPr lang="en-US" dirty="0" smtClean="0"/>
              <a:t> </a:t>
            </a:r>
          </a:p>
          <a:p>
            <a:r>
              <a:rPr lang="en-US" dirty="0" smtClean="0"/>
              <a:t>Facebook: </a:t>
            </a:r>
            <a:r>
              <a:rPr lang="en-US" u="sng" dirty="0" smtClean="0">
                <a:solidFill>
                  <a:srgbClr val="00B0F0"/>
                </a:solidFill>
              </a:rPr>
              <a:t>http://www.facebook.com/researchatusnationalarchives</a:t>
            </a:r>
          </a:p>
          <a:p>
            <a:r>
              <a:rPr lang="en-US" dirty="0" smtClean="0"/>
              <a:t>Twitter: </a:t>
            </a:r>
            <a:r>
              <a:rPr lang="en-US" dirty="0" smtClean="0">
                <a:hlinkClick r:id="rId5"/>
              </a:rPr>
              <a:t>http://twitter.com/archivesnews</a:t>
            </a:r>
            <a:r>
              <a:rPr lang="en-US" dirty="0" smtClean="0"/>
              <a:t> </a:t>
            </a:r>
          </a:p>
          <a:p>
            <a:endParaRPr lang="en-US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762000" y="1752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D2DC-4341-48C2-8593-BDC1CCB22F94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Questions?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62000" y="1752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2D2DC-4341-48C2-8593-BDC1CCB22F94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657600" y="5934670"/>
            <a:ext cx="4648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hlinkClick r:id="rId3"/>
              </a:rPr>
              <a:t>[Woman operating the card puncher]</a:t>
            </a:r>
            <a:r>
              <a:rPr lang="en-US" sz="1200" b="1" i="1" dirty="0" smtClean="0">
                <a:hlinkClick r:id="rId3"/>
              </a:rPr>
              <a:t>, 1890 – 1950</a:t>
            </a:r>
            <a:r>
              <a:rPr lang="en-US" sz="1200" b="1" i="1" dirty="0" smtClean="0"/>
              <a:t> </a:t>
            </a:r>
            <a:r>
              <a:rPr lang="en-US" sz="1200" b="1" dirty="0" smtClean="0"/>
              <a:t>(ARC Identifier 513295/ Local Identifier 29-CM-C(9)</a:t>
            </a:r>
            <a:r>
              <a:rPr lang="en-US" sz="1200" dirty="0" smtClean="0"/>
              <a:t>)</a:t>
            </a:r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838200"/>
            <a:ext cx="5715000" cy="455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633</TotalTime>
  <Words>918</Words>
  <Application>Microsoft Office PowerPoint</Application>
  <PresentationFormat>On-screen Show (4:3)</PresentationFormat>
  <Paragraphs>121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Civic</vt:lpstr>
      <vt:lpstr>NARA’s Online Public Access to the 1940 Census</vt:lpstr>
      <vt:lpstr>Online Access at NARA 2011</vt:lpstr>
      <vt:lpstr>Online Access to the 1940 Census</vt:lpstr>
      <vt:lpstr>Refining Your Search</vt:lpstr>
      <vt:lpstr>Data.gov and the 1940 Census</vt:lpstr>
      <vt:lpstr>What’s Next?</vt:lpstr>
      <vt:lpstr>Watch for more information</vt:lpstr>
      <vt:lpstr>Questions?</vt:lpstr>
    </vt:vector>
  </TitlesOfParts>
  <Company>NARA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Collecting Researcher Feedback and an Iterative Approach to the U.S. National Archives' Next Generation of Online Public Access</dc:title>
  <dc:creator>JRJames</dc:creator>
  <cp:lastModifiedBy>RCacas</cp:lastModifiedBy>
  <cp:revision>83</cp:revision>
  <dcterms:created xsi:type="dcterms:W3CDTF">2010-08-06T01:42:22Z</dcterms:created>
  <dcterms:modified xsi:type="dcterms:W3CDTF">2010-09-24T15:16:19Z</dcterms:modified>
</cp:coreProperties>
</file>