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80" r:id="rId2"/>
    <p:sldId id="259" r:id="rId3"/>
    <p:sldId id="283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8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FFFF"/>
    <a:srgbClr val="333399"/>
    <a:srgbClr val="97927D"/>
    <a:srgbClr val="30429C"/>
    <a:srgbClr val="000066"/>
    <a:srgbClr val="9A9581"/>
    <a:srgbClr val="996633"/>
    <a:srgbClr val="F79B4F"/>
    <a:srgbClr val="FAC09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047" autoAdjust="0"/>
    <p:restoredTop sz="94660"/>
  </p:normalViewPr>
  <p:slideViewPr>
    <p:cSldViewPr snapToGrid="0">
      <p:cViewPr>
        <p:scale>
          <a:sx n="66" d="100"/>
          <a:sy n="66" d="100"/>
        </p:scale>
        <p:origin x="-1176" y="-10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2F687-9991-43C6-930E-6BCB63D90840}" type="datetimeFigureOut">
              <a:rPr lang="en-US" smtClean="0"/>
              <a:pPr/>
              <a:t>10/14/2011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9AAB04-550A-475C-983A-2F57F17ABE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F6EBD-8DE0-4EBF-BE17-1356D504A0E0}" type="datetimeFigureOut">
              <a:rPr lang="en-US" smtClean="0"/>
              <a:pPr/>
              <a:t>10/14/2011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CA19D-B55A-42AE-99FD-0A492150981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9986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0"/>
          </p:nvPr>
        </p:nvSpPr>
        <p:spPr>
          <a:xfrm>
            <a:off x="1417320" y="3249930"/>
            <a:ext cx="6187440" cy="15227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ts val="3900"/>
              </a:lnSpc>
              <a:spcAft>
                <a:spcPts val="0"/>
              </a:spcAft>
            </a:pPr>
            <a:r>
              <a:rPr lang="en-US" sz="3200" spc="-100">
                <a:solidFill>
                  <a:srgbClr val="000000"/>
                </a:solidFill>
                <a:latin typeface="Calibri" panose="22635452340000000000" pitchFamily="1"/>
              </a:rPr>
              <a:t>National Archives Experience Phase </a:t>
            </a:r>
            <a:r>
              <a:rPr lang="en-US" sz="3200" spc="-50">
                <a:solidFill>
                  <a:srgbClr val="000000"/>
                </a:solidFill>
                <a:latin typeface="Times New Roman" panose="22635452340000000000" pitchFamily="1"/>
              </a:rPr>
              <a:t>II </a:t>
            </a:r>
          </a:p>
          <a:p>
            <a:pPr marL="0" marR="0" indent="0" algn="ctr"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spc="-80">
                <a:solidFill>
                  <a:srgbClr val="000000"/>
                </a:solidFill>
                <a:latin typeface="Calibri" panose="22635452340000000000" pitchFamily="1"/>
              </a:rPr>
              <a:t>Robert M. Warner Research Center </a:t>
            </a:r>
          </a:p>
          <a:p>
            <a:pPr marL="0" marR="0" indent="0" algn="ctr">
              <a:lnSpc>
                <a:spcPct val="107519"/>
              </a:lnSpc>
              <a:spcBef>
                <a:spcPts val="720"/>
              </a:spcBef>
              <a:spcAft>
                <a:spcPts val="0"/>
              </a:spcAft>
            </a:pPr>
            <a:r>
              <a:rPr lang="en-US" sz="3200" spc="-50">
                <a:solidFill>
                  <a:srgbClr val="000000"/>
                </a:solidFill>
                <a:latin typeface="Calibri" panose="22635452340000000000" pitchFamily="1"/>
              </a:rPr>
              <a:t>Reconfiguration 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0"/>
          </p:nvPr>
        </p:nvSpPr>
        <p:spPr>
          <a:xfrm>
            <a:off x="2179320" y="5200650"/>
            <a:ext cx="4629785" cy="5473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105599"/>
              </a:lnSpc>
              <a:spcAft>
                <a:spcPts val="0"/>
              </a:spcAft>
            </a:pPr>
            <a:r>
              <a:rPr lang="en-US" sz="3200" spc="-100">
                <a:solidFill>
                  <a:srgbClr val="000000"/>
                </a:solidFill>
                <a:latin typeface="Calibri" panose="22635452340000000000" pitchFamily="1"/>
              </a:rPr>
              <a:t>September 2011 – July 2012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0"/>
          </p:nvPr>
        </p:nvSpPr>
        <p:spPr>
          <a:xfrm>
            <a:off x="944880" y="8890"/>
            <a:ext cx="7275830" cy="11537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en-US" sz="3500" b="1" spc="-35">
                <a:solidFill>
                  <a:srgbClr val="000000"/>
                </a:solidFill>
                <a:latin typeface="Calibri" panose="22635452340000000000" pitchFamily="1"/>
              </a:rPr>
              <a:t>National Archives Experience Phase </a:t>
            </a:r>
            <a:r>
              <a:rPr lang="en-US" sz="3500" b="1" spc="-35">
                <a:solidFill>
                  <a:srgbClr val="000000"/>
                </a:solidFill>
                <a:latin typeface="Times New Roman" panose="22635452340000000000" pitchFamily="1"/>
              </a:rPr>
              <a:t>II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360"/>
              </a:spcAft>
            </a:pPr>
            <a:r>
              <a:rPr lang="en-US" sz="3500" b="1" spc="0">
                <a:solidFill>
                  <a:srgbClr val="000000"/>
                </a:solidFill>
                <a:latin typeface="Calibri" panose="22635452340000000000" pitchFamily="1"/>
              </a:rPr>
              <a:t>(NAE2) 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idx="10"/>
          </p:nvPr>
        </p:nvSpPr>
        <p:spPr>
          <a:xfrm>
            <a:off x="6422390" y="4239895"/>
            <a:ext cx="1978025" cy="19500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457200" indent="0" algn="l">
              <a:lnSpc>
                <a:spcPts val="1900"/>
              </a:lnSpc>
              <a:spcAft>
                <a:spcPts val="0"/>
              </a:spcAft>
            </a:pPr>
            <a:r>
              <a:rPr lang="en-US" sz="1500" spc="-60">
                <a:solidFill>
                  <a:srgbClr val="000000"/>
                </a:solidFill>
                <a:latin typeface="Calibri" panose="22635452340000000000" pitchFamily="1"/>
              </a:rPr>
              <a:t>Research Commons </a:t>
            </a:r>
            <a:r>
              <a:rPr lang="en-US" sz="1400" spc="0">
                <a:solidFill>
                  <a:srgbClr val="000000"/>
                </a:solidFill>
                <a:latin typeface="Calibri" panose="22635452340000000000" pitchFamily="1"/>
              </a:rPr>
              <a:t>Library </a:t>
            </a:r>
          </a:p>
          <a:p>
            <a:pPr marL="0" marR="0" indent="0" algn="just">
              <a:lnSpc>
                <a:spcPts val="1800"/>
              </a:lnSpc>
              <a:spcBef>
                <a:spcPts val="180"/>
              </a:spcBef>
              <a:spcAft>
                <a:spcPts val="0"/>
              </a:spcAft>
            </a:pPr>
            <a:r>
              <a:rPr lang="en-US" sz="1400" spc="-20">
                <a:solidFill>
                  <a:srgbClr val="000000"/>
                </a:solidFill>
                <a:latin typeface="Calibri" panose="22635452340000000000" pitchFamily="1"/>
              </a:rPr>
              <a:t>Microfilm Research Room Consultation/Finding Aids </a:t>
            </a:r>
            <a:r>
              <a:rPr lang="en-US" sz="1400" spc="0">
                <a:solidFill>
                  <a:srgbClr val="000000"/>
                </a:solidFill>
                <a:latin typeface="Calibri" panose="22635452340000000000" pitchFamily="1"/>
              </a:rPr>
              <a:t>Classroom </a:t>
            </a:r>
          </a:p>
          <a:p>
            <a:pPr marL="0" marR="91440" indent="0" algn="l">
              <a:lnSpc>
                <a:spcPts val="1900"/>
              </a:lnSpc>
              <a:spcBef>
                <a:spcPts val="540"/>
              </a:spcBef>
              <a:spcAft>
                <a:spcPts val="0"/>
              </a:spcAft>
            </a:pPr>
            <a:r>
              <a:rPr lang="en-US" sz="1500" spc="0">
                <a:solidFill>
                  <a:srgbClr val="000000"/>
                </a:solidFill>
                <a:latin typeface="Calibri" panose="22635452340000000000" pitchFamily="1"/>
              </a:rPr>
              <a:t>Support </a:t>
            </a:r>
            <a:r>
              <a:rPr lang="en-US" sz="1400" spc="-20">
                <a:solidFill>
                  <a:srgbClr val="000000"/>
                </a:solidFill>
                <a:latin typeface="Calibri" panose="22635452340000000000" pitchFamily="1"/>
              </a:rPr>
              <a:t>Restrooms/Locker Room Pennsylvania Ave. Lobby 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idx="10"/>
          </p:nvPr>
        </p:nvSpPr>
        <p:spPr>
          <a:xfrm>
            <a:off x="1319530" y="6358255"/>
            <a:ext cx="6486525" cy="3263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119039"/>
              </a:lnSpc>
              <a:spcAft>
                <a:spcPts val="0"/>
              </a:spcAft>
              <a:tabLst>
                <a:tab pos="2074545" algn="l"/>
                <a:tab pos="6483350" algn="r"/>
              </a:tabLst>
            </a:pPr>
            <a:r>
              <a:rPr lang="en-US" sz="1700" spc="-10">
                <a:solidFill>
                  <a:srgbClr val="000000"/>
                </a:solidFill>
                <a:latin typeface="Calibri" panose="22635452340000000000" pitchFamily="1"/>
              </a:rPr>
              <a:t>7</a:t>
            </a:r>
            <a:r>
              <a:rPr lang="en-US" sz="1100" spc="-10">
                <a:solidFill>
                  <a:srgbClr val="000000"/>
                </a:solidFill>
                <a:latin typeface="Calibri" panose="22635452340000000000" pitchFamily="1"/>
              </a:rPr>
              <a:t>th </a:t>
            </a:r>
            <a:r>
              <a:rPr lang="en-US" sz="1700" spc="-10">
                <a:solidFill>
                  <a:srgbClr val="000000"/>
                </a:solidFill>
                <a:latin typeface="Calibri" panose="22635452340000000000" pitchFamily="1"/>
              </a:rPr>
              <a:t>Street </a:t>
            </a:r>
            <a:r>
              <a:rPr lang="en-US" sz="1700" spc="-50">
                <a:solidFill>
                  <a:srgbClr val="000000"/>
                </a:solidFill>
                <a:latin typeface="Calibri" panose="22635452340000000000" pitchFamily="1"/>
              </a:rPr>
              <a:t>Pennsylvania Avenue </a:t>
            </a:r>
            <a:r>
              <a:rPr lang="en-US" sz="1700" spc="0">
                <a:solidFill>
                  <a:srgbClr val="000000"/>
                </a:solidFill>
                <a:latin typeface="Calibri" panose="22635452340000000000" pitchFamily="1"/>
              </a:rPr>
              <a:t>9</a:t>
            </a:r>
            <a:r>
              <a:rPr lang="en-US" sz="1700" spc="0" baseline="30000">
                <a:solidFill>
                  <a:srgbClr val="000000"/>
                </a:solidFill>
                <a:latin typeface="Calibri" panose="22635452340000000000" pitchFamily="1"/>
              </a:rPr>
              <a:t>th</a:t>
            </a:r>
            <a:r>
              <a:rPr lang="en-US" sz="1700" spc="0">
                <a:solidFill>
                  <a:srgbClr val="000000"/>
                </a:solidFill>
                <a:latin typeface="Calibri" panose="22635452340000000000" pitchFamily="1"/>
              </a:rPr>
              <a:t> Street 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9986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28" name="Text Placeholder 27"/>
          <p:cNvSpPr>
            <a:spLocks noGrp="1"/>
          </p:cNvSpPr>
          <p:nvPr>
            <p:ph type="body" idx="10"/>
          </p:nvPr>
        </p:nvSpPr>
        <p:spPr>
          <a:xfrm>
            <a:off x="2225040" y="543560"/>
            <a:ext cx="4712335" cy="7308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360"/>
              </a:spcAft>
            </a:pPr>
            <a:r>
              <a:rPr lang="en-US" sz="4400" spc="-120">
                <a:solidFill>
                  <a:srgbClr val="000000"/>
                </a:solidFill>
                <a:latin typeface="Calibri" panose="22635452340000000000" pitchFamily="1"/>
              </a:rPr>
              <a:t>Construction Activity 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type="body" idx="10"/>
          </p:nvPr>
        </p:nvSpPr>
        <p:spPr>
          <a:xfrm>
            <a:off x="798830" y="1823085"/>
            <a:ext cx="7235825" cy="37661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en-US" sz="3200" spc="-50">
                <a:solidFill>
                  <a:srgbClr val="000000"/>
                </a:solidFill>
                <a:latin typeface="Calibri" panose="22635452340000000000" pitchFamily="1"/>
              </a:rPr>
              <a:t>September 26, 2011 start date </a:t>
            </a:r>
          </a:p>
          <a:p>
            <a:pPr marL="0" marR="0" indent="365760" algn="l">
              <a:lnSpc>
                <a:spcPct val="95999"/>
              </a:lnSpc>
              <a:spcBef>
                <a:spcPts val="2160"/>
              </a:spcBef>
              <a:spcAft>
                <a:spcPts val="0"/>
              </a:spcAft>
              <a:buFont typeface="Symbol"/>
              <a:buChar char="·"/>
            </a:pPr>
            <a:r>
              <a:rPr lang="en-US" sz="3200" spc="-70">
                <a:solidFill>
                  <a:srgbClr val="000000"/>
                </a:solidFill>
                <a:latin typeface="Calibri" panose="22635452340000000000" pitchFamily="1"/>
              </a:rPr>
              <a:t>Completion estimate is 10 to 11 months </a:t>
            </a:r>
          </a:p>
          <a:p>
            <a:pPr marL="0" marR="0" indent="365760" algn="l">
              <a:lnSpc>
                <a:spcPct val="95999"/>
              </a:lnSpc>
              <a:spcBef>
                <a:spcPts val="2340"/>
              </a:spcBef>
              <a:spcAft>
                <a:spcPts val="0"/>
              </a:spcAft>
              <a:buFont typeface="Symbol"/>
              <a:buChar char="·"/>
            </a:pPr>
            <a:r>
              <a:rPr lang="en-US" sz="3200" spc="-80">
                <a:solidFill>
                  <a:srgbClr val="000000"/>
                </a:solidFill>
                <a:latin typeface="Calibri" panose="22635452340000000000" pitchFamily="1"/>
              </a:rPr>
              <a:t>Minimum disruption to researchers </a:t>
            </a:r>
          </a:p>
          <a:p>
            <a:pPr marL="0" marR="0" indent="365760" algn="l">
              <a:lnSpc>
                <a:spcPct val="95999"/>
              </a:lnSpc>
              <a:spcBef>
                <a:spcPts val="2340"/>
              </a:spcBef>
              <a:spcAft>
                <a:spcPts val="0"/>
              </a:spcAft>
              <a:buFont typeface="Symbol"/>
              <a:buChar char="·"/>
            </a:pPr>
            <a:r>
              <a:rPr lang="en-US" sz="3200" spc="-105">
                <a:solidFill>
                  <a:srgbClr val="000000"/>
                </a:solidFill>
                <a:latin typeface="Calibri" panose="22635452340000000000" pitchFamily="1"/>
              </a:rPr>
              <a:t>Construction work will take place Monday </a:t>
            </a:r>
          </a:p>
          <a:p>
            <a:pPr marL="320040" marR="0" indent="0" algn="l">
              <a:lnSpc>
                <a:spcPct val="107519"/>
              </a:lnSpc>
              <a:spcBef>
                <a:spcPts val="1800"/>
              </a:spcBef>
              <a:spcAft>
                <a:spcPts val="180"/>
              </a:spcAft>
            </a:pPr>
            <a:r>
              <a:rPr lang="en-US" sz="3200" spc="-80">
                <a:solidFill>
                  <a:srgbClr val="000000"/>
                </a:solidFill>
                <a:latin typeface="Calibri" panose="22635452340000000000" pitchFamily="1"/>
              </a:rPr>
              <a:t>through Thursday, 8:00 p.m. to 6:30 a.m. 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Placeholder 31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49183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35" name="Text Placeholder 34"/>
          <p:cNvSpPr>
            <a:spLocks noGrp="1"/>
          </p:cNvSpPr>
          <p:nvPr>
            <p:ph type="body" idx="10"/>
          </p:nvPr>
        </p:nvSpPr>
        <p:spPr>
          <a:xfrm>
            <a:off x="1420495" y="416560"/>
            <a:ext cx="6339840" cy="65278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1199"/>
              </a:lnSpc>
              <a:spcAft>
                <a:spcPts val="0"/>
              </a:spcAft>
            </a:pPr>
            <a:r>
              <a:rPr lang="en-US" sz="4400" spc="-135">
                <a:solidFill>
                  <a:srgbClr val="000000"/>
                </a:solidFill>
                <a:latin typeface="Calibri" panose="22635452340000000000" pitchFamily="1"/>
              </a:rPr>
              <a:t>Research Center Aerial View 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 Placeholder 37"/>
          <p:cNvSpPr>
            <a:spLocks noGrp="1"/>
          </p:cNvSpPr>
          <p:nvPr>
            <p:ph type="body" idx="10"/>
          </p:nvPr>
        </p:nvSpPr>
        <p:spPr>
          <a:xfrm>
            <a:off x="0" y="6264275"/>
            <a:ext cx="9144000" cy="435610"/>
          </a:xfrm>
          <a:prstGeom prst="rect">
            <a:avLst/>
          </a:prstGeom>
          <a:solidFill>
            <a:srgbClr val="FAC090"/>
          </a:solidFill>
          <a:ln w="0" cmpd="sng">
            <a:noFill/>
            <a:prstDash val="solid"/>
          </a:ln>
        </p:spPr>
        <p:txBody>
          <a:bodyPr vert="horz" lIns="0" tIns="91440" rIns="0" bIns="0" anchor="t"/>
          <a:lstStyle/>
          <a:p>
            <a:pPr marL="3383280" marR="0" indent="0" algn="l">
              <a:lnSpc>
                <a:spcPts val="2500"/>
              </a:lnSpc>
              <a:spcAft>
                <a:spcPts val="0"/>
              </a:spcAft>
            </a:pPr>
            <a:r>
              <a:rPr lang="en-US" sz="2300" b="1" spc="0">
                <a:solidFill>
                  <a:srgbClr val="060406"/>
                </a:solidFill>
                <a:latin typeface="Calibri" panose="22635452340000000000" pitchFamily="1"/>
              </a:rPr>
              <a:t>Research Commons 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42"/>
          <p:cNvSpPr>
            <a:spLocks noGrp="1"/>
          </p:cNvSpPr>
          <p:nvPr>
            <p:ph type="body" idx="10"/>
          </p:nvPr>
        </p:nvSpPr>
        <p:spPr>
          <a:xfrm>
            <a:off x="0" y="6339205"/>
            <a:ext cx="9144000" cy="4095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4206240" marR="0" indent="0" algn="l">
              <a:lnSpc>
                <a:spcPct val="110399"/>
              </a:lnSpc>
              <a:spcAft>
                <a:spcPts val="0"/>
              </a:spcAft>
            </a:pPr>
            <a:r>
              <a:rPr lang="en-US" sz="2300" b="1" spc="0">
                <a:solidFill>
                  <a:srgbClr val="050407"/>
                </a:solidFill>
                <a:latin typeface="Calibri" panose="22635452340000000000" pitchFamily="1"/>
              </a:rPr>
              <a:t>Library 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 Placeholder 47"/>
          <p:cNvSpPr>
            <a:spLocks noGrp="1"/>
          </p:cNvSpPr>
          <p:nvPr>
            <p:ph type="body" idx="10"/>
          </p:nvPr>
        </p:nvSpPr>
        <p:spPr>
          <a:xfrm>
            <a:off x="0" y="6260465"/>
            <a:ext cx="9144000" cy="439420"/>
          </a:xfrm>
          <a:prstGeom prst="rect">
            <a:avLst/>
          </a:prstGeom>
          <a:solidFill>
            <a:srgbClr val="FAC090"/>
          </a:solidFill>
          <a:ln w="0" cmpd="sng">
            <a:noFill/>
            <a:prstDash val="solid"/>
          </a:ln>
        </p:spPr>
        <p:txBody>
          <a:bodyPr vert="horz" lIns="0" tIns="91440" rIns="0" bIns="0" anchor="t"/>
          <a:lstStyle/>
          <a:p>
            <a:pPr marL="2971800" marR="0" indent="0" algn="l">
              <a:lnSpc>
                <a:spcPts val="2400"/>
              </a:lnSpc>
              <a:spcAft>
                <a:spcPts val="0"/>
              </a:spcAft>
            </a:pPr>
            <a:r>
              <a:rPr lang="en-US" sz="1700" spc="-70">
                <a:solidFill>
                  <a:srgbClr val="000000"/>
                </a:solidFill>
                <a:latin typeface="Calibri" panose="22635452340000000000" pitchFamily="1"/>
              </a:rPr>
              <a:t>view</a:t>
            </a:r>
            <a:r>
              <a:rPr lang="en-US" sz="2300" b="1" spc="-70">
                <a:solidFill>
                  <a:srgbClr val="000000"/>
                </a:solidFill>
                <a:latin typeface="Calibri" panose="22635452340000000000" pitchFamily="1"/>
              </a:rPr>
              <a:t>Microfilm Research Room 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 Placeholder 52"/>
          <p:cNvSpPr>
            <a:spLocks noGrp="1"/>
          </p:cNvSpPr>
          <p:nvPr>
            <p:ph type="body" idx="10"/>
          </p:nvPr>
        </p:nvSpPr>
        <p:spPr>
          <a:xfrm>
            <a:off x="0" y="6235700"/>
            <a:ext cx="9144000" cy="418465"/>
          </a:xfrm>
          <a:prstGeom prst="rect">
            <a:avLst/>
          </a:prstGeom>
          <a:solidFill>
            <a:srgbClr val="FAC090"/>
          </a:solidFill>
          <a:ln w="0" cmpd="sng">
            <a:noFill/>
            <a:prstDash val="solid"/>
          </a:ln>
        </p:spPr>
        <p:txBody>
          <a:bodyPr vert="horz" lIns="0" tIns="91440" rIns="0" bIns="0" anchor="t"/>
          <a:lstStyle/>
          <a:p>
            <a:pPr marL="2606040" marR="0" indent="0" algn="l">
              <a:lnSpc>
                <a:spcPts val="2500"/>
              </a:lnSpc>
              <a:spcAft>
                <a:spcPts val="0"/>
              </a:spcAft>
            </a:pPr>
            <a:r>
              <a:rPr lang="en-US" sz="2300" b="1" spc="0">
                <a:solidFill>
                  <a:srgbClr val="060508"/>
                </a:solidFill>
                <a:latin typeface="Calibri" panose="22635452340000000000" pitchFamily="1"/>
              </a:rPr>
              <a:t>Consultation/Finding Aids Room </a:t>
            </a:r>
          </a:p>
          <a:p>
            <a:pPr marL="260604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700" spc="0">
                <a:solidFill>
                  <a:srgbClr val="060508"/>
                </a:solidFill>
                <a:latin typeface="Calibri" panose="22635452340000000000" pitchFamily="1"/>
              </a:rPr>
              <a:t>verview 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 Placeholder 57"/>
          <p:cNvSpPr>
            <a:spLocks noGrp="1"/>
          </p:cNvSpPr>
          <p:nvPr>
            <p:ph type="body" idx="10"/>
          </p:nvPr>
        </p:nvSpPr>
        <p:spPr>
          <a:xfrm>
            <a:off x="0" y="6265545"/>
            <a:ext cx="9144000" cy="434340"/>
          </a:xfrm>
          <a:prstGeom prst="rect">
            <a:avLst/>
          </a:prstGeom>
          <a:solidFill>
            <a:srgbClr val="FAC090"/>
          </a:solidFill>
          <a:ln w="0" cmpd="sng">
            <a:noFill/>
            <a:prstDash val="solid"/>
          </a:ln>
        </p:spPr>
        <p:txBody>
          <a:bodyPr vert="horz" lIns="0" tIns="68580" rIns="0" bIns="0" anchor="t"/>
          <a:lstStyle/>
          <a:p>
            <a:pPr marL="3977640" marR="0" indent="0" algn="l">
              <a:lnSpc>
                <a:spcPts val="2500"/>
              </a:lnSpc>
              <a:spcAft>
                <a:spcPts val="0"/>
              </a:spcAft>
            </a:pPr>
            <a:r>
              <a:rPr lang="en-US" sz="2300" b="1" spc="0">
                <a:solidFill>
                  <a:srgbClr val="000000"/>
                </a:solidFill>
                <a:latin typeface="Calibri" panose="22635452340000000000" pitchFamily="1"/>
              </a:rPr>
              <a:t>Classroom </a:t>
            </a:r>
          </a:p>
        </p:txBody>
      </p:sp>
      <p:sp>
        <p:nvSpPr>
          <p:cNvPr id="61" name="Text Placeholder 60"/>
          <p:cNvSpPr>
            <a:spLocks noGrp="1"/>
          </p:cNvSpPr>
          <p:nvPr>
            <p:ph type="body" idx="10"/>
          </p:nvPr>
        </p:nvSpPr>
        <p:spPr>
          <a:xfrm>
            <a:off x="396240" y="4542790"/>
            <a:ext cx="8141335" cy="6083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9839"/>
              </a:lnSpc>
              <a:spcAft>
                <a:spcPts val="0"/>
              </a:spcAft>
            </a:pPr>
            <a:r>
              <a:rPr lang="en-US" sz="2000" b="1" spc="-50">
                <a:solidFill>
                  <a:srgbClr val="FFFFFF"/>
                </a:solidFill>
                <a:latin typeface="Calibri" panose="22635452340000000000" pitchFamily="1"/>
              </a:rPr>
              <a:t>This is a photo of the Jefferson Conference Room used to illustrate the look in </a:t>
            </a:r>
          </a:p>
          <a:p>
            <a:pPr marL="0" marR="0" indent="0" algn="l">
              <a:lnSpc>
                <a:spcPct val="8735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spc="-50">
                <a:solidFill>
                  <a:srgbClr val="FFFFFF"/>
                </a:solidFill>
                <a:latin typeface="Calibri" panose="22635452340000000000" pitchFamily="1"/>
              </a:rPr>
              <a:t>the new classroom.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hdr="0" ftr="0" dt="0"/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ives.gov/dc-metro/researcher-users-group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ennifer.nelson@nara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9986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6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idx="10"/>
          </p:nvPr>
        </p:nvSpPr>
        <p:spPr>
          <a:xfrm>
            <a:off x="319314" y="3365922"/>
            <a:ext cx="8505372" cy="189187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ctr">
              <a:lnSpc>
                <a:spcPct val="110000"/>
              </a:lnSpc>
              <a:spcAft>
                <a:spcPts val="100"/>
              </a:spcAft>
            </a:pPr>
            <a:r>
              <a:rPr lang="en-US" sz="4000" b="1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Transforming the </a:t>
            </a:r>
          </a:p>
          <a:p>
            <a:pPr marL="0" marR="0" indent="0" algn="ctr">
              <a:lnSpc>
                <a:spcPct val="110000"/>
              </a:lnSpc>
              <a:spcBef>
                <a:spcPts val="0"/>
              </a:spcBef>
              <a:spcAft>
                <a:spcPts val="100"/>
              </a:spcAft>
            </a:pPr>
            <a:r>
              <a:rPr lang="en-US" sz="4000" b="1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Robert </a:t>
            </a:r>
            <a:r>
              <a:rPr lang="en-US" sz="4000" b="1" kern="1200" dirty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M. Warner Research </a:t>
            </a:r>
            <a:r>
              <a:rPr lang="en-US" sz="4000" b="1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Center</a:t>
            </a:r>
            <a:endParaRPr lang="en-US" sz="3300" b="1" kern="1200" dirty="0" smtClean="0">
              <a:solidFill>
                <a:srgbClr val="000000"/>
              </a:solidFill>
              <a:effectLst>
                <a:outerShdw blurRad="25400" dist="12700" dir="5400000" algn="t" rotWithShape="0">
                  <a:srgbClr val="9A9581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indent="0" algn="ctr">
              <a:lnSpc>
                <a:spcPct val="110000"/>
              </a:lnSpc>
              <a:spcBef>
                <a:spcPts val="0"/>
              </a:spcBef>
              <a:spcAft>
                <a:spcPts val="100"/>
              </a:spcAft>
            </a:pPr>
            <a:endParaRPr lang="en-US" sz="2000" b="1" kern="1200" dirty="0" smtClean="0">
              <a:solidFill>
                <a:srgbClr val="000000"/>
              </a:solidFill>
              <a:effectLst>
                <a:outerShdw blurRad="25400" dist="12700" dir="5400000" algn="t" rotWithShape="0">
                  <a:srgbClr val="9A9581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indent="0" algn="ctr">
              <a:lnSpc>
                <a:spcPct val="110000"/>
              </a:lnSpc>
              <a:spcBef>
                <a:spcPts val="0"/>
              </a:spcBef>
              <a:spcAft>
                <a:spcPts val="100"/>
              </a:spcAft>
            </a:pPr>
            <a:r>
              <a:rPr lang="en-US" sz="2000" b="1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National Archives Building </a:t>
            </a:r>
          </a:p>
          <a:p>
            <a:pPr marL="0" marR="0" indent="0" algn="ctr">
              <a:lnSpc>
                <a:spcPct val="110000"/>
              </a:lnSpc>
              <a:spcBef>
                <a:spcPts val="0"/>
              </a:spcBef>
              <a:spcAft>
                <a:spcPts val="100"/>
              </a:spcAft>
            </a:pPr>
            <a:r>
              <a:rPr lang="en-US" sz="2000" b="1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Washington, DC</a:t>
            </a:r>
            <a:endParaRPr lang="en-US" sz="2000" b="1" kern="1200" dirty="0">
              <a:solidFill>
                <a:srgbClr val="000000"/>
              </a:solidFill>
              <a:effectLst>
                <a:outerShdw blurRad="25400" dist="12700" dir="5400000" algn="t" rotWithShape="0">
                  <a:srgbClr val="9A9581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0"/>
          </p:nvPr>
        </p:nvSpPr>
        <p:spPr>
          <a:xfrm>
            <a:off x="1563914" y="6014742"/>
            <a:ext cx="6016172" cy="5473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105599"/>
              </a:lnSpc>
              <a:spcAft>
                <a:spcPts val="0"/>
              </a:spcAft>
            </a:pPr>
            <a:r>
              <a:rPr lang="en-US" sz="3200" kern="1200" dirty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September </a:t>
            </a:r>
            <a:r>
              <a:rPr lang="en-US" sz="3200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2011 – July </a:t>
            </a:r>
            <a:r>
              <a:rPr lang="en-US" sz="3200" kern="1200" dirty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2012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21595" y="4"/>
            <a:ext cx="1407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B9C5E6E5-6E42-40CC-AF10-66BDC17C20F7}" type="slidenum">
              <a:rPr lang="en-US" smtClean="0"/>
              <a:pPr/>
              <a:t>1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6704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99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9986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27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07086" y="0"/>
            <a:ext cx="143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2</a:t>
            </a:fld>
            <a:r>
              <a:rPr lang="en-US" dirty="0" smtClean="0"/>
              <a:t> of 11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48843"/>
            <a:ext cx="9144000" cy="34689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1"/>
                </a:solidFill>
              </a:rPr>
              <a:t>Construction work has begun to create a</a:t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 smtClean="0">
                <a:solidFill>
                  <a:schemeClr val="tx1"/>
                </a:solidFill>
              </a:rPr>
              <a:t>better, more efficient environment for researchers. The work is expected to </a:t>
            </a:r>
            <a:r>
              <a:rPr lang="en-US" sz="4000" smtClean="0">
                <a:solidFill>
                  <a:schemeClr val="tx1"/>
                </a:solidFill>
              </a:rPr>
              <a:t>last approximately 10 </a:t>
            </a:r>
            <a:r>
              <a:rPr lang="en-US" sz="4000" dirty="0" smtClean="0">
                <a:solidFill>
                  <a:schemeClr val="tx1"/>
                </a:solidFill>
              </a:rPr>
              <a:t>months.</a:t>
            </a:r>
            <a:endParaRPr lang="en-US" sz="4400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194" y="387679"/>
            <a:ext cx="86511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You Should Know </a:t>
            </a:r>
          </a:p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 the Transformation of the </a:t>
            </a:r>
          </a:p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M. Warner Research Center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20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9986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27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Text Placeholder 28"/>
          <p:cNvSpPr>
            <a:spLocks noGrp="1"/>
          </p:cNvSpPr>
          <p:nvPr>
            <p:ph type="body" idx="10"/>
          </p:nvPr>
        </p:nvSpPr>
        <p:spPr>
          <a:xfrm>
            <a:off x="346528" y="5776686"/>
            <a:ext cx="8450943" cy="646331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wrap="square" lIns="0" tIns="0" rIns="0" bIns="0" anchor="t">
            <a:spAutoFit/>
          </a:bodyPr>
          <a:lstStyle/>
          <a:p>
            <a:pPr marL="406400" indent="-406400" algn="ctr">
              <a:lnSpc>
                <a:spcPct val="140000"/>
              </a:lnSpc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</a:pPr>
            <a:r>
              <a:rPr lang="en-US" sz="30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(construction schedules are subject to change)</a:t>
            </a:r>
            <a:endParaRPr lang="en-US" sz="30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07086" y="0"/>
            <a:ext cx="143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3</a:t>
            </a:fld>
            <a:r>
              <a:rPr lang="en-US" dirty="0" smtClean="0"/>
              <a:t> of 11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86851"/>
            <a:ext cx="9144000" cy="34689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06400" indent="-406400" algn="ctr">
              <a:lnSpc>
                <a:spcPct val="140000"/>
              </a:lnSpc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</a:pPr>
            <a:r>
              <a:rPr lang="en-US" sz="36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Construction Schedule</a:t>
            </a:r>
          </a:p>
          <a:p>
            <a:pPr marL="406400" indent="-406400" algn="ctr">
              <a:lnSpc>
                <a:spcPct val="140000"/>
              </a:lnSpc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</a:pP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September 2011 –</a:t>
            </a:r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July 2012</a:t>
            </a:r>
          </a:p>
          <a:p>
            <a:pPr marL="406400" indent="-406400" algn="ctr">
              <a:lnSpc>
                <a:spcPct val="140000"/>
              </a:lnSpc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</a:pP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Mostly Monday to Thursday</a:t>
            </a:r>
          </a:p>
          <a:p>
            <a:pPr marL="406400" indent="-406400" algn="ctr">
              <a:lnSpc>
                <a:spcPct val="140000"/>
              </a:lnSpc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</a:pP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Overnight  8:00 p.m. to 6:30 a.m.</a:t>
            </a:r>
            <a:endParaRPr lang="en-US" sz="3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4194" y="677959"/>
            <a:ext cx="8651120" cy="855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indent="-406400" algn="ctr">
              <a:lnSpc>
                <a:spcPct val="140000"/>
              </a:lnSpc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Pct val="80000"/>
            </a:pP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Minimal Disruption to Researchers</a:t>
            </a:r>
          </a:p>
        </p:txBody>
      </p:sp>
    </p:spTree>
  </p:cSld>
  <p:clrMapOvr>
    <a:masterClrMapping/>
  </p:clrMapOvr>
  <p:transition advTm="1043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91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Placeholder 31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49183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34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5" name="Text Placeholder 34"/>
          <p:cNvSpPr>
            <a:spLocks noGrp="1"/>
          </p:cNvSpPr>
          <p:nvPr>
            <p:ph type="body" idx="10"/>
          </p:nvPr>
        </p:nvSpPr>
        <p:spPr>
          <a:xfrm>
            <a:off x="580572" y="684166"/>
            <a:ext cx="7982857" cy="65278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1199"/>
              </a:lnSpc>
              <a:spcAft>
                <a:spcPts val="0"/>
              </a:spcAft>
            </a:pPr>
            <a:r>
              <a:rPr lang="en-US" sz="4000" b="1" kern="1200" dirty="0" smtClean="0">
                <a:solidFill>
                  <a:srgbClr val="000000"/>
                </a:solidFill>
                <a:effectLst>
                  <a:outerShdw blurRad="25400" dist="127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New Research Center</a:t>
            </a:r>
            <a:endParaRPr lang="en-US" sz="4000" b="1" kern="1200" dirty="0">
              <a:solidFill>
                <a:srgbClr val="000000"/>
              </a:solidFill>
              <a:effectLst>
                <a:outerShdw blurRad="25400" dist="12700" dir="5400000" algn="t" rotWithShape="0">
                  <a:srgbClr val="9A9581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823928"/>
            <a:ext cx="2198038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06400" indent="-406400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</a:pPr>
            <a:r>
              <a:rPr lang="en-US" b="1" dirty="0" smtClean="0">
                <a:solidFill>
                  <a:srgbClr val="000000"/>
                </a:solidFill>
                <a:effectLst>
                  <a:outerShdw blurRad="254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New Locker Room</a:t>
            </a:r>
            <a:endParaRPr lang="en-US" b="1" dirty="0">
              <a:solidFill>
                <a:srgbClr val="000000"/>
              </a:solidFill>
              <a:effectLst>
                <a:outerShdw blurRad="25400" dir="5400000" algn="t" rotWithShape="0">
                  <a:srgbClr val="9A9581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78743" y="5834743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5" idx="2"/>
          </p:cNvCxnSpPr>
          <p:nvPr/>
        </p:nvCxnSpPr>
        <p:spPr>
          <a:xfrm flipH="1">
            <a:off x="827315" y="2276360"/>
            <a:ext cx="271704" cy="626498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17715" y="3468915"/>
            <a:ext cx="188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You are here</a:t>
            </a:r>
            <a:endParaRPr lang="en-US" sz="2400" b="1" dirty="0">
              <a:solidFill>
                <a:srgbClr val="C0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2017486" y="3236686"/>
            <a:ext cx="1393371" cy="391887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338285" y="2931886"/>
            <a:ext cx="34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X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78057" y="0"/>
            <a:ext cx="1465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4</a:t>
            </a:fld>
            <a:r>
              <a:rPr lang="en-US" dirty="0" smtClean="0"/>
              <a:t> of 11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542970" y="1727200"/>
            <a:ext cx="4412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New Consultation/Finding Aids Room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rot="5400000">
            <a:off x="5406573" y="2460172"/>
            <a:ext cx="899887" cy="101603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81372" y="5355771"/>
            <a:ext cx="1741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New Library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rot="5400000" flipH="1" flipV="1">
            <a:off x="7271659" y="5210629"/>
            <a:ext cx="420915" cy="14516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238172" y="4804229"/>
            <a:ext cx="2075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New Classroom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 rot="5400000" flipH="1" flipV="1">
            <a:off x="4637313" y="3991435"/>
            <a:ext cx="1066807" cy="573310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046514" y="1596571"/>
            <a:ext cx="2452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New Microfilm Room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 rot="5400000">
            <a:off x="2387602" y="2097315"/>
            <a:ext cx="696683" cy="304800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3207658" y="2293257"/>
            <a:ext cx="2423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Research Commons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 rot="5400000">
            <a:off x="3829411" y="2727503"/>
            <a:ext cx="627660" cy="448768"/>
          </a:xfrm>
          <a:prstGeom prst="straightConnector1">
            <a:avLst/>
          </a:prstGeom>
          <a:ln>
            <a:solidFill>
              <a:srgbClr val="C00000"/>
            </a:solidFill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704772" y="6284686"/>
            <a:ext cx="1734457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aerial view</a:t>
            </a:r>
            <a:endParaRPr lang="en-US" sz="2400" i="1" dirty="0"/>
          </a:p>
        </p:txBody>
      </p:sp>
    </p:spTree>
  </p:cSld>
  <p:clrMapOvr>
    <a:masterClrMapping/>
  </p:clrMapOvr>
  <p:transition advTm="19156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idx="10"/>
          </p:nvPr>
        </p:nvSpPr>
        <p:spPr>
          <a:xfrm>
            <a:off x="374464" y="264344"/>
            <a:ext cx="8504654" cy="5811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ctr"/>
            <a:r>
              <a:rPr lang="en-US" sz="4000" b="1" kern="1200" dirty="0" smtClean="0">
                <a:solidFill>
                  <a:srgbClr val="000000"/>
                </a:solidFill>
                <a:effectLst>
                  <a:outerShdw blurRad="25400" dist="25400" dir="5400000" algn="t" rotWithShape="0">
                    <a:srgbClr val="9A9581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New Layout </a:t>
            </a:r>
            <a:endParaRPr lang="en-US" sz="4000" b="1" kern="1200" dirty="0">
              <a:solidFill>
                <a:srgbClr val="000000"/>
              </a:solidFill>
              <a:effectLst>
                <a:outerShdw blurRad="25400" dist="25400" dir="5400000" algn="t" rotWithShape="0">
                  <a:srgbClr val="9A9581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idx="10"/>
          </p:nvPr>
        </p:nvSpPr>
        <p:spPr>
          <a:xfrm>
            <a:off x="6390640" y="4265296"/>
            <a:ext cx="2454910" cy="21411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457200" indent="0" algn="l">
              <a:lnSpc>
                <a:spcPts val="1900"/>
              </a:lnSpc>
              <a:spcAft>
                <a:spcPts val="0"/>
              </a:spcAft>
            </a:pPr>
            <a:r>
              <a:rPr lang="en-US" sz="1500" b="1" kern="1200" dirty="0">
                <a:solidFill>
                  <a:srgbClr val="000000"/>
                </a:solidFill>
                <a:latin typeface="Arial Narrow" pitchFamily="34" charset="0"/>
              </a:rPr>
              <a:t>Research </a:t>
            </a:r>
            <a:r>
              <a:rPr lang="en-US" sz="1500" b="1" kern="1200" dirty="0" smtClean="0">
                <a:solidFill>
                  <a:srgbClr val="000000"/>
                </a:solidFill>
                <a:latin typeface="Arial Narrow" pitchFamily="34" charset="0"/>
              </a:rPr>
              <a:t>Commons</a:t>
            </a:r>
            <a:endParaRPr lang="en-US" sz="1500" b="1" kern="1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idx="10"/>
          </p:nvPr>
        </p:nvSpPr>
        <p:spPr>
          <a:xfrm>
            <a:off x="1344931" y="6458492"/>
            <a:ext cx="1089840" cy="318316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>
              <a:lnSpc>
                <a:spcPct val="119039"/>
              </a:lnSpc>
              <a:tabLst>
                <a:tab pos="2074545" algn="l"/>
                <a:tab pos="6483350" algn="r"/>
              </a:tabLst>
            </a:pPr>
            <a:r>
              <a:rPr lang="en-US" kern="1200" spc="-10" dirty="0">
                <a:solidFill>
                  <a:srgbClr val="000000"/>
                </a:solidFill>
                <a:effectLst>
                  <a:outerShdw blurRad="25400" dir="5400000" algn="t" rotWithShape="0">
                    <a:srgbClr val="97927D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7th Street</a:t>
            </a:r>
          </a:p>
        </p:txBody>
      </p:sp>
      <p:sp>
        <p:nvSpPr>
          <p:cNvPr id="9" name="Text Placeholder 13"/>
          <p:cNvSpPr>
            <a:spLocks noGrp="1"/>
          </p:cNvSpPr>
          <p:nvPr>
            <p:ph type="body" idx="10"/>
          </p:nvPr>
        </p:nvSpPr>
        <p:spPr>
          <a:xfrm>
            <a:off x="6387338" y="4514993"/>
            <a:ext cx="2043184" cy="22845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457200" indent="0" algn="l">
              <a:lnSpc>
                <a:spcPts val="1900"/>
              </a:lnSpc>
              <a:spcAft>
                <a:spcPts val="0"/>
              </a:spcAft>
            </a:pPr>
            <a:r>
              <a:rPr lang="en-US" sz="1500" b="1" kern="1200" dirty="0" smtClean="0">
                <a:solidFill>
                  <a:srgbClr val="000000"/>
                </a:solidFill>
                <a:latin typeface="Arial Narrow" pitchFamily="34" charset="0"/>
              </a:rPr>
              <a:t>Library</a:t>
            </a:r>
            <a:r>
              <a:rPr lang="en-US" sz="1400" b="1" kern="1200" dirty="0" smtClean="0">
                <a:solidFill>
                  <a:srgbClr val="000000"/>
                </a:solidFill>
                <a:latin typeface="Arial Narrow" pitchFamily="34" charset="0"/>
              </a:rPr>
              <a:t> </a:t>
            </a:r>
            <a:endParaRPr lang="en-US" sz="1400" b="1" kern="1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10" name="Text Placeholder 13"/>
          <p:cNvSpPr>
            <a:spLocks noGrp="1"/>
          </p:cNvSpPr>
          <p:nvPr>
            <p:ph type="body" idx="10"/>
          </p:nvPr>
        </p:nvSpPr>
        <p:spPr>
          <a:xfrm>
            <a:off x="6387338" y="4768993"/>
            <a:ext cx="2043184" cy="22845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1800"/>
              </a:lnSpc>
              <a:spcBef>
                <a:spcPts val="180"/>
              </a:spcBef>
              <a:spcAft>
                <a:spcPts val="0"/>
              </a:spcAft>
            </a:pPr>
            <a:r>
              <a:rPr lang="en-US" sz="1500" b="1" kern="1200" dirty="0" smtClean="0">
                <a:solidFill>
                  <a:srgbClr val="000000"/>
                </a:solidFill>
                <a:latin typeface="Arial Narrow" pitchFamily="34" charset="0"/>
              </a:rPr>
              <a:t>Microfilm </a:t>
            </a:r>
            <a:r>
              <a:rPr lang="en-US" sz="1500" b="1" kern="1200" dirty="0">
                <a:solidFill>
                  <a:srgbClr val="000000"/>
                </a:solidFill>
                <a:latin typeface="Arial Narrow" pitchFamily="34" charset="0"/>
              </a:rPr>
              <a:t>Research </a:t>
            </a:r>
            <a:r>
              <a:rPr lang="en-US" sz="1500" b="1" kern="1200" dirty="0" smtClean="0">
                <a:solidFill>
                  <a:srgbClr val="000000"/>
                </a:solidFill>
                <a:latin typeface="Arial Narrow" pitchFamily="34" charset="0"/>
              </a:rPr>
              <a:t>Room</a:t>
            </a:r>
            <a:endParaRPr lang="en-US" sz="1500" b="1" kern="1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11" name="Text Placeholder 13"/>
          <p:cNvSpPr>
            <a:spLocks noGrp="1"/>
          </p:cNvSpPr>
          <p:nvPr>
            <p:ph type="body" idx="10"/>
          </p:nvPr>
        </p:nvSpPr>
        <p:spPr>
          <a:xfrm>
            <a:off x="6387338" y="5010293"/>
            <a:ext cx="2648712" cy="24750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1800"/>
              </a:lnSpc>
              <a:spcBef>
                <a:spcPts val="180"/>
              </a:spcBef>
              <a:spcAft>
                <a:spcPts val="0"/>
              </a:spcAft>
            </a:pPr>
            <a:r>
              <a:rPr lang="en-US" sz="1500" b="1" kern="1200" dirty="0" smtClean="0">
                <a:solidFill>
                  <a:srgbClr val="000000"/>
                </a:solidFill>
                <a:latin typeface="Arial Narrow" pitchFamily="34" charset="0"/>
              </a:rPr>
              <a:t>Consultation/Finding Aids Room</a:t>
            </a:r>
            <a:endParaRPr lang="en-US" sz="1500" b="1" kern="1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16" name="Text Placeholder 13"/>
          <p:cNvSpPr>
            <a:spLocks noGrp="1"/>
          </p:cNvSpPr>
          <p:nvPr>
            <p:ph type="body" idx="10"/>
          </p:nvPr>
        </p:nvSpPr>
        <p:spPr>
          <a:xfrm>
            <a:off x="6387338" y="5251593"/>
            <a:ext cx="2043184" cy="23480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1800"/>
              </a:lnSpc>
              <a:spcBef>
                <a:spcPts val="180"/>
              </a:spcBef>
              <a:spcAft>
                <a:spcPts val="0"/>
              </a:spcAft>
            </a:pPr>
            <a:r>
              <a:rPr lang="en-US" sz="1500" b="1" kern="1200" dirty="0" smtClean="0">
                <a:solidFill>
                  <a:srgbClr val="000000"/>
                </a:solidFill>
                <a:latin typeface="Arial Narrow" pitchFamily="34" charset="0"/>
              </a:rPr>
              <a:t>Classroom </a:t>
            </a:r>
            <a:endParaRPr lang="en-US" sz="1500" b="1" kern="1200" dirty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17" name="Text Placeholder 13"/>
          <p:cNvSpPr>
            <a:spLocks noGrp="1"/>
          </p:cNvSpPr>
          <p:nvPr>
            <p:ph type="body" idx="10"/>
          </p:nvPr>
        </p:nvSpPr>
        <p:spPr>
          <a:xfrm>
            <a:off x="6382446" y="5467493"/>
            <a:ext cx="2043184" cy="24750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1900"/>
              </a:lnSpc>
              <a:spcBef>
                <a:spcPts val="540"/>
              </a:spcBef>
              <a:spcAft>
                <a:spcPts val="0"/>
              </a:spcAft>
            </a:pPr>
            <a:r>
              <a:rPr lang="en-US" sz="1500" b="1" kern="1200" smtClean="0">
                <a:solidFill>
                  <a:srgbClr val="000000"/>
                </a:solidFill>
                <a:latin typeface="Arial Narrow" pitchFamily="34" charset="0"/>
              </a:rPr>
              <a:t>Support </a:t>
            </a:r>
          </a:p>
        </p:txBody>
      </p:sp>
      <p:sp>
        <p:nvSpPr>
          <p:cNvPr id="19" name="Text Placeholder 13"/>
          <p:cNvSpPr>
            <a:spLocks noGrp="1"/>
          </p:cNvSpPr>
          <p:nvPr>
            <p:ph type="body" idx="10"/>
          </p:nvPr>
        </p:nvSpPr>
        <p:spPr>
          <a:xfrm>
            <a:off x="6387338" y="5715143"/>
            <a:ext cx="2674112" cy="24115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1900"/>
              </a:lnSpc>
              <a:spcBef>
                <a:spcPts val="540"/>
              </a:spcBef>
              <a:spcAft>
                <a:spcPts val="0"/>
              </a:spcAft>
            </a:pPr>
            <a:r>
              <a:rPr lang="en-US" sz="1500" b="1" kern="1200" smtClean="0">
                <a:solidFill>
                  <a:srgbClr val="000000"/>
                </a:solidFill>
                <a:latin typeface="Arial Narrow" pitchFamily="34" charset="0"/>
              </a:rPr>
              <a:t>Restrooms/Locker </a:t>
            </a:r>
            <a:r>
              <a:rPr lang="en-US" sz="1500" b="1" kern="1200">
                <a:solidFill>
                  <a:srgbClr val="000000"/>
                </a:solidFill>
                <a:latin typeface="Arial Narrow" pitchFamily="34" charset="0"/>
              </a:rPr>
              <a:t>Room </a:t>
            </a:r>
            <a:endParaRPr lang="en-US" sz="1500" b="1" kern="1200" smtClean="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20" name="Text Placeholder 13"/>
          <p:cNvSpPr>
            <a:spLocks noGrp="1"/>
          </p:cNvSpPr>
          <p:nvPr>
            <p:ph type="body" idx="10"/>
          </p:nvPr>
        </p:nvSpPr>
        <p:spPr>
          <a:xfrm>
            <a:off x="6387338" y="5950093"/>
            <a:ext cx="2382012" cy="22210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1900"/>
              </a:lnSpc>
              <a:spcBef>
                <a:spcPts val="540"/>
              </a:spcBef>
              <a:spcAft>
                <a:spcPts val="0"/>
              </a:spcAft>
            </a:pPr>
            <a:r>
              <a:rPr lang="en-US" sz="1500" b="1" kern="1200" smtClean="0">
                <a:solidFill>
                  <a:srgbClr val="000000"/>
                </a:solidFill>
                <a:latin typeface="Arial Narrow" pitchFamily="34" charset="0"/>
              </a:rPr>
              <a:t>Pennsylvania Avenue </a:t>
            </a:r>
            <a:r>
              <a:rPr lang="en-US" sz="1500" b="1" kern="1200">
                <a:solidFill>
                  <a:srgbClr val="000000"/>
                </a:solidFill>
                <a:latin typeface="Arial Narrow" pitchFamily="34" charset="0"/>
              </a:rPr>
              <a:t>Lobby </a:t>
            </a:r>
          </a:p>
        </p:txBody>
      </p:sp>
      <p:sp>
        <p:nvSpPr>
          <p:cNvPr id="22" name="Text Placeholder 14"/>
          <p:cNvSpPr>
            <a:spLocks noGrp="1"/>
          </p:cNvSpPr>
          <p:nvPr>
            <p:ph type="body" idx="10"/>
          </p:nvPr>
        </p:nvSpPr>
        <p:spPr>
          <a:xfrm>
            <a:off x="3452813" y="6458492"/>
            <a:ext cx="2238374" cy="311059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119039"/>
              </a:lnSpc>
              <a:spcAft>
                <a:spcPts val="0"/>
              </a:spcAft>
              <a:tabLst>
                <a:tab pos="2074545" algn="l"/>
                <a:tab pos="6483350" algn="r"/>
              </a:tabLst>
            </a:pPr>
            <a:r>
              <a:rPr lang="en-US" kern="1200" spc="-10" dirty="0">
                <a:solidFill>
                  <a:srgbClr val="000000"/>
                </a:solidFill>
                <a:effectLst>
                  <a:outerShdw blurRad="25400" dir="5400000" algn="t" rotWithShape="0">
                    <a:srgbClr val="97927D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Pennsylvania Avenue  </a:t>
            </a:r>
          </a:p>
        </p:txBody>
      </p:sp>
      <p:sp>
        <p:nvSpPr>
          <p:cNvPr id="23" name="Text Placeholder 14"/>
          <p:cNvSpPr>
            <a:spLocks noGrp="1"/>
          </p:cNvSpPr>
          <p:nvPr>
            <p:ph type="body" idx="10"/>
          </p:nvPr>
        </p:nvSpPr>
        <p:spPr>
          <a:xfrm>
            <a:off x="6847647" y="6458492"/>
            <a:ext cx="1002755" cy="260259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>
              <a:lnSpc>
                <a:spcPct val="119039"/>
              </a:lnSpc>
              <a:tabLst>
                <a:tab pos="2074545" algn="l"/>
                <a:tab pos="6483350" algn="r"/>
              </a:tabLst>
            </a:pPr>
            <a:r>
              <a:rPr lang="en-US" kern="1200" spc="-10">
                <a:solidFill>
                  <a:srgbClr val="000000"/>
                </a:solidFill>
                <a:effectLst>
                  <a:outerShdw blurRad="25400" dir="5400000" algn="t" rotWithShape="0">
                    <a:srgbClr val="97927D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9th Street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20000" y="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5</a:t>
            </a:fld>
            <a:r>
              <a:rPr lang="en-US" dirty="0" smtClean="0"/>
              <a:t> of 11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97286" y="2578824"/>
            <a:ext cx="2516539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0" algn="ctr">
              <a:lnSpc>
                <a:spcPts val="1900"/>
              </a:lnSpc>
            </a:pPr>
            <a:r>
              <a:rPr lang="en-US" sz="16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Research Commons</a:t>
            </a:r>
            <a:endParaRPr lang="en-US" sz="16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1" name="Text Placeholder 13"/>
          <p:cNvSpPr>
            <a:spLocks noGrp="1"/>
          </p:cNvSpPr>
          <p:nvPr>
            <p:ph type="body" idx="10"/>
          </p:nvPr>
        </p:nvSpPr>
        <p:spPr>
          <a:xfrm>
            <a:off x="7794167" y="2738478"/>
            <a:ext cx="1407883" cy="499694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457200" indent="0" algn="ctr">
              <a:lnSpc>
                <a:spcPts val="1900"/>
              </a:lnSpc>
              <a:spcAft>
                <a:spcPts val="0"/>
              </a:spcAft>
            </a:pPr>
            <a:r>
              <a:rPr lang="en-US" sz="1600" kern="12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Library </a:t>
            </a:r>
            <a:endParaRPr lang="en-US" sz="1600" kern="12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5" name="Text Placeholder 13"/>
          <p:cNvSpPr>
            <a:spLocks noGrp="1"/>
          </p:cNvSpPr>
          <p:nvPr>
            <p:ph type="body" idx="10"/>
          </p:nvPr>
        </p:nvSpPr>
        <p:spPr>
          <a:xfrm>
            <a:off x="377372" y="2114376"/>
            <a:ext cx="2043184" cy="22845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ts val="1800"/>
              </a:lnSpc>
              <a:spcBef>
                <a:spcPts val="180"/>
              </a:spcBef>
              <a:spcAft>
                <a:spcPts val="0"/>
              </a:spcAft>
            </a:pPr>
            <a:r>
              <a:rPr lang="en-US" sz="1600" kern="12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Microfilm </a:t>
            </a:r>
            <a:r>
              <a:rPr lang="en-US" sz="1600" kern="12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Research </a:t>
            </a:r>
            <a:r>
              <a:rPr lang="en-US" sz="1600" kern="12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Room</a:t>
            </a:r>
            <a:endParaRPr lang="en-US" sz="1600" kern="12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443311" y="2404656"/>
            <a:ext cx="141897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800"/>
              </a:lnSpc>
              <a:spcBef>
                <a:spcPts val="180"/>
              </a:spcBef>
            </a:pPr>
            <a:r>
              <a:rPr lang="en-US" sz="16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Classroom </a:t>
            </a:r>
            <a:endParaRPr lang="en-US" sz="16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905828" y="1393370"/>
            <a:ext cx="169817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  <a:spcBef>
                <a:spcPts val="180"/>
              </a:spcBef>
            </a:pPr>
            <a:r>
              <a:rPr lang="en-US" sz="16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itchFamily="34" charset="0"/>
              </a:rPr>
              <a:t>Consultation/ Finding Aids Room</a:t>
            </a:r>
            <a:endParaRPr lang="en-US" sz="16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advTm="1726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89570"/>
            <a:ext cx="9144000" cy="459613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5442857"/>
            <a:ext cx="9144000" cy="1415143"/>
          </a:xfrm>
          <a:prstGeom prst="rect">
            <a:avLst/>
          </a:prstGeom>
          <a:solidFill>
            <a:srgbClr val="FAC0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76463" lvl="4" indent="392113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New researcher registration area </a:t>
            </a:r>
          </a:p>
          <a:p>
            <a:pPr marL="2176463" lvl="4" indent="392113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More public access computers </a:t>
            </a:r>
          </a:p>
          <a:p>
            <a:pPr marL="2176463" lvl="4" indent="392113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Wireless access laptop stations</a:t>
            </a:r>
          </a:p>
          <a:p>
            <a:pPr marL="2176463" lvl="4" indent="392113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Less noise from the Pennsylvania Avenue lobby </a:t>
            </a:r>
            <a:endParaRPr lang="en-US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Placeholder 14"/>
          <p:cNvSpPr txBox="1">
            <a:spLocks/>
          </p:cNvSpPr>
          <p:nvPr/>
        </p:nvSpPr>
        <p:spPr>
          <a:xfrm>
            <a:off x="2090058" y="4890175"/>
            <a:ext cx="5007428" cy="518341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lvl="0" indent="0" algn="ctr" defTabSz="914400" eaLnBrk="1" fontAlgn="auto" latinLnBrk="0" hangingPunct="1">
              <a:lnSpc>
                <a:spcPct val="119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74545" algn="l"/>
                <a:tab pos="6483350" algn="r"/>
              </a:tabLst>
              <a:defRPr/>
            </a:pPr>
            <a:r>
              <a:rPr kumimoji="0" lang="en-US" sz="3200" b="1" i="0" u="none" strike="noStrike" kern="1200" cap="none" normalizeH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Research Commons</a:t>
            </a:r>
            <a:endParaRPr kumimoji="0" lang="en-US" sz="3200" b="1" i="0" u="none" strike="noStrike" kern="1200" cap="none" normalizeH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0" y="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6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720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35429"/>
            <a:ext cx="9144000" cy="45744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892800"/>
            <a:ext cx="9144000" cy="965200"/>
          </a:xfrm>
          <a:prstGeom prst="rect">
            <a:avLst/>
          </a:prstGeom>
          <a:solidFill>
            <a:srgbClr val="FAC0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40063" lvl="5" indent="-406400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More public access computers </a:t>
            </a:r>
          </a:p>
          <a:p>
            <a:pPr marL="3040063" lvl="5" indent="-406400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Wireless access</a:t>
            </a:r>
          </a:p>
        </p:txBody>
      </p:sp>
      <p:sp>
        <p:nvSpPr>
          <p:cNvPr id="5" name="Text Placeholder 14"/>
          <p:cNvSpPr txBox="1">
            <a:spLocks/>
          </p:cNvSpPr>
          <p:nvPr/>
        </p:nvSpPr>
        <p:spPr>
          <a:xfrm>
            <a:off x="3404315" y="5136899"/>
            <a:ext cx="2335370" cy="52120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R="0" lvl="0" algn="l" defTabSz="914400" eaLnBrk="1" fontAlgn="auto" latinLnBrk="0" hangingPunct="1">
              <a:lnSpc>
                <a:spcPct val="119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74545" algn="l"/>
                <a:tab pos="6483350" algn="r"/>
              </a:tabLst>
              <a:defRPr/>
            </a:pPr>
            <a:r>
              <a:rPr kumimoji="0" lang="en-US" sz="3200" b="1" i="0" u="none" strike="noStrike" kern="1200" cap="none" normalizeH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New Library</a:t>
            </a:r>
            <a:endParaRPr kumimoji="0" lang="en-US" sz="3200" b="1" i="0" u="none" strike="noStrike" kern="1200" cap="none" normalizeH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76458" y="0"/>
            <a:ext cx="1567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7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9094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47628"/>
            <a:ext cx="9144000" cy="4596130"/>
          </a:xfrm>
          <a:prstGeom prst="rect">
            <a:avLst/>
          </a:prstGeom>
        </p:spPr>
      </p:pic>
      <p:sp>
        <p:nvSpPr>
          <p:cNvPr id="48" name="Text Placeholder 47"/>
          <p:cNvSpPr>
            <a:spLocks noGrp="1"/>
          </p:cNvSpPr>
          <p:nvPr>
            <p:ph type="body" idx="10"/>
          </p:nvPr>
        </p:nvSpPr>
        <p:spPr>
          <a:xfrm>
            <a:off x="0" y="5500914"/>
            <a:ext cx="9144000" cy="1348378"/>
          </a:xfrm>
          <a:prstGeom prst="rect">
            <a:avLst/>
          </a:prstGeom>
          <a:solidFill>
            <a:srgbClr val="FAC090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92500" lnSpcReduction="10000"/>
          </a:bodyPr>
          <a:lstStyle/>
          <a:p>
            <a:pPr marL="2119313" lvl="8" indent="-406400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27 microfilm carrels</a:t>
            </a:r>
          </a:p>
          <a:p>
            <a:pPr marL="2119313" lvl="8" indent="-406400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12 new </a:t>
            </a:r>
            <a:r>
              <a:rPr lang="en-US" dirty="0" smtClean="0"/>
              <a:t>microfilm scanners</a:t>
            </a:r>
            <a:endParaRPr lang="en-US" kern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119313" lvl="8" indent="-406400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Public access computers </a:t>
            </a:r>
          </a:p>
          <a:p>
            <a:pPr marL="2119313" lvl="8" indent="-406400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Wireless access </a:t>
            </a:r>
          </a:p>
        </p:txBody>
      </p:sp>
      <p:sp>
        <p:nvSpPr>
          <p:cNvPr id="4" name="Text Placeholder 14"/>
          <p:cNvSpPr txBox="1">
            <a:spLocks/>
          </p:cNvSpPr>
          <p:nvPr/>
        </p:nvSpPr>
        <p:spPr>
          <a:xfrm>
            <a:off x="1625600" y="4944448"/>
            <a:ext cx="6154057" cy="52120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lvl="0" indent="0" algn="l" defTabSz="914400" eaLnBrk="1" fontAlgn="auto" latinLnBrk="0" hangingPunct="1">
              <a:lnSpc>
                <a:spcPct val="119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74545" algn="l"/>
                <a:tab pos="6483350" algn="r"/>
              </a:tabLst>
              <a:defRPr/>
            </a:pPr>
            <a:r>
              <a:rPr kumimoji="0" lang="en-US" sz="3200" b="1" i="0" u="none" strike="noStrike" kern="1200" cap="none" normalizeH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New Microfilm Research Room</a:t>
            </a:r>
            <a:endParaRPr kumimoji="0" lang="en-US" sz="3200" b="1" i="0" u="none" strike="noStrike" kern="1200" cap="none" normalizeH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32915" y="0"/>
            <a:ext cx="1611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8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967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45926"/>
            <a:ext cx="9144000" cy="4584700"/>
          </a:xfrm>
          <a:prstGeom prst="rect">
            <a:avLst/>
          </a:prstGeom>
        </p:spPr>
      </p:pic>
      <p:sp>
        <p:nvSpPr>
          <p:cNvPr id="4" name="Text Placeholder 47"/>
          <p:cNvSpPr>
            <a:spLocks noGrp="1"/>
          </p:cNvSpPr>
          <p:nvPr>
            <p:ph type="body" idx="10"/>
          </p:nvPr>
        </p:nvSpPr>
        <p:spPr>
          <a:xfrm>
            <a:off x="0" y="5950857"/>
            <a:ext cx="9144000" cy="907143"/>
          </a:xfrm>
          <a:prstGeom prst="rect">
            <a:avLst/>
          </a:prstGeom>
          <a:solidFill>
            <a:srgbClr val="FAC090"/>
          </a:solidFill>
          <a:ln w="0" cmpd="sng">
            <a:noFill/>
            <a:prstDash val="solid"/>
          </a:ln>
        </p:spPr>
        <p:txBody>
          <a:bodyPr vert="horz" lIns="0" tIns="91440" rIns="0" bIns="0" anchor="t"/>
          <a:lstStyle/>
          <a:p>
            <a:pPr marL="1262063" lvl="3" indent="-406400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More public access computers</a:t>
            </a:r>
          </a:p>
          <a:p>
            <a:pPr marL="1262063" lvl="3" indent="-406400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 pitchFamily="18" charset="2"/>
              <a:buChar char=""/>
            </a:pPr>
            <a:r>
              <a:rPr lang="en-US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Wireless access </a:t>
            </a:r>
          </a:p>
        </p:txBody>
      </p:sp>
      <p:sp>
        <p:nvSpPr>
          <p:cNvPr id="5" name="Text Placeholder 14"/>
          <p:cNvSpPr txBox="1">
            <a:spLocks/>
          </p:cNvSpPr>
          <p:nvPr/>
        </p:nvSpPr>
        <p:spPr>
          <a:xfrm>
            <a:off x="841829" y="5253016"/>
            <a:ext cx="7460343" cy="52120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lvl="0">
              <a:lnSpc>
                <a:spcPct val="119039"/>
              </a:lnSpc>
              <a:tabLst>
                <a:tab pos="2074545" algn="l"/>
                <a:tab pos="6483350" algn="r"/>
              </a:tabLst>
            </a:pP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New Consultation/Finding Aids Room</a:t>
            </a:r>
            <a:endParaRPr kumimoji="0" lang="en-US" sz="3200" b="1" i="0" u="none" strike="noStrike" kern="1200" cap="none" normalizeH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21600" y="0"/>
            <a:ext cx="142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9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7469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32204"/>
            <a:ext cx="9144000" cy="47974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052457"/>
            <a:ext cx="9144000" cy="805543"/>
          </a:xfrm>
          <a:prstGeom prst="rect">
            <a:avLst/>
          </a:prstGeom>
          <a:solidFill>
            <a:srgbClr val="FAC0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endParaRPr lang="en-US" b="1" dirty="0">
              <a:solidFill>
                <a:schemeClr val="tx1"/>
              </a:solidFill>
              <a:effectLst>
                <a:outerShdw blurRad="25400" dist="127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Placeholder 14"/>
          <p:cNvSpPr txBox="1">
            <a:spLocks/>
          </p:cNvSpPr>
          <p:nvPr/>
        </p:nvSpPr>
        <p:spPr>
          <a:xfrm>
            <a:off x="14514" y="5093373"/>
            <a:ext cx="9144000" cy="668802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lvl="0" indent="0" algn="ctr" defTabSz="914400" eaLnBrk="1" fontAlgn="auto" latinLnBrk="0" hangingPunct="1">
              <a:lnSpc>
                <a:spcPct val="119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74545" algn="l"/>
                <a:tab pos="6483350" algn="r"/>
              </a:tabLst>
              <a:defRPr/>
            </a:pPr>
            <a:r>
              <a:rPr kumimoji="0" lang="en-US" sz="3200" b="1" i="0" u="none" strike="noStrike" kern="1200" cap="none" spc="-5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New</a:t>
            </a:r>
            <a:r>
              <a:rPr kumimoji="0" lang="en-US" sz="3200" b="1" i="0" u="none" strike="noStrike" kern="1200" cap="none" spc="-50" normalizeH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 Cla</a:t>
            </a:r>
            <a:r>
              <a:rPr kumimoji="0" lang="en-US" sz="3200" b="1" i="0" u="none" strike="noStrike" kern="1200" cap="none" spc="-5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rPr>
              <a:t>ssroom</a:t>
            </a:r>
          </a:p>
          <a:p>
            <a:pPr algn="ctr">
              <a:lnSpc>
                <a:spcPct val="119039"/>
              </a:lnSpc>
              <a:tabLst>
                <a:tab pos="2074545" algn="l"/>
                <a:tab pos="6483350" algn="r"/>
              </a:tabLst>
              <a:defRPr/>
            </a:pP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(photo of Jefferson Conference Room to illustrate look of new classroom)</a:t>
            </a:r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9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74545" algn="l"/>
                <a:tab pos="6483350" algn="r"/>
              </a:tabLst>
              <a:defRPr/>
            </a:pPr>
            <a:endParaRPr kumimoji="0" lang="en-US" sz="3000" b="1" i="0" u="none" strike="noStrike" kern="1200" cap="none" spc="-50" normalizeH="0" baseline="0" noProof="0" dirty="0" smtClean="0">
              <a:ln>
                <a:noFill/>
              </a:ln>
              <a:solidFill>
                <a:srgbClr val="000000"/>
              </a:solidFill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9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74545" algn="l"/>
                <a:tab pos="6483350" algn="r"/>
              </a:tabLst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0"/>
          </p:nvPr>
        </p:nvSpPr>
        <p:spPr>
          <a:xfrm>
            <a:off x="0" y="6033321"/>
            <a:ext cx="9144000" cy="434340"/>
          </a:xfrm>
        </p:spPr>
        <p:txBody>
          <a:bodyPr/>
          <a:lstStyle/>
          <a:p>
            <a:pPr marL="2805113" lvl="1" indent="-401638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/>
              <a:buChar char=""/>
            </a:pPr>
            <a:r>
              <a:rPr lang="en-US" kern="1200" dirty="0" smtClean="0">
                <a:solidFill>
                  <a:srgbClr val="000000"/>
                </a:solidFill>
                <a:latin typeface="Arial"/>
                <a:cs typeface="Arial"/>
              </a:rPr>
              <a:t>Same size as existing classroom</a:t>
            </a:r>
          </a:p>
          <a:p>
            <a:pPr marL="2805113" lvl="1" indent="-401638" algn="l">
              <a:lnSpc>
                <a:spcPct val="130000"/>
              </a:lnSpc>
              <a:buClr>
                <a:schemeClr val="tx1">
                  <a:lumMod val="50000"/>
                  <a:lumOff val="50000"/>
                </a:schemeClr>
              </a:buClr>
              <a:buSzPct val="85000"/>
              <a:buFont typeface="Wingdings 3"/>
              <a:buChar char=""/>
            </a:pPr>
            <a:r>
              <a:rPr lang="en-US" kern="1200" dirty="0" smtClean="0">
                <a:solidFill>
                  <a:srgbClr val="000000"/>
                </a:solidFill>
                <a:latin typeface="Arial"/>
                <a:cs typeface="Arial"/>
              </a:rPr>
              <a:t>Clean sight lines with no columns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05486" y="0"/>
            <a:ext cx="153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10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6407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Placeholder 24"/>
          <p:cNvSpPr>
            <a:spLocks noGrp="1"/>
          </p:cNvSpPr>
          <p:nvPr>
            <p:ph type="body" idx="10"/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9986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27" name="Im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Placeholder 115"/>
          <p:cNvSpPr>
            <a:spLocks noGrp="1"/>
          </p:cNvSpPr>
          <p:nvPr>
            <p:ph type="body" idx="10"/>
          </p:nvPr>
        </p:nvSpPr>
        <p:spPr>
          <a:xfrm>
            <a:off x="610471" y="903974"/>
            <a:ext cx="7960360" cy="6819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ctr">
              <a:lnSpc>
                <a:spcPct val="107519"/>
              </a:lnSpc>
            </a:pPr>
            <a:r>
              <a:rPr lang="en-US" sz="5400" kern="1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algn="ctr"/>
            <a:r>
              <a:rPr lang="en-US" sz="5400" b="1" dirty="0">
                <a:latin typeface="Arial" pitchFamily="34" charset="0"/>
                <a:cs typeface="Arial" pitchFamily="34" charset="0"/>
              </a:rPr>
              <a:t>We appreciate your patience throughout the construction period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!</a:t>
            </a:r>
            <a:endParaRPr lang="en-US" sz="3600" b="1" kern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21">
            <a:hlinkClick r:id="rId3" tooltip="http://www.archives.gov/dc-metro/researcher-users-group/"/>
          </p:cNvPr>
          <p:cNvSpPr>
            <a:spLocks noChangeArrowheads="1"/>
          </p:cNvSpPr>
          <p:nvPr/>
        </p:nvSpPr>
        <p:spPr bwMode="auto">
          <a:xfrm>
            <a:off x="1056138" y="2336800"/>
            <a:ext cx="7754033" cy="27577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tIns="27432" rIns="0" bIns="0" anchor="ctr"/>
          <a:lstStyle/>
          <a:p>
            <a:pPr defTabSz="998538"/>
            <a:endParaRPr lang="en-US" sz="1000" b="0" dirty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14" name="Rectangle 21">
            <a:hlinkClick r:id="rId4" tooltip="jennifer.nelson@nara.gov "/>
          </p:cNvPr>
          <p:cNvSpPr>
            <a:spLocks noChangeArrowheads="1"/>
          </p:cNvSpPr>
          <p:nvPr/>
        </p:nvSpPr>
        <p:spPr bwMode="auto">
          <a:xfrm>
            <a:off x="3291339" y="5050973"/>
            <a:ext cx="4183519" cy="2612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tIns="27432" rIns="0" bIns="0" anchor="ctr"/>
          <a:lstStyle/>
          <a:p>
            <a:pPr defTabSz="998538"/>
            <a:endParaRPr lang="en-US" sz="1000" b="0" dirty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92572" y="0"/>
            <a:ext cx="1451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Slide </a:t>
            </a:r>
            <a:fld id="{A42D9555-B23A-4A15-81FE-0B453643E918}" type="slidenum">
              <a:rPr lang="en-US" smtClean="0"/>
              <a:pPr/>
              <a:t>11</a:t>
            </a:fld>
            <a:r>
              <a:rPr lang="en-US" dirty="0" smtClean="0"/>
              <a:t> of 11</a:t>
            </a:r>
            <a:endParaRPr lang="en-US" dirty="0"/>
          </a:p>
        </p:txBody>
      </p:sp>
    </p:spTree>
  </p:cSld>
  <p:clrMapOvr>
    <a:masterClrMapping/>
  </p:clrMapOvr>
  <p:transition advTm="5125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Arial"/>
      </a:majorFont>
      <a:minorFont>
        <a:latin typeface="Calibri"/>
        <a:ea typeface=""/>
        <a:cs typeface=""/>
        <a:font script="Arab" typeface="Arial"/>
      </a:minorFont>
    </a:fontScheme>
    <a:fmtScheme name="Office">
      <a:fillStyleLst>
        <a:solidFill>
          <a:schemeClr val="bg1">
            <a:alpha val="0"/>
          </a:schemeClr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  <a:scene3d>
            <a:camera prst="orthographicFront"/>
            <a:lightRig rig="threePt" dir="t"/>
          </a:scene3d>
        </a:effectStyle>
      </a:effectStyleLst>
      <a:bgFillStyleLst>
        <a:solidFill>
          <a:schemeClr val="bg1">
            <a:alpha val="0"/>
          </a:schemeClr>
        </a:solidFill>
        <a:gradFill/>
        <a:gradFill/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273</Words>
  <Application>Microsoft Office PowerPoint</Application>
  <PresentationFormat>On-screen Show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/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RBlondo</cp:lastModifiedBy>
  <cp:revision>324</cp:revision>
  <dcterms:modified xsi:type="dcterms:W3CDTF">2011-10-14T16:31:50Z</dcterms:modified>
</cp:coreProperties>
</file>