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3" r:id="rId1"/>
  </p:sldMasterIdLst>
  <p:notesMasterIdLst>
    <p:notesMasterId r:id="rId16"/>
  </p:notesMasterIdLst>
  <p:handoutMasterIdLst>
    <p:handoutMasterId r:id="rId17"/>
  </p:handoutMasterIdLst>
  <p:sldIdLst>
    <p:sldId id="256" r:id="rId2"/>
    <p:sldId id="295" r:id="rId3"/>
    <p:sldId id="303" r:id="rId4"/>
    <p:sldId id="296" r:id="rId5"/>
    <p:sldId id="301" r:id="rId6"/>
    <p:sldId id="304" r:id="rId7"/>
    <p:sldId id="302" r:id="rId8"/>
    <p:sldId id="266" r:id="rId9"/>
    <p:sldId id="298" r:id="rId10"/>
    <p:sldId id="297" r:id="rId11"/>
    <p:sldId id="290" r:id="rId12"/>
    <p:sldId id="291" r:id="rId13"/>
    <p:sldId id="299" r:id="rId14"/>
    <p:sldId id="293" r:id="rId15"/>
  </p:sldIdLst>
  <p:sldSz cx="9144000" cy="6858000" type="screen4x3"/>
  <p:notesSz cx="7010400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DDDEF"/>
    <a:srgbClr val="808080"/>
    <a:srgbClr val="E3E3F1"/>
    <a:srgbClr val="800000"/>
    <a:srgbClr val="FFCC00"/>
    <a:srgbClr val="00FFFF"/>
    <a:srgbClr val="FFFF00"/>
    <a:srgbClr val="00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949" autoAdjust="0"/>
    <p:restoredTop sz="94660"/>
  </p:normalViewPr>
  <p:slideViewPr>
    <p:cSldViewPr snapToGrid="0">
      <p:cViewPr>
        <p:scale>
          <a:sx n="66" d="100"/>
          <a:sy n="66" d="100"/>
        </p:scale>
        <p:origin x="-444" y="-1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1074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0339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686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686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0339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1C3ECBBE-50C1-4D7A-A290-30301038E60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0339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3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675" y="4416427"/>
            <a:ext cx="5607050" cy="418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0339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F2CC68A4-DB39-4F3A-B723-29F0E5E27F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rchives.gov/declassification" TargetMode="External"/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l"/>
            <a:r>
              <a:rPr lang="en-US" sz="1200" dirty="0" smtClean="0">
                <a:solidFill>
                  <a:srgbClr val="FFCC00"/>
                </a:solidFill>
              </a:rPr>
              <a:t>The National Declassification Center</a:t>
            </a:r>
          </a:p>
          <a:p>
            <a:pPr algn="l"/>
            <a:r>
              <a:rPr lang="en-US" sz="1200" i="1" dirty="0" smtClean="0">
                <a:solidFill>
                  <a:srgbClr val="FFCC00"/>
                </a:solidFill>
              </a:rPr>
              <a:t>Releasing All We Can,</a:t>
            </a:r>
          </a:p>
          <a:p>
            <a:pPr algn="l"/>
            <a:r>
              <a:rPr lang="en-US" sz="1200" i="1" dirty="0" smtClean="0">
                <a:solidFill>
                  <a:srgbClr val="FFCC00"/>
                </a:solidFill>
              </a:rPr>
              <a:t>Protecting What We Must</a:t>
            </a:r>
          </a:p>
          <a:p>
            <a:pPr algn="l"/>
            <a:r>
              <a:rPr lang="en-US" sz="1200" dirty="0" smtClean="0"/>
              <a:t>Public Interest Declassification Board</a:t>
            </a:r>
          </a:p>
          <a:p>
            <a:pPr algn="l"/>
            <a:r>
              <a:rPr lang="en-US" sz="1200" dirty="0" smtClean="0"/>
              <a:t>NDC Project Update</a:t>
            </a:r>
          </a:p>
          <a:p>
            <a:pPr algn="l"/>
            <a:r>
              <a:rPr lang="en-US" sz="1200" dirty="0" smtClean="0"/>
              <a:t>April 22, 2010</a:t>
            </a:r>
          </a:p>
          <a:p>
            <a:pPr algn="l"/>
            <a:endParaRPr lang="en-US" sz="1200" i="1" dirty="0" smtClean="0">
              <a:solidFill>
                <a:srgbClr val="FFCC00"/>
              </a:solidFill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2CC68A4-DB39-4F3A-B723-29F0E5E27F43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7500" lnSpcReduction="20000"/>
          </a:bodyPr>
          <a:lstStyle/>
          <a:p>
            <a:pPr eaLnBrk="1" hangingPunct="1">
              <a:lnSpc>
                <a:spcPct val="95000"/>
              </a:lnSpc>
              <a:defRPr/>
            </a:pPr>
            <a:r>
              <a:rPr lang="en-US" sz="2400" dirty="0" smtClean="0">
                <a:solidFill>
                  <a:srgbClr val="990000"/>
                </a:solidFill>
              </a:rPr>
              <a:t>Establishing the NDC</a:t>
            </a:r>
          </a:p>
          <a:p>
            <a:pPr eaLnBrk="1" hangingPunct="1">
              <a:lnSpc>
                <a:spcPct val="95000"/>
              </a:lnSpc>
              <a:defRPr/>
            </a:pPr>
            <a:endParaRPr lang="en-US" sz="2400" dirty="0" smtClean="0">
              <a:solidFill>
                <a:srgbClr val="990000"/>
              </a:solidFill>
              <a:latin typeface="Arial Narrow" pitchFamily="34" charset="0"/>
            </a:endParaRPr>
          </a:p>
          <a:p>
            <a:pPr eaLnBrk="1" hangingPunct="1">
              <a:lnSpc>
                <a:spcPct val="95000"/>
              </a:lnSpc>
              <a:defRPr/>
            </a:pPr>
            <a:r>
              <a:rPr lang="en-US" sz="2200" dirty="0" smtClean="0">
                <a:latin typeface="Arial Narrow" pitchFamily="34" charset="0"/>
              </a:rPr>
              <a:t>On 4 January 2010, less than a week after the President signed EO 13526, NARA established the NDC at Archives II at College Park.</a:t>
            </a:r>
          </a:p>
          <a:p>
            <a:pPr eaLnBrk="1" hangingPunct="1">
              <a:lnSpc>
                <a:spcPct val="95000"/>
              </a:lnSpc>
              <a:defRPr/>
            </a:pPr>
            <a:r>
              <a:rPr lang="en-US" sz="2200" dirty="0" smtClean="0">
                <a:latin typeface="Arial Narrow" pitchFamily="34" charset="0"/>
              </a:rPr>
              <a:t>NARA entered into a partnership with the Lean Six Sigma Program (LSS) under the Department of Defense’s Deputy Chief Management Officer (DCMO) to conduct a detailed Business Process Re-engineering project.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2200" dirty="0" smtClean="0">
                <a:latin typeface="Arial Narrow" pitchFamily="34" charset="0"/>
              </a:rPr>
              <a:t>NARA is currently in the process of:</a:t>
            </a:r>
          </a:p>
          <a:p>
            <a:pPr lvl="1" eaLnBrk="1" hangingPunct="1">
              <a:lnSpc>
                <a:spcPct val="95000"/>
              </a:lnSpc>
              <a:spcBef>
                <a:spcPct val="25000"/>
              </a:spcBef>
              <a:buClr>
                <a:srgbClr val="000066"/>
              </a:buClr>
              <a:buSzPct val="70000"/>
              <a:defRPr/>
            </a:pPr>
            <a:r>
              <a:rPr lang="en-US" sz="2200" dirty="0" smtClean="0">
                <a:latin typeface="Arial Narrow" pitchFamily="34" charset="0"/>
              </a:rPr>
              <a:t>Reconfiguring existing workspace at Archives II to accommodate additional agency reviewers, and support review of special media records.</a:t>
            </a:r>
          </a:p>
          <a:p>
            <a:pPr lvl="1" eaLnBrk="1" hangingPunct="1">
              <a:lnSpc>
                <a:spcPct val="95000"/>
              </a:lnSpc>
              <a:spcBef>
                <a:spcPct val="25000"/>
              </a:spcBef>
              <a:buClr>
                <a:srgbClr val="000066"/>
              </a:buClr>
              <a:buSzPct val="70000"/>
              <a:defRPr/>
            </a:pPr>
            <a:r>
              <a:rPr lang="en-US" sz="2200" dirty="0" smtClean="0">
                <a:latin typeface="Arial Narrow" pitchFamily="34" charset="0"/>
              </a:rPr>
              <a:t>Improving NDC declassification processes by making changes that will reduce backlogs and ensure quality reviews, without the need for multiple re-reviews. </a:t>
            </a:r>
          </a:p>
          <a:p>
            <a:pPr lvl="1" eaLnBrk="1" hangingPunct="1">
              <a:lnSpc>
                <a:spcPct val="95000"/>
              </a:lnSpc>
              <a:spcBef>
                <a:spcPct val="25000"/>
              </a:spcBef>
              <a:buClr>
                <a:srgbClr val="000066"/>
              </a:buClr>
              <a:buSzPct val="70000"/>
              <a:defRPr/>
            </a:pPr>
            <a:r>
              <a:rPr lang="en-US" sz="2200" dirty="0" smtClean="0">
                <a:latin typeface="Arial Narrow" pitchFamily="34" charset="0"/>
              </a:rPr>
              <a:t>Creating a library of approved declassification guides.</a:t>
            </a:r>
          </a:p>
          <a:p>
            <a:pPr lvl="1" eaLnBrk="1" hangingPunct="1">
              <a:lnSpc>
                <a:spcPct val="95000"/>
              </a:lnSpc>
              <a:spcBef>
                <a:spcPct val="25000"/>
              </a:spcBef>
              <a:buClr>
                <a:srgbClr val="000066"/>
              </a:buClr>
              <a:buSzPct val="70000"/>
              <a:defRPr/>
            </a:pPr>
            <a:r>
              <a:rPr lang="en-US" sz="2200" dirty="0" smtClean="0">
                <a:latin typeface="Arial Narrow" pitchFamily="34" charset="0"/>
              </a:rPr>
              <a:t>Developing equity recognition training and certification for all reviewers.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2CC68A4-DB39-4F3A-B723-29F0E5E27F43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1200" dirty="0" smtClean="0">
                <a:solidFill>
                  <a:srgbClr val="990000"/>
                </a:solidFill>
              </a:rPr>
              <a:t>What Will the NDC DO?</a:t>
            </a:r>
          </a:p>
          <a:p>
            <a:endParaRPr lang="en-US" sz="1200" dirty="0" smtClean="0">
              <a:solidFill>
                <a:srgbClr val="990000"/>
              </a:solidFill>
            </a:endParaRPr>
          </a:p>
          <a:p>
            <a:pPr marL="609600" indent="-609600" eaLnBrk="1" hangingPunct="1">
              <a:lnSpc>
                <a:spcPct val="80000"/>
              </a:lnSpc>
              <a:spcBef>
                <a:spcPct val="20000"/>
              </a:spcBef>
              <a:buClr>
                <a:srgbClr val="800000"/>
              </a:buClr>
              <a:buFontTx/>
              <a:buChar char="•"/>
            </a:pPr>
            <a:r>
              <a:rPr lang="en-US" sz="1200" dirty="0" smtClean="0"/>
              <a:t>Develop processes that will effectively  integrate, coordinate and support interagency declassification review and interagency referral of equities in permanent historical and transferred Presidential records</a:t>
            </a:r>
          </a:p>
          <a:p>
            <a:pPr marL="609600" indent="-609600" eaLnBrk="1" hangingPunct="1">
              <a:lnSpc>
                <a:spcPct val="80000"/>
              </a:lnSpc>
              <a:spcBef>
                <a:spcPct val="20000"/>
              </a:spcBef>
              <a:buClr>
                <a:srgbClr val="800000"/>
              </a:buClr>
              <a:buFontTx/>
              <a:buChar char="•"/>
            </a:pPr>
            <a:r>
              <a:rPr lang="en-US" sz="1200" dirty="0" smtClean="0"/>
              <a:t>Consolidate approved declassification guidelines into a library that can be used by authorized reviewers in the NDC</a:t>
            </a:r>
          </a:p>
          <a:p>
            <a:pPr marL="609600" indent="-609600" eaLnBrk="1" hangingPunct="1">
              <a:lnSpc>
                <a:spcPct val="80000"/>
              </a:lnSpc>
              <a:spcBef>
                <a:spcPct val="20000"/>
              </a:spcBef>
              <a:buClr>
                <a:srgbClr val="800000"/>
              </a:buClr>
              <a:buFontTx/>
              <a:buChar char="•"/>
            </a:pPr>
            <a:r>
              <a:rPr lang="en-US" sz="1200" dirty="0" smtClean="0"/>
              <a:t>Develop instructional and automated declassification and equity recognition training programs</a:t>
            </a:r>
          </a:p>
          <a:p>
            <a:pPr marL="609600" indent="-609600" eaLnBrk="1" hangingPunct="1">
              <a:lnSpc>
                <a:spcPct val="80000"/>
              </a:lnSpc>
              <a:spcBef>
                <a:spcPct val="20000"/>
              </a:spcBef>
              <a:buClr>
                <a:srgbClr val="800000"/>
              </a:buClr>
              <a:buFontTx/>
              <a:buChar char="•"/>
            </a:pPr>
            <a:r>
              <a:rPr lang="en-US" sz="1200" dirty="0" smtClean="0"/>
              <a:t>Support equity agency review of, and process classified special media, electronic and textual records for declassification and public release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2CC68A4-DB39-4F3A-B723-29F0E5E27F43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sz="1200" dirty="0" smtClean="0">
                <a:solidFill>
                  <a:srgbClr val="990000"/>
                </a:solidFill>
              </a:rPr>
              <a:t>NDC Processes</a:t>
            </a:r>
          </a:p>
          <a:p>
            <a:endParaRPr lang="en-US" sz="1200" dirty="0" smtClean="0">
              <a:solidFill>
                <a:srgbClr val="990000"/>
              </a:solidFill>
            </a:endParaRPr>
          </a:p>
          <a:p>
            <a:pPr marL="609600" indent="-609600"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</a:pPr>
            <a:endParaRPr lang="en-US" sz="2400" dirty="0" smtClean="0">
              <a:latin typeface="Arial Narrow" pitchFamily="34" charset="0"/>
            </a:endParaRPr>
          </a:p>
          <a:p>
            <a:pPr marL="609600" indent="-609600"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</a:pPr>
            <a:r>
              <a:rPr lang="en-US" sz="2400" dirty="0" smtClean="0">
                <a:latin typeface="Arial Narrow" pitchFamily="34" charset="0"/>
              </a:rPr>
              <a:t>Through our LSS partnership, NARA established an interagency PMT that is working to improve and streamline NDC processes that will:</a:t>
            </a:r>
          </a:p>
          <a:p>
            <a:pPr marL="1066800" lvl="1" indent="-609600"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</a:pPr>
            <a:r>
              <a:rPr lang="en-US" sz="2400" dirty="0" smtClean="0">
                <a:latin typeface="Arial Narrow" pitchFamily="34" charset="0"/>
              </a:rPr>
              <a:t>Ensure the standardization and collection of declassification review related data between Federal agencies and the NDC.</a:t>
            </a:r>
          </a:p>
          <a:p>
            <a:pPr marL="1066800" lvl="1" indent="-609600"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</a:pPr>
            <a:r>
              <a:rPr lang="en-US" sz="2400" dirty="0" smtClean="0">
                <a:latin typeface="Arial Narrow" pitchFamily="34" charset="0"/>
              </a:rPr>
              <a:t>Develop a prioritization plan to focus declassification efforts on the records of the most interest to the public.</a:t>
            </a:r>
          </a:p>
          <a:p>
            <a:pPr marL="1066800" lvl="1" indent="-609600"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</a:pPr>
            <a:r>
              <a:rPr lang="en-US" sz="2400" dirty="0" smtClean="0">
                <a:latin typeface="Arial Narrow" pitchFamily="34" charset="0"/>
              </a:rPr>
              <a:t>Establish a Quality Assurance program that allows the NDC to check the quality of review and eliminate the 408 million page backlog at NARA.</a:t>
            </a:r>
          </a:p>
          <a:p>
            <a:pPr marL="1066800" lvl="1" indent="-609600"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</a:pPr>
            <a:r>
              <a:rPr lang="en-US" sz="2400" dirty="0" smtClean="0">
                <a:latin typeface="Arial Narrow" pitchFamily="34" charset="0"/>
              </a:rPr>
              <a:t>Create an interagency referral program that facilitates the review of Federal and Presidential records.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2CC68A4-DB39-4F3A-B723-29F0E5E27F43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1200" dirty="0" smtClean="0">
                <a:solidFill>
                  <a:srgbClr val="990000"/>
                </a:solidFill>
              </a:rPr>
              <a:t>NDC Processes</a:t>
            </a:r>
          </a:p>
          <a:p>
            <a:endParaRPr lang="en-US" sz="1200" dirty="0" smtClean="0">
              <a:solidFill>
                <a:srgbClr val="990000"/>
              </a:solidFill>
            </a:endParaRPr>
          </a:p>
          <a:p>
            <a:pPr marL="339725" indent="-339725" defTabSz="901700">
              <a:lnSpc>
                <a:spcPct val="80000"/>
              </a:lnSpc>
              <a:buFontTx/>
              <a:buNone/>
            </a:pPr>
            <a:r>
              <a:rPr lang="en-US" sz="1400" b="0" dirty="0" smtClean="0"/>
              <a:t>The NDC is facing:</a:t>
            </a:r>
          </a:p>
          <a:p>
            <a:pPr marL="339725" indent="-339725" defTabSz="901700">
              <a:lnSpc>
                <a:spcPct val="80000"/>
              </a:lnSpc>
              <a:buFontTx/>
              <a:buNone/>
            </a:pPr>
            <a:endParaRPr lang="en-US" sz="1200" b="0" u="sng" dirty="0" smtClean="0"/>
          </a:p>
          <a:p>
            <a:pPr marL="339725" indent="-339725" defTabSz="901700">
              <a:lnSpc>
                <a:spcPct val="80000"/>
              </a:lnSpc>
              <a:buFontTx/>
              <a:buNone/>
            </a:pPr>
            <a:r>
              <a:rPr lang="en-US" sz="1200" b="0" u="sng" dirty="0" smtClean="0"/>
              <a:t>Scope</a:t>
            </a:r>
            <a:r>
              <a:rPr lang="en-US" sz="1200" b="0" dirty="0" smtClean="0"/>
              <a:t>:  408M pages of classified records over 25 years old and accessioned to NARA.</a:t>
            </a:r>
            <a:endParaRPr lang="en-US" sz="1200" b="0" u="sng" dirty="0" smtClean="0"/>
          </a:p>
          <a:p>
            <a:pPr marL="339725" indent="-339725" defTabSz="901700">
              <a:lnSpc>
                <a:spcPct val="80000"/>
              </a:lnSpc>
              <a:buFontTx/>
              <a:buNone/>
            </a:pPr>
            <a:endParaRPr lang="en-US" sz="1200" b="0" u="sng" dirty="0" smtClean="0"/>
          </a:p>
          <a:p>
            <a:pPr marL="339725" indent="-339725" defTabSz="901700">
              <a:lnSpc>
                <a:spcPct val="80000"/>
              </a:lnSpc>
              <a:buFontTx/>
              <a:buNone/>
            </a:pPr>
            <a:r>
              <a:rPr lang="en-US" sz="1200" b="0" u="sng" dirty="0" smtClean="0"/>
              <a:t>Classified Pages Accessioned Annually</a:t>
            </a:r>
            <a:r>
              <a:rPr lang="en-US" sz="1200" b="0" dirty="0" smtClean="0"/>
              <a:t>:  15M pages</a:t>
            </a:r>
          </a:p>
          <a:p>
            <a:pPr marL="339725" indent="-339725" defTabSz="901700">
              <a:lnSpc>
                <a:spcPct val="80000"/>
              </a:lnSpc>
              <a:buFontTx/>
              <a:buNone/>
            </a:pPr>
            <a:endParaRPr lang="en-US" sz="1200" b="0" u="sng" dirty="0" smtClean="0"/>
          </a:p>
          <a:p>
            <a:pPr marL="339725" indent="-339725" defTabSz="901700">
              <a:lnSpc>
                <a:spcPct val="80000"/>
              </a:lnSpc>
              <a:buFontTx/>
              <a:buNone/>
            </a:pPr>
            <a:r>
              <a:rPr lang="en-US" sz="1200" b="0" u="sng" dirty="0" smtClean="0"/>
              <a:t>Classified Pages Available to the Public Annually</a:t>
            </a:r>
            <a:r>
              <a:rPr lang="en-US" sz="1200" b="0" dirty="0" smtClean="0"/>
              <a:t>: 11M pages</a:t>
            </a:r>
          </a:p>
          <a:p>
            <a:pPr marL="339725" indent="-339725" defTabSz="901700">
              <a:lnSpc>
                <a:spcPct val="80000"/>
              </a:lnSpc>
              <a:buFontTx/>
              <a:buNone/>
            </a:pPr>
            <a:endParaRPr lang="en-US" sz="1200" b="0" u="sng" dirty="0" smtClean="0"/>
          </a:p>
          <a:p>
            <a:pPr marL="339725" indent="-339725" defTabSz="901700">
              <a:lnSpc>
                <a:spcPct val="80000"/>
              </a:lnSpc>
              <a:buFontTx/>
              <a:buNone/>
            </a:pPr>
            <a:r>
              <a:rPr lang="en-US" sz="1200" b="0" u="sng" dirty="0" smtClean="0"/>
              <a:t>Growth Rate of the Backlog</a:t>
            </a:r>
            <a:r>
              <a:rPr lang="en-US" sz="1200" b="0" dirty="0" smtClean="0"/>
              <a:t>: +4M pages per year</a:t>
            </a:r>
          </a:p>
          <a:p>
            <a:pPr marL="339725" indent="-339725" defTabSz="901700">
              <a:lnSpc>
                <a:spcPct val="80000"/>
              </a:lnSpc>
              <a:buFontTx/>
              <a:buNone/>
            </a:pPr>
            <a:endParaRPr lang="en-US" sz="1200" b="0" dirty="0" smtClean="0"/>
          </a:p>
          <a:p>
            <a:pPr marL="339725" indent="-339725" defTabSz="901700">
              <a:lnSpc>
                <a:spcPct val="80000"/>
              </a:lnSpc>
              <a:buFontTx/>
              <a:buNone/>
            </a:pPr>
            <a:r>
              <a:rPr lang="en-US" sz="1200" b="0" u="sng" dirty="0" smtClean="0"/>
              <a:t>Summary</a:t>
            </a:r>
            <a:r>
              <a:rPr lang="en-US" sz="1200" b="0" dirty="0" smtClean="0"/>
              <a:t>:  With the current level of resources in both the agencies and NARA, the backlog would NEVER clear using the current processes.</a:t>
            </a:r>
          </a:p>
          <a:p>
            <a:endParaRPr lang="en-US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2CC68A4-DB39-4F3A-B723-29F0E5E27F43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1200" dirty="0" smtClean="0">
                <a:solidFill>
                  <a:srgbClr val="990000"/>
                </a:solidFill>
              </a:rPr>
              <a:t>NDC Processes</a:t>
            </a:r>
            <a:endParaRPr lang="en-US" sz="1200" b="1" dirty="0" smtClean="0">
              <a:solidFill>
                <a:srgbClr val="990000"/>
              </a:solidFill>
            </a:endParaRPr>
          </a:p>
          <a:p>
            <a:endParaRPr lang="en-US" sz="1200" b="1" dirty="0" smtClean="0">
              <a:solidFill>
                <a:srgbClr val="990000"/>
              </a:solidFill>
            </a:endParaRPr>
          </a:p>
          <a:p>
            <a:pPr marL="339725" indent="-339725" defTabSz="901700">
              <a:lnSpc>
                <a:spcPct val="80000"/>
              </a:lnSpc>
              <a:buFontTx/>
              <a:buNone/>
            </a:pPr>
            <a:r>
              <a:rPr lang="en-US" sz="1200" b="1" u="sng" dirty="0" smtClean="0">
                <a:latin typeface="Arial Narrow" pitchFamily="34" charset="0"/>
              </a:rPr>
              <a:t>Status</a:t>
            </a:r>
            <a:r>
              <a:rPr lang="en-US" sz="1200" b="1" dirty="0" smtClean="0">
                <a:latin typeface="Arial Narrow" pitchFamily="34" charset="0"/>
              </a:rPr>
              <a:t>:</a:t>
            </a:r>
          </a:p>
          <a:p>
            <a:pPr marL="339725" indent="-339725" defTabSz="901700">
              <a:lnSpc>
                <a:spcPct val="80000"/>
              </a:lnSpc>
            </a:pPr>
            <a:r>
              <a:rPr lang="en-US" sz="1200" b="1" dirty="0" smtClean="0">
                <a:latin typeface="Arial Narrow" pitchFamily="34" charset="0"/>
              </a:rPr>
              <a:t>Created process maps  for the agencies 25 Year Automatic Declassification Processes and NARA’s declassification process at College Park, MD</a:t>
            </a:r>
          </a:p>
          <a:p>
            <a:pPr marL="339725" indent="-339725" defTabSz="901700">
              <a:lnSpc>
                <a:spcPct val="80000"/>
              </a:lnSpc>
            </a:pPr>
            <a:r>
              <a:rPr lang="en-US" sz="1200" b="1" dirty="0" smtClean="0">
                <a:latin typeface="Arial Narrow" pitchFamily="34" charset="0"/>
              </a:rPr>
              <a:t>Identified 4 key areas of the NARA process that contribute to the long cycle time.</a:t>
            </a:r>
          </a:p>
          <a:p>
            <a:pPr marL="339725" indent="-339725" defTabSz="901700">
              <a:lnSpc>
                <a:spcPct val="80000"/>
              </a:lnSpc>
            </a:pPr>
            <a:r>
              <a:rPr lang="en-US" sz="1200" b="1" dirty="0" smtClean="0">
                <a:latin typeface="Arial Narrow" pitchFamily="34" charset="0"/>
              </a:rPr>
              <a:t>Current total cycle time for the process at NARA is 3-7 years; the oldest accessioned records in the backlog  were accessioned in 1959.</a:t>
            </a:r>
          </a:p>
          <a:p>
            <a:pPr marL="339725" indent="-339725" defTabSz="901700">
              <a:lnSpc>
                <a:spcPct val="80000"/>
              </a:lnSpc>
              <a:buFontTx/>
              <a:buNone/>
            </a:pPr>
            <a:endParaRPr lang="en-US" sz="1600" b="1" u="sng" dirty="0" smtClean="0">
              <a:latin typeface="Arial Narrow" pitchFamily="34" charset="0"/>
            </a:endParaRPr>
          </a:p>
          <a:p>
            <a:pPr marL="339725" indent="-339725" defTabSz="901700">
              <a:lnSpc>
                <a:spcPct val="80000"/>
              </a:lnSpc>
              <a:buFontTx/>
              <a:buNone/>
            </a:pPr>
            <a:r>
              <a:rPr lang="en-US" sz="1600" b="1" u="sng" dirty="0" smtClean="0">
                <a:latin typeface="Arial Narrow" pitchFamily="34" charset="0"/>
              </a:rPr>
              <a:t> </a:t>
            </a:r>
            <a:r>
              <a:rPr lang="en-US" sz="1200" b="1" u="sng" dirty="0" smtClean="0">
                <a:latin typeface="Arial Narrow" pitchFamily="34" charset="0"/>
              </a:rPr>
              <a:t>Next Steps</a:t>
            </a:r>
            <a:r>
              <a:rPr lang="en-US" sz="1200" b="1" dirty="0" smtClean="0">
                <a:latin typeface="Arial Narrow" pitchFamily="34" charset="0"/>
              </a:rPr>
              <a:t>:</a:t>
            </a:r>
          </a:p>
          <a:p>
            <a:pPr marL="339725" indent="-339725" defTabSz="901700">
              <a:lnSpc>
                <a:spcPct val="80000"/>
              </a:lnSpc>
            </a:pPr>
            <a:r>
              <a:rPr lang="en-US" sz="1200" b="1" dirty="0" smtClean="0">
                <a:latin typeface="Arial Narrow" pitchFamily="34" charset="0"/>
              </a:rPr>
              <a:t>Focusing on improving four areas in the As-Is Process Map where long cycle times have been identified to make this process more efficient</a:t>
            </a:r>
          </a:p>
          <a:p>
            <a:pPr marL="339725" indent="-339725" defTabSz="901700">
              <a:lnSpc>
                <a:spcPct val="80000"/>
              </a:lnSpc>
            </a:pPr>
            <a:r>
              <a:rPr lang="en-US" sz="1200" b="1" dirty="0" smtClean="0">
                <a:latin typeface="Arial Narrow" pitchFamily="34" charset="0"/>
              </a:rPr>
              <a:t>Developing Draft To-Be Process and running pilots on the improved process</a:t>
            </a:r>
          </a:p>
          <a:p>
            <a:pPr marL="339725" indent="-339725" defTabSz="901700">
              <a:lnSpc>
                <a:spcPct val="80000"/>
              </a:lnSpc>
            </a:pPr>
            <a:r>
              <a:rPr lang="en-US" sz="1200" b="1" dirty="0" smtClean="0">
                <a:latin typeface="Arial Narrow" pitchFamily="34" charset="0"/>
              </a:rPr>
              <a:t>Identified options to process 120M pages a year to meet the date of December 31, 2013 (10X increase in throughput)</a:t>
            </a:r>
            <a:endParaRPr lang="en-US" sz="1200" b="1" dirty="0" smtClean="0">
              <a:latin typeface="Arial Narrow" pitchFamily="34" charset="0"/>
              <a:cs typeface="Arial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2CC68A4-DB39-4F3A-B723-29F0E5E27F43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1200" dirty="0" smtClean="0">
                <a:solidFill>
                  <a:srgbClr val="990000"/>
                </a:solidFill>
              </a:rPr>
              <a:t>NDC Processes</a:t>
            </a:r>
          </a:p>
          <a:p>
            <a:endParaRPr lang="en-US" sz="1200" dirty="0" smtClean="0">
              <a:solidFill>
                <a:srgbClr val="990000"/>
              </a:solidFill>
            </a:endParaRPr>
          </a:p>
          <a:p>
            <a:pPr marL="231775" indent="-231775" eaLnBrk="1" hangingPunct="1">
              <a:buFont typeface="Wingdings" pitchFamily="2" charset="2"/>
              <a:buNone/>
            </a:pPr>
            <a:r>
              <a:rPr lang="en-US" sz="1200" dirty="0" smtClean="0"/>
              <a:t>Process Changes Under Discussion:</a:t>
            </a:r>
          </a:p>
          <a:p>
            <a:pPr marL="231775" indent="-231775" eaLnBrk="1" hangingPunct="1">
              <a:buFont typeface="Wingdings" pitchFamily="2" charset="2"/>
              <a:buChar char="§"/>
            </a:pPr>
            <a:r>
              <a:rPr lang="en-US" sz="1200" dirty="0" smtClean="0"/>
              <a:t>Make changes to facilitate completing archival processing after declassification instead of during.</a:t>
            </a:r>
          </a:p>
          <a:p>
            <a:pPr marL="231775" indent="-231775" eaLnBrk="1" hangingPunct="1">
              <a:buFont typeface="Wingdings" pitchFamily="2" charset="2"/>
              <a:buChar char="§"/>
            </a:pPr>
            <a:r>
              <a:rPr lang="en-US" sz="1200" dirty="0" smtClean="0">
                <a:cs typeface="Arial" charset="0"/>
              </a:rPr>
              <a:t>Insert decision points into the Quality Assurance (QA) process so records can bypass some or all of the QA steps.</a:t>
            </a:r>
          </a:p>
          <a:p>
            <a:pPr marL="231775" indent="-231775" eaLnBrk="1" hangingPunct="1">
              <a:buFont typeface="Wingdings" pitchFamily="2" charset="2"/>
              <a:buChar char="§"/>
            </a:pPr>
            <a:r>
              <a:rPr lang="en-US" sz="1200" dirty="0" smtClean="0">
                <a:cs typeface="Arial" charset="0"/>
              </a:rPr>
              <a:t>Embrace a risk management approach by instituting a sample review process in QA, focusing QA review on high risk collections.</a:t>
            </a:r>
          </a:p>
          <a:p>
            <a:pPr marL="231775" indent="-231775" eaLnBrk="1" hangingPunct="1">
              <a:buFont typeface="Wingdings" pitchFamily="2" charset="2"/>
              <a:buChar char="§"/>
            </a:pPr>
            <a:r>
              <a:rPr lang="en-US" sz="1200" dirty="0" smtClean="0">
                <a:cs typeface="Arial" charset="0"/>
              </a:rPr>
              <a:t>Expanding the Interagency Referral Center to allow more agencies access to their referrals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2CC68A4-DB39-4F3A-B723-29F0E5E27F43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sz="1200" dirty="0" smtClean="0">
                <a:solidFill>
                  <a:srgbClr val="990000"/>
                </a:solidFill>
              </a:rPr>
              <a:t>BPR of the NDC</a:t>
            </a:r>
          </a:p>
          <a:p>
            <a:endParaRPr lang="en-US" sz="1200" dirty="0" smtClean="0">
              <a:solidFill>
                <a:srgbClr val="990000"/>
              </a:solidFill>
            </a:endParaRPr>
          </a:p>
          <a:p>
            <a:pPr eaLnBrk="1" hangingPunct="1">
              <a:lnSpc>
                <a:spcPct val="95000"/>
              </a:lnSpc>
              <a:spcAft>
                <a:spcPct val="15000"/>
              </a:spcAft>
            </a:pPr>
            <a:r>
              <a:rPr lang="en-US" sz="2000" dirty="0" smtClean="0">
                <a:latin typeface="Arial Narrow" pitchFamily="34" charset="0"/>
              </a:rPr>
              <a:t>In October 2009, NARA began a BPR of NDC declassification, referral and processing procedures.  The BPR will consist of five phases with an estimated completion date of May 2010.</a:t>
            </a:r>
          </a:p>
          <a:p>
            <a:pPr lvl="1" eaLnBrk="1" hangingPunct="1">
              <a:lnSpc>
                <a:spcPct val="80000"/>
              </a:lnSpc>
              <a:buClr>
                <a:srgbClr val="000066"/>
              </a:buClr>
              <a:buSzPct val="75000"/>
            </a:pPr>
            <a:r>
              <a:rPr lang="en-US" sz="1600" b="1" dirty="0" smtClean="0"/>
              <a:t>Phase I – Define (completed)</a:t>
            </a:r>
          </a:p>
          <a:p>
            <a:pPr lvl="2" eaLnBrk="1" hangingPunct="1">
              <a:lnSpc>
                <a:spcPct val="80000"/>
              </a:lnSpc>
              <a:spcBef>
                <a:spcPct val="10000"/>
              </a:spcBef>
              <a:buClr>
                <a:srgbClr val="00CC00"/>
              </a:buClr>
            </a:pPr>
            <a:r>
              <a:rPr lang="en-US" sz="1600" dirty="0" smtClean="0">
                <a:latin typeface="Arial Narrow" pitchFamily="34" charset="0"/>
              </a:rPr>
              <a:t>Identify stakeholders</a:t>
            </a:r>
          </a:p>
          <a:p>
            <a:pPr lvl="2" eaLnBrk="1" hangingPunct="1">
              <a:lnSpc>
                <a:spcPct val="80000"/>
              </a:lnSpc>
              <a:spcBef>
                <a:spcPct val="10000"/>
              </a:spcBef>
              <a:buClr>
                <a:srgbClr val="00CC00"/>
              </a:buClr>
            </a:pPr>
            <a:r>
              <a:rPr lang="en-US" sz="1600" dirty="0" smtClean="0">
                <a:latin typeface="Arial Narrow" pitchFamily="34" charset="0"/>
              </a:rPr>
              <a:t>Define scope and activities</a:t>
            </a:r>
          </a:p>
          <a:p>
            <a:pPr lvl="2" eaLnBrk="1" hangingPunct="1">
              <a:lnSpc>
                <a:spcPct val="80000"/>
              </a:lnSpc>
              <a:spcBef>
                <a:spcPct val="10000"/>
              </a:spcBef>
              <a:buClr>
                <a:srgbClr val="00CC00"/>
              </a:buClr>
            </a:pPr>
            <a:r>
              <a:rPr lang="en-US" sz="1600" dirty="0" smtClean="0">
                <a:latin typeface="Arial Narrow" pitchFamily="34" charset="0"/>
              </a:rPr>
              <a:t>Phase I completed October 30, 2009</a:t>
            </a:r>
          </a:p>
          <a:p>
            <a:pPr lvl="1" eaLnBrk="1" hangingPunct="1">
              <a:lnSpc>
                <a:spcPct val="80000"/>
              </a:lnSpc>
              <a:spcBef>
                <a:spcPct val="30000"/>
              </a:spcBef>
              <a:buClr>
                <a:srgbClr val="000066"/>
              </a:buClr>
              <a:buSzPct val="75000"/>
            </a:pPr>
            <a:r>
              <a:rPr lang="en-US" sz="1600" b="1" dirty="0" smtClean="0"/>
              <a:t>Phase II – Measure (completed)</a:t>
            </a:r>
          </a:p>
          <a:p>
            <a:pPr lvl="2" eaLnBrk="1" hangingPunct="1">
              <a:lnSpc>
                <a:spcPct val="80000"/>
              </a:lnSpc>
              <a:spcBef>
                <a:spcPct val="10000"/>
              </a:spcBef>
              <a:buClr>
                <a:srgbClr val="00CC00"/>
              </a:buClr>
            </a:pPr>
            <a:r>
              <a:rPr lang="en-US" sz="1600" dirty="0" smtClean="0">
                <a:latin typeface="Arial Narrow" pitchFamily="34" charset="0"/>
              </a:rPr>
              <a:t>Examine As-Is processes (both internal NARA and outside agencies)</a:t>
            </a:r>
          </a:p>
          <a:p>
            <a:pPr lvl="2" eaLnBrk="1" hangingPunct="1">
              <a:lnSpc>
                <a:spcPct val="80000"/>
              </a:lnSpc>
              <a:spcBef>
                <a:spcPct val="10000"/>
              </a:spcBef>
              <a:buClr>
                <a:srgbClr val="00CC00"/>
              </a:buClr>
            </a:pPr>
            <a:r>
              <a:rPr lang="en-US" sz="1600" dirty="0" smtClean="0">
                <a:latin typeface="Arial Narrow" pitchFamily="34" charset="0"/>
              </a:rPr>
              <a:t>Identify measures required to determine success</a:t>
            </a:r>
          </a:p>
          <a:p>
            <a:pPr lvl="2" eaLnBrk="1" hangingPunct="1">
              <a:lnSpc>
                <a:spcPct val="80000"/>
              </a:lnSpc>
              <a:spcBef>
                <a:spcPct val="10000"/>
              </a:spcBef>
              <a:buClr>
                <a:srgbClr val="00CC00"/>
              </a:buClr>
            </a:pPr>
            <a:r>
              <a:rPr lang="en-US" sz="1600" dirty="0" smtClean="0">
                <a:latin typeface="Arial Narrow" pitchFamily="34" charset="0"/>
              </a:rPr>
              <a:t>Phase II completed December 18, 2009</a:t>
            </a:r>
          </a:p>
          <a:p>
            <a:pPr lvl="1" eaLnBrk="1" hangingPunct="1">
              <a:lnSpc>
                <a:spcPct val="80000"/>
              </a:lnSpc>
              <a:spcBef>
                <a:spcPct val="30000"/>
              </a:spcBef>
              <a:buClr>
                <a:srgbClr val="000066"/>
              </a:buClr>
              <a:buSzPct val="75000"/>
            </a:pPr>
            <a:r>
              <a:rPr lang="en-US" sz="1600" b="1" dirty="0" smtClean="0"/>
              <a:t>Phase III – Analyze (completed)</a:t>
            </a:r>
          </a:p>
          <a:p>
            <a:pPr lvl="2" eaLnBrk="1" hangingPunct="1">
              <a:lnSpc>
                <a:spcPct val="80000"/>
              </a:lnSpc>
              <a:spcBef>
                <a:spcPct val="10000"/>
              </a:spcBef>
              <a:buClr>
                <a:srgbClr val="00B050"/>
              </a:buClr>
            </a:pPr>
            <a:r>
              <a:rPr lang="en-US" sz="1600" dirty="0" smtClean="0">
                <a:latin typeface="Arial Narrow" pitchFamily="34" charset="0"/>
              </a:rPr>
              <a:t>Analyze data gathered</a:t>
            </a:r>
          </a:p>
          <a:p>
            <a:pPr lvl="2" eaLnBrk="1" hangingPunct="1">
              <a:lnSpc>
                <a:spcPct val="80000"/>
              </a:lnSpc>
              <a:spcBef>
                <a:spcPct val="10000"/>
              </a:spcBef>
              <a:buClr>
                <a:srgbClr val="00B050"/>
              </a:buClr>
            </a:pPr>
            <a:r>
              <a:rPr lang="en-US" sz="1600" dirty="0" smtClean="0">
                <a:latin typeface="Arial Narrow" pitchFamily="34" charset="0"/>
              </a:rPr>
              <a:t>Phase II completed date January 29, 2010</a:t>
            </a:r>
          </a:p>
          <a:p>
            <a:pPr lvl="1" eaLnBrk="1" hangingPunct="1">
              <a:lnSpc>
                <a:spcPct val="80000"/>
              </a:lnSpc>
              <a:spcBef>
                <a:spcPct val="40000"/>
              </a:spcBef>
              <a:buClr>
                <a:srgbClr val="000066"/>
              </a:buClr>
              <a:buSzPct val="75000"/>
            </a:pPr>
            <a:r>
              <a:rPr lang="en-US" sz="1600" b="1" dirty="0" smtClean="0"/>
              <a:t>Phase IV – Improve (In Progress)</a:t>
            </a:r>
          </a:p>
          <a:p>
            <a:pPr lvl="2" eaLnBrk="1" hangingPunct="1">
              <a:lnSpc>
                <a:spcPct val="80000"/>
              </a:lnSpc>
              <a:spcBef>
                <a:spcPct val="40000"/>
              </a:spcBef>
              <a:buClr>
                <a:srgbClr val="FFFF00"/>
              </a:buClr>
              <a:buSzPct val="75000"/>
            </a:pPr>
            <a:r>
              <a:rPr lang="en-US" sz="1400" dirty="0" smtClean="0"/>
              <a:t>Develop To-Be Processes</a:t>
            </a:r>
          </a:p>
          <a:p>
            <a:pPr lvl="2" eaLnBrk="1" hangingPunct="1">
              <a:lnSpc>
                <a:spcPct val="80000"/>
              </a:lnSpc>
              <a:spcBef>
                <a:spcPct val="40000"/>
              </a:spcBef>
              <a:buClr>
                <a:srgbClr val="FFFF00"/>
              </a:buClr>
              <a:buSzPct val="75000"/>
            </a:pPr>
            <a:r>
              <a:rPr lang="en-US" sz="1400" dirty="0" smtClean="0"/>
              <a:t>Estimated completion date April 26, 2010</a:t>
            </a:r>
          </a:p>
          <a:p>
            <a:pPr lvl="1" eaLnBrk="1" hangingPunct="1">
              <a:lnSpc>
                <a:spcPct val="80000"/>
              </a:lnSpc>
              <a:spcBef>
                <a:spcPct val="40000"/>
              </a:spcBef>
              <a:buClr>
                <a:srgbClr val="000066"/>
              </a:buClr>
              <a:buSzPct val="75000"/>
            </a:pPr>
            <a:r>
              <a:rPr lang="en-US" sz="1600" b="1" dirty="0" smtClean="0"/>
              <a:t>Phase V – Control (In Progress)</a:t>
            </a:r>
          </a:p>
          <a:p>
            <a:pPr lvl="2" eaLnBrk="1" hangingPunct="1">
              <a:lnSpc>
                <a:spcPct val="80000"/>
              </a:lnSpc>
              <a:spcBef>
                <a:spcPct val="40000"/>
              </a:spcBef>
              <a:buClr>
                <a:srgbClr val="FFFF00"/>
              </a:buClr>
              <a:buSzPct val="75000"/>
            </a:pPr>
            <a:r>
              <a:rPr lang="en-US" sz="1400" dirty="0" smtClean="0"/>
              <a:t>Implement and monitor process changes</a:t>
            </a:r>
          </a:p>
          <a:p>
            <a:pPr lvl="2" eaLnBrk="1" hangingPunct="1">
              <a:lnSpc>
                <a:spcPct val="80000"/>
              </a:lnSpc>
              <a:spcBef>
                <a:spcPct val="40000"/>
              </a:spcBef>
              <a:buClr>
                <a:srgbClr val="FFFF00"/>
              </a:buClr>
              <a:buSzPct val="75000"/>
            </a:pPr>
            <a:r>
              <a:rPr lang="en-US" sz="1400" dirty="0" smtClean="0"/>
              <a:t>Estimated completion date May 28, 2010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2CC68A4-DB39-4F3A-B723-29F0E5E27F43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sz="1200" dirty="0" smtClean="0">
                <a:solidFill>
                  <a:srgbClr val="990000"/>
                </a:solidFill>
              </a:rPr>
              <a:t>Consolidate Declassification Guides</a:t>
            </a:r>
          </a:p>
          <a:p>
            <a:endParaRPr lang="en-US" sz="1200" dirty="0" smtClean="0">
              <a:solidFill>
                <a:srgbClr val="990000"/>
              </a:solidFill>
            </a:endParaRPr>
          </a:p>
          <a:p>
            <a:pPr marL="609600" indent="-609600"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</a:pPr>
            <a:endParaRPr lang="en-US" sz="3200" dirty="0" smtClean="0">
              <a:latin typeface="Arial Narrow" pitchFamily="34" charset="0"/>
            </a:endParaRPr>
          </a:p>
          <a:p>
            <a:pPr marL="609600" indent="-609600"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</a:pPr>
            <a:r>
              <a:rPr lang="en-US" sz="3200" dirty="0" smtClean="0">
                <a:latin typeface="Arial Narrow" pitchFamily="34" charset="0"/>
              </a:rPr>
              <a:t>The NDC staff is testing a newly built Declassification Guide Web Application (DGWA) to:</a:t>
            </a:r>
          </a:p>
          <a:p>
            <a:pPr marL="1066800" lvl="1" indent="-609600"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</a:pPr>
            <a:r>
              <a:rPr lang="en-US" sz="3200" dirty="0" smtClean="0">
                <a:latin typeface="Arial Narrow" pitchFamily="34" charset="0"/>
              </a:rPr>
              <a:t>Centralize all equity recognition guides and make them accessible to reviewers working in the NDC.</a:t>
            </a:r>
          </a:p>
          <a:p>
            <a:pPr marL="1066800" lvl="1" indent="-609600"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</a:pPr>
            <a:r>
              <a:rPr lang="en-US" sz="3200" dirty="0" smtClean="0">
                <a:latin typeface="Arial Narrow" pitchFamily="34" charset="0"/>
              </a:rPr>
              <a:t>Establish a library of declassification guides that can be used by reviewers in the NDC to ensure they have access to the most  up to date versions of their agency’s guidelines.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2CC68A4-DB39-4F3A-B723-29F0E5E27F43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sz="1200" dirty="0" smtClean="0">
                <a:solidFill>
                  <a:srgbClr val="990000"/>
                </a:solidFill>
              </a:rPr>
              <a:t>Training Programs</a:t>
            </a:r>
          </a:p>
          <a:p>
            <a:endParaRPr lang="en-US" sz="1200" dirty="0" smtClean="0">
              <a:solidFill>
                <a:srgbClr val="990000"/>
              </a:solidFill>
            </a:endParaRPr>
          </a:p>
          <a:p>
            <a:pPr marL="609600" indent="-609600"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</a:pPr>
            <a:r>
              <a:rPr lang="en-US" sz="2400" dirty="0" smtClean="0">
                <a:latin typeface="Arial Narrow" pitchFamily="34" charset="0"/>
              </a:rPr>
              <a:t>Currently the NDC staff is planning:</a:t>
            </a:r>
          </a:p>
          <a:p>
            <a:pPr marL="1066800" lvl="1" indent="-609600"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</a:pPr>
            <a:r>
              <a:rPr lang="en-US" sz="2400" u="sng" dirty="0" smtClean="0">
                <a:latin typeface="Arial Narrow" pitchFamily="34" charset="0"/>
              </a:rPr>
              <a:t>May 24-25, 2010 </a:t>
            </a:r>
            <a:r>
              <a:rPr lang="en-US" sz="2400" dirty="0" smtClean="0">
                <a:latin typeface="Arial Narrow" pitchFamily="34" charset="0"/>
              </a:rPr>
              <a:t>– A two day equity recognition training program to instruct reviewers on equities in the NARA backlog.</a:t>
            </a:r>
          </a:p>
          <a:p>
            <a:pPr marL="1066800" lvl="1" indent="-609600"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</a:pPr>
            <a:r>
              <a:rPr lang="en-US" sz="2400" u="sng" dirty="0" smtClean="0">
                <a:latin typeface="Arial Narrow" pitchFamily="34" charset="0"/>
              </a:rPr>
              <a:t>Spring 2011</a:t>
            </a:r>
            <a:r>
              <a:rPr lang="en-US" sz="2400" dirty="0" smtClean="0">
                <a:latin typeface="Arial Narrow" pitchFamily="34" charset="0"/>
              </a:rPr>
              <a:t> – An intensive 4 or 5 day interagency equity recognition training conference. </a:t>
            </a:r>
          </a:p>
          <a:p>
            <a:pPr marL="1066800" lvl="1" indent="-609600"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</a:pPr>
            <a:r>
              <a:rPr lang="en-US" sz="2400" u="sng" dirty="0" smtClean="0">
                <a:latin typeface="Arial Narrow" pitchFamily="34" charset="0"/>
              </a:rPr>
              <a:t>In development</a:t>
            </a:r>
            <a:r>
              <a:rPr lang="en-US" sz="2400" dirty="0" smtClean="0">
                <a:latin typeface="Arial Narrow" pitchFamily="34" charset="0"/>
              </a:rPr>
              <a:t>:</a:t>
            </a:r>
          </a:p>
          <a:p>
            <a:pPr marL="1524000" lvl="2" indent="-609600"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SzPct val="50000"/>
              <a:buFont typeface="Wingdings" pitchFamily="2" charset="2"/>
              <a:buChar char="q"/>
            </a:pPr>
            <a:r>
              <a:rPr lang="en-US" sz="2400" dirty="0" smtClean="0">
                <a:latin typeface="Arial Narrow" pitchFamily="34" charset="0"/>
              </a:rPr>
              <a:t>7 Declassification training courses</a:t>
            </a:r>
          </a:p>
          <a:p>
            <a:pPr marL="1981200" lvl="3" indent="-609600"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</a:pPr>
            <a:r>
              <a:rPr lang="en-US" sz="2400" dirty="0" smtClean="0">
                <a:latin typeface="Arial Narrow" pitchFamily="34" charset="0"/>
              </a:rPr>
              <a:t>     - 4 Web based courses</a:t>
            </a:r>
          </a:p>
          <a:p>
            <a:pPr marL="1981200" lvl="3" indent="-609600"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</a:pPr>
            <a:r>
              <a:rPr lang="en-US" sz="2400" dirty="0" smtClean="0">
                <a:latin typeface="Arial Narrow" pitchFamily="34" charset="0"/>
              </a:rPr>
              <a:t>     - 3 Instructor led courses</a:t>
            </a:r>
          </a:p>
          <a:p>
            <a:pPr marL="1524000" lvl="2" indent="-609600"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SzPct val="50000"/>
              <a:buFont typeface="Wingdings" pitchFamily="2" charset="2"/>
              <a:buChar char="q"/>
            </a:pPr>
            <a:r>
              <a:rPr lang="en-US" sz="2400" dirty="0" smtClean="0">
                <a:latin typeface="Arial Narrow" pitchFamily="34" charset="0"/>
              </a:rPr>
              <a:t>One day course: Managing the Lifecycle of National Security Information Through Effective Records Management: A Course for Agency Records Managers and Security Specialists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2CC68A4-DB39-4F3A-B723-29F0E5E27F43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sz="1200" dirty="0" smtClean="0">
                <a:solidFill>
                  <a:srgbClr val="990000"/>
                </a:solidFill>
              </a:rPr>
              <a:t>Special Media Records</a:t>
            </a:r>
          </a:p>
          <a:p>
            <a:endParaRPr lang="en-US" sz="1200" dirty="0" smtClean="0">
              <a:solidFill>
                <a:srgbClr val="990000"/>
              </a:solidFill>
            </a:endParaRPr>
          </a:p>
          <a:p>
            <a:pPr marL="609600" indent="-609600"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</a:pPr>
            <a:endParaRPr lang="en-US" sz="2800" dirty="0" smtClean="0">
              <a:latin typeface="Arial Narrow" pitchFamily="34" charset="0"/>
            </a:endParaRPr>
          </a:p>
          <a:p>
            <a:pPr marL="609600" indent="-609600"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</a:pPr>
            <a:r>
              <a:rPr lang="en-US" sz="2800" dirty="0" smtClean="0">
                <a:latin typeface="Arial Narrow" pitchFamily="34" charset="0"/>
              </a:rPr>
              <a:t>NARA staff have completed preservation actions on 95% of classified special media records in NARA custody.  These records are in a format that can be reviewed by the equity agencies.</a:t>
            </a:r>
          </a:p>
          <a:p>
            <a:pPr marL="609600" indent="-609600"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</a:pPr>
            <a:endParaRPr lang="en-US" sz="2800" dirty="0" smtClean="0">
              <a:latin typeface="Arial Narrow" pitchFamily="34" charset="0"/>
            </a:endParaRPr>
          </a:p>
          <a:p>
            <a:pPr marL="609600" indent="-609600"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</a:pPr>
            <a:r>
              <a:rPr lang="en-US" sz="2800" dirty="0" smtClean="0">
                <a:latin typeface="Arial Narrow" pitchFamily="34" charset="0"/>
              </a:rPr>
              <a:t>NARA has established  a classified special media lab and will soon be able to support:</a:t>
            </a:r>
          </a:p>
          <a:p>
            <a:pPr marL="1066800" lvl="1" indent="-609600"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</a:pPr>
            <a:r>
              <a:rPr lang="en-US" sz="2800" dirty="0" smtClean="0">
                <a:latin typeface="Arial Narrow" pitchFamily="34" charset="0"/>
              </a:rPr>
              <a:t>Agency review of their classified equities in multiple special media formats.</a:t>
            </a:r>
          </a:p>
          <a:p>
            <a:pPr marL="1066800" lvl="1" indent="-609600"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</a:pPr>
            <a:r>
              <a:rPr lang="en-US" sz="2800" dirty="0" smtClean="0">
                <a:latin typeface="Arial Narrow" pitchFamily="34" charset="0"/>
              </a:rPr>
              <a:t>Redaction and public release of declassified special media records.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2CC68A4-DB39-4F3A-B723-29F0E5E27F43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sz="1200" dirty="0" smtClean="0">
                <a:solidFill>
                  <a:srgbClr val="990000"/>
                </a:solidFill>
              </a:rPr>
              <a:t>Prioritization</a:t>
            </a:r>
          </a:p>
          <a:p>
            <a:endParaRPr lang="en-US" sz="1200" dirty="0" smtClean="0">
              <a:solidFill>
                <a:srgbClr val="990000"/>
              </a:solidFill>
            </a:endParaRPr>
          </a:p>
          <a:p>
            <a:pPr eaLnBrk="1" hangingPunct="1">
              <a:lnSpc>
                <a:spcPct val="95000"/>
              </a:lnSpc>
              <a:buFont typeface="Wingdings" pitchFamily="2" charset="2"/>
              <a:buChar char="§"/>
              <a:defRPr/>
            </a:pPr>
            <a:r>
              <a:rPr lang="en-US" sz="2800" dirty="0" smtClean="0">
                <a:latin typeface="Arial Narrow" pitchFamily="34" charset="0"/>
              </a:rPr>
              <a:t>NARA is working on a Prioritization Plan that will:</a:t>
            </a:r>
          </a:p>
          <a:p>
            <a:pPr lvl="1" eaLnBrk="1" hangingPunct="1">
              <a:lnSpc>
                <a:spcPct val="95000"/>
              </a:lnSpc>
              <a:buSzPct val="50000"/>
              <a:defRPr/>
            </a:pPr>
            <a:r>
              <a:rPr lang="en-US" sz="2400" dirty="0" smtClean="0">
                <a:latin typeface="Arial Narrow" pitchFamily="34" charset="0"/>
              </a:rPr>
              <a:t>Establish priorities for declassification and interagency referral review.</a:t>
            </a:r>
          </a:p>
          <a:p>
            <a:pPr lvl="1" eaLnBrk="1" hangingPunct="1">
              <a:lnSpc>
                <a:spcPct val="95000"/>
              </a:lnSpc>
              <a:buSzPct val="50000"/>
              <a:defRPr/>
            </a:pPr>
            <a:r>
              <a:rPr lang="en-US" sz="2400" dirty="0" smtClean="0">
                <a:latin typeface="Arial Narrow" pitchFamily="34" charset="0"/>
              </a:rPr>
              <a:t>Incorporate public and historical community input when establishing NDC declassification, referral and processing priorities.</a:t>
            </a:r>
          </a:p>
          <a:p>
            <a:pPr lvl="1" eaLnBrk="1" hangingPunct="1">
              <a:lnSpc>
                <a:spcPct val="95000"/>
              </a:lnSpc>
              <a:buSzPct val="50000"/>
              <a:defRPr/>
            </a:pPr>
            <a:r>
              <a:rPr lang="en-US" sz="2400" dirty="0" smtClean="0">
                <a:latin typeface="Arial Narrow" pitchFamily="34" charset="0"/>
              </a:rPr>
              <a:t>Make referrals in transferred Presidential records a top NDC priority.</a:t>
            </a:r>
          </a:p>
          <a:p>
            <a:pPr eaLnBrk="1" hangingPunct="1">
              <a:lnSpc>
                <a:spcPct val="95000"/>
              </a:lnSpc>
              <a:buFont typeface="Wingdings" pitchFamily="2" charset="2"/>
              <a:buChar char="§"/>
              <a:defRPr/>
            </a:pPr>
            <a:r>
              <a:rPr lang="en-US" sz="2800" dirty="0" smtClean="0">
                <a:latin typeface="Arial Narrow" pitchFamily="34" charset="0"/>
              </a:rPr>
              <a:t>The plan will be based on a matrix that takes into account public interest in the records, and expected volume of records that can be declassified through the NDC.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2CC68A4-DB39-4F3A-B723-29F0E5E27F43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sz="1200" dirty="0" smtClean="0">
                <a:solidFill>
                  <a:srgbClr val="990000"/>
                </a:solidFill>
              </a:rPr>
              <a:t>The NDC Moving Forward</a:t>
            </a:r>
          </a:p>
          <a:p>
            <a:endParaRPr lang="en-US" sz="1200" dirty="0" smtClean="0">
              <a:solidFill>
                <a:srgbClr val="990000"/>
              </a:solidFill>
            </a:endParaRPr>
          </a:p>
          <a:p>
            <a:pPr eaLnBrk="1" hangingPunct="1">
              <a:lnSpc>
                <a:spcPct val="95000"/>
              </a:lnSpc>
              <a:buFont typeface="Wingdings" pitchFamily="2" charset="2"/>
              <a:buChar char="§"/>
              <a:defRPr/>
            </a:pPr>
            <a:r>
              <a:rPr lang="en-US" sz="2800" dirty="0" smtClean="0">
                <a:latin typeface="Arial Narrow" pitchFamily="34" charset="0"/>
              </a:rPr>
              <a:t>NARA developed a Strategic Communications Plan to ensure communication with all NDC customers is coordinated and up to date.  Elements of the plan include:</a:t>
            </a:r>
          </a:p>
          <a:p>
            <a:pPr lvl="1" eaLnBrk="1" hangingPunct="1">
              <a:lnSpc>
                <a:spcPct val="95000"/>
              </a:lnSpc>
              <a:buSzPct val="50000"/>
              <a:defRPr/>
            </a:pPr>
            <a:r>
              <a:rPr lang="en-US" sz="2400" dirty="0" smtClean="0">
                <a:latin typeface="Arial Narrow" pitchFamily="34" charset="0"/>
              </a:rPr>
              <a:t>Creating the NDC website (</a:t>
            </a:r>
            <a:r>
              <a:rPr lang="en-US" sz="2400" dirty="0" smtClean="0">
                <a:latin typeface="Arial Narrow" pitchFamily="34" charset="0"/>
                <a:hlinkClick r:id="rId3"/>
              </a:rPr>
              <a:t>www.archives.gov/declassification</a:t>
            </a:r>
            <a:r>
              <a:rPr lang="en-US" sz="2400" dirty="0" smtClean="0">
                <a:latin typeface="Arial Narrow" pitchFamily="34" charset="0"/>
              </a:rPr>
              <a:t>) which includes</a:t>
            </a:r>
          </a:p>
          <a:p>
            <a:pPr lvl="2" eaLnBrk="1" hangingPunct="1">
              <a:lnSpc>
                <a:spcPct val="95000"/>
              </a:lnSpc>
              <a:buFont typeface="Wingdings" pitchFamily="2" charset="2"/>
              <a:buChar char="§"/>
              <a:defRPr/>
            </a:pPr>
            <a:r>
              <a:rPr lang="en-US" dirty="0" smtClean="0">
                <a:latin typeface="Arial Narrow" pitchFamily="34" charset="0"/>
              </a:rPr>
              <a:t>An overview of the NDC and its role</a:t>
            </a:r>
          </a:p>
          <a:p>
            <a:pPr lvl="2" eaLnBrk="1" hangingPunct="1">
              <a:lnSpc>
                <a:spcPct val="95000"/>
              </a:lnSpc>
              <a:buFont typeface="Wingdings" pitchFamily="2" charset="2"/>
              <a:buChar char="§"/>
              <a:defRPr/>
            </a:pPr>
            <a:r>
              <a:rPr lang="en-US" dirty="0" smtClean="0">
                <a:latin typeface="Arial Narrow" pitchFamily="34" charset="0"/>
              </a:rPr>
              <a:t>Links to resources related to the EO and declassification</a:t>
            </a:r>
          </a:p>
          <a:p>
            <a:pPr lvl="2" eaLnBrk="1" hangingPunct="1">
              <a:lnSpc>
                <a:spcPct val="95000"/>
              </a:lnSpc>
              <a:buFont typeface="Wingdings" pitchFamily="2" charset="2"/>
              <a:buChar char="§"/>
              <a:defRPr/>
            </a:pPr>
            <a:r>
              <a:rPr lang="en-US" dirty="0" smtClean="0">
                <a:latin typeface="Arial Narrow" pitchFamily="34" charset="0"/>
              </a:rPr>
              <a:t>A page that will list newly declassified records as they are available to the public</a:t>
            </a:r>
          </a:p>
          <a:p>
            <a:pPr lvl="2" eaLnBrk="1" hangingPunct="1">
              <a:lnSpc>
                <a:spcPct val="95000"/>
              </a:lnSpc>
              <a:buFont typeface="Wingdings" pitchFamily="2" charset="2"/>
              <a:buChar char="§"/>
              <a:defRPr/>
            </a:pPr>
            <a:r>
              <a:rPr lang="en-US" dirty="0" smtClean="0">
                <a:latin typeface="Arial Narrow" pitchFamily="34" charset="0"/>
              </a:rPr>
              <a:t>A link to the NDC e-mail box for questions and comments</a:t>
            </a:r>
          </a:p>
          <a:p>
            <a:pPr lvl="1" eaLnBrk="1" hangingPunct="1">
              <a:lnSpc>
                <a:spcPct val="95000"/>
              </a:lnSpc>
              <a:buSzPct val="50000"/>
              <a:defRPr/>
            </a:pPr>
            <a:r>
              <a:rPr lang="en-US" sz="2400" dirty="0" smtClean="0">
                <a:latin typeface="Arial Narrow" pitchFamily="34" charset="0"/>
              </a:rPr>
              <a:t>Conducting meetings with agencies and the public to receive input and feedback on the operation of the NDC.</a:t>
            </a:r>
          </a:p>
          <a:p>
            <a:pPr lvl="1" eaLnBrk="1" hangingPunct="1">
              <a:lnSpc>
                <a:spcPct val="95000"/>
              </a:lnSpc>
              <a:buSzPct val="50000"/>
              <a:defRPr/>
            </a:pPr>
            <a:r>
              <a:rPr lang="en-US" sz="2400" dirty="0" smtClean="0">
                <a:latin typeface="Arial Narrow" pitchFamily="34" charset="0"/>
              </a:rPr>
              <a:t>Briefing agencies on the NDC and changes to the process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2CC68A4-DB39-4F3A-B723-29F0E5E27F43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sz="1200" dirty="0" smtClean="0">
                <a:solidFill>
                  <a:srgbClr val="990000"/>
                </a:solidFill>
              </a:rPr>
              <a:t>The NDC Moving Forward</a:t>
            </a:r>
          </a:p>
          <a:p>
            <a:endParaRPr lang="en-US" sz="1200" dirty="0" smtClean="0">
              <a:solidFill>
                <a:srgbClr val="990000"/>
              </a:solidFill>
            </a:endParaRPr>
          </a:p>
          <a:p>
            <a:pPr eaLnBrk="1" hangingPunct="1">
              <a:lnSpc>
                <a:spcPct val="95000"/>
              </a:lnSpc>
              <a:defRPr/>
            </a:pPr>
            <a:endParaRPr lang="en-US" sz="1800" dirty="0" smtClean="0">
              <a:effectLst>
                <a:outerShdw blurRad="38100" dist="38100" dir="2700000" algn="tl">
                  <a:srgbClr val="C0C0C0"/>
                </a:outerShdw>
              </a:effectLst>
              <a:latin typeface="Arial Narrow" pitchFamily="34" charset="0"/>
            </a:endParaRPr>
          </a:p>
          <a:p>
            <a:pPr eaLnBrk="1" hangingPunct="1">
              <a:lnSpc>
                <a:spcPct val="95000"/>
              </a:lnSpc>
              <a:spcAft>
                <a:spcPct val="15000"/>
              </a:spcAft>
              <a:buFont typeface="Wingdings" pitchFamily="2" charset="2"/>
              <a:buChar char="§"/>
              <a:defRPr/>
            </a:pPr>
            <a:r>
              <a:rPr lang="en-US" sz="2800" dirty="0" smtClean="0">
                <a:latin typeface="Arial Narrow" pitchFamily="34" charset="0"/>
              </a:rPr>
              <a:t>Implement changes to the NDC processes developed through the BPR.</a:t>
            </a:r>
          </a:p>
          <a:p>
            <a:pPr eaLnBrk="1" hangingPunct="1">
              <a:lnSpc>
                <a:spcPct val="95000"/>
              </a:lnSpc>
              <a:spcAft>
                <a:spcPct val="15000"/>
              </a:spcAft>
              <a:buFont typeface="Wingdings" pitchFamily="2" charset="2"/>
              <a:buChar char="§"/>
              <a:defRPr/>
            </a:pPr>
            <a:r>
              <a:rPr lang="en-US" sz="2800" dirty="0" smtClean="0">
                <a:latin typeface="Arial Narrow" pitchFamily="34" charset="0"/>
              </a:rPr>
              <a:t>Standardize practices across agencies as determined by the BPR.</a:t>
            </a:r>
          </a:p>
          <a:p>
            <a:pPr eaLnBrk="1" hangingPunct="1">
              <a:lnSpc>
                <a:spcPct val="95000"/>
              </a:lnSpc>
              <a:spcAft>
                <a:spcPct val="15000"/>
              </a:spcAft>
              <a:buFont typeface="Wingdings" pitchFamily="2" charset="2"/>
              <a:buChar char="§"/>
              <a:defRPr/>
            </a:pPr>
            <a:r>
              <a:rPr lang="en-US" sz="2800" dirty="0" smtClean="0">
                <a:latin typeface="Arial Narrow" pitchFamily="34" charset="0"/>
              </a:rPr>
              <a:t>Additional NDC Process Improvement Projects</a:t>
            </a:r>
          </a:p>
          <a:p>
            <a:pPr lvl="1" eaLnBrk="1" hangingPunct="1">
              <a:lnSpc>
                <a:spcPct val="95000"/>
              </a:lnSpc>
              <a:spcAft>
                <a:spcPct val="15000"/>
              </a:spcAft>
              <a:buSzPct val="50000"/>
              <a:defRPr/>
            </a:pPr>
            <a:r>
              <a:rPr lang="en-US" sz="2000" dirty="0" smtClean="0">
                <a:latin typeface="Arial Narrow" pitchFamily="34" charset="0"/>
              </a:rPr>
              <a:t>IT System Design to support improved NDC processes</a:t>
            </a:r>
          </a:p>
          <a:p>
            <a:pPr lvl="1" eaLnBrk="1" hangingPunct="1">
              <a:lnSpc>
                <a:spcPct val="95000"/>
              </a:lnSpc>
              <a:spcAft>
                <a:spcPct val="15000"/>
              </a:spcAft>
              <a:buSzPct val="50000"/>
              <a:defRPr/>
            </a:pPr>
            <a:r>
              <a:rPr lang="en-US" sz="2000" dirty="0" smtClean="0">
                <a:latin typeface="Arial Narrow" pitchFamily="34" charset="0"/>
              </a:rPr>
              <a:t>BPR to improve and develop processes for interagency declassification review and processing of special media and electronic records</a:t>
            </a:r>
          </a:p>
          <a:p>
            <a:pPr lvl="1" eaLnBrk="1" hangingPunct="1">
              <a:lnSpc>
                <a:spcPct val="95000"/>
              </a:lnSpc>
              <a:spcAft>
                <a:spcPct val="15000"/>
              </a:spcAft>
              <a:buSzPct val="50000"/>
              <a:defRPr/>
            </a:pPr>
            <a:r>
              <a:rPr lang="en-US" sz="2000" smtClean="0">
                <a:latin typeface="Arial Narrow" pitchFamily="34" charset="0"/>
              </a:rPr>
              <a:t>BPR to improve the NARA FOIA/MDR process for classified Federal records</a:t>
            </a:r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2CC68A4-DB39-4F3A-B723-29F0E5E27F43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3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lang="en-US" sz="2400">
                <a:latin typeface="Times New Roman" pitchFamily="18" charset="0"/>
              </a:endParaRPr>
            </a:p>
          </p:txBody>
        </p:sp>
        <p:sp>
          <p:nvSpPr>
            <p:cNvPr id="4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en-US" sz="2400">
                <a:latin typeface="Times New Roman" pitchFamily="18" charset="0"/>
              </a:endParaRPr>
            </a:p>
          </p:txBody>
        </p:sp>
        <p:grpSp>
          <p:nvGrpSpPr>
            <p:cNvPr id="5" name="Group 5"/>
            <p:cNvGrpSpPr>
              <a:grpSpLocks/>
            </p:cNvGrpSpPr>
            <p:nvPr userDrawn="1"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6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7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8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9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10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11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12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13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14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15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n-US" sz="2400">
                  <a:latin typeface="Times New Roman" pitchFamily="18" charset="0"/>
                </a:endParaRPr>
              </a:p>
            </p:txBody>
          </p:sp>
        </p:grp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38" r:id="rId2"/>
    <p:sldLayoutId id="2147483739" r:id="rId3"/>
    <p:sldLayoutId id="2147483740" r:id="rId4"/>
    <p:sldLayoutId id="2147483741" r:id="rId5"/>
    <p:sldLayoutId id="2147483742" r:id="rId6"/>
    <p:sldLayoutId id="2147483743" r:id="rId7"/>
    <p:sldLayoutId id="2147483744" r:id="rId8"/>
    <p:sldLayoutId id="2147483745" r:id="rId9"/>
    <p:sldLayoutId id="2147483746" r:id="rId10"/>
    <p:sldLayoutId id="2147483747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rchives.gov/declassification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2405063" y="1704975"/>
            <a:ext cx="6019800" cy="1447800"/>
          </a:xfrm>
          <a:prstGeom prst="rect">
            <a:avLst/>
          </a:prstGeom>
          <a:ln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pPr algn="ctr" eaLnBrk="1" hangingPunct="1">
              <a:lnSpc>
                <a:spcPct val="90000"/>
              </a:lnSpc>
              <a:defRPr/>
            </a:pPr>
            <a:r>
              <a:rPr lang="en-US" sz="4200" dirty="0" smtClean="0">
                <a:solidFill>
                  <a:srgbClr val="FFCC00"/>
                </a:solidFill>
              </a:rPr>
              <a:t>The National Declassification Center</a:t>
            </a:r>
          </a:p>
        </p:txBody>
      </p:sp>
      <p:sp>
        <p:nvSpPr>
          <p:cNvPr id="2051" name="Text Box 4"/>
          <p:cNvSpPr txBox="1">
            <a:spLocks noChangeArrowheads="1"/>
          </p:cNvSpPr>
          <p:nvPr/>
        </p:nvSpPr>
        <p:spPr bwMode="auto">
          <a:xfrm>
            <a:off x="3346450" y="3127375"/>
            <a:ext cx="41116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i="1" dirty="0">
                <a:solidFill>
                  <a:srgbClr val="FFCC00"/>
                </a:solidFill>
              </a:rPr>
              <a:t>Releasing All We Can,</a:t>
            </a:r>
          </a:p>
          <a:p>
            <a:pPr algn="ctr"/>
            <a:r>
              <a:rPr lang="en-US" sz="2400" i="1" dirty="0">
                <a:solidFill>
                  <a:srgbClr val="FFCC00"/>
                </a:solidFill>
              </a:rPr>
              <a:t>Protecting What We Must</a:t>
            </a:r>
          </a:p>
        </p:txBody>
      </p:sp>
      <p:sp>
        <p:nvSpPr>
          <p:cNvPr id="2052" name="Text Box 5"/>
          <p:cNvSpPr txBox="1">
            <a:spLocks noChangeArrowheads="1"/>
          </p:cNvSpPr>
          <p:nvPr/>
        </p:nvSpPr>
        <p:spPr bwMode="auto">
          <a:xfrm>
            <a:off x="2229303" y="4926239"/>
            <a:ext cx="5269391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2400" dirty="0" smtClean="0"/>
              <a:t>Public Interest Declassification Board</a:t>
            </a:r>
          </a:p>
          <a:p>
            <a:pPr algn="ctr"/>
            <a:r>
              <a:rPr lang="en-US" sz="2400" dirty="0" smtClean="0"/>
              <a:t>NDC Project Update</a:t>
            </a:r>
          </a:p>
          <a:p>
            <a:pPr algn="ctr"/>
            <a:r>
              <a:rPr lang="en-US" sz="2400" dirty="0" smtClean="0"/>
              <a:t>April 22, 2010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5"/>
          <p:cNvSpPr>
            <a:spLocks noChangeArrowheads="1"/>
          </p:cNvSpPr>
          <p:nvPr/>
        </p:nvSpPr>
        <p:spPr bwMode="hidden">
          <a:xfrm>
            <a:off x="0" y="381000"/>
            <a:ext cx="762000" cy="6477000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en-US" sz="2400">
              <a:latin typeface="Times New Roman" pitchFamily="18" charset="0"/>
            </a:endParaRPr>
          </a:p>
        </p:txBody>
      </p:sp>
      <p:sp>
        <p:nvSpPr>
          <p:cNvPr id="3075" name="Rectangle 6"/>
          <p:cNvSpPr>
            <a:spLocks noChangeArrowheads="1"/>
          </p:cNvSpPr>
          <p:nvPr/>
        </p:nvSpPr>
        <p:spPr bwMode="auto">
          <a:xfrm>
            <a:off x="0" y="0"/>
            <a:ext cx="685800" cy="381000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en-US" sz="2400">
              <a:latin typeface="Times New Roman" pitchFamily="18" charset="0"/>
            </a:endParaRPr>
          </a:p>
        </p:txBody>
      </p:sp>
      <p:sp>
        <p:nvSpPr>
          <p:cNvPr id="3076" name="Rectangle 7"/>
          <p:cNvSpPr>
            <a:spLocks noChangeArrowheads="1"/>
          </p:cNvSpPr>
          <p:nvPr/>
        </p:nvSpPr>
        <p:spPr bwMode="auto">
          <a:xfrm>
            <a:off x="412750" y="134938"/>
            <a:ext cx="8731250" cy="274637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 sz="2400">
              <a:latin typeface="Times New Roman" pitchFamily="18" charset="0"/>
            </a:endParaRPr>
          </a:p>
        </p:txBody>
      </p:sp>
      <p:sp>
        <p:nvSpPr>
          <p:cNvPr id="3077" name="Rectangle 8"/>
          <p:cNvSpPr>
            <a:spLocks noChangeArrowheads="1"/>
          </p:cNvSpPr>
          <p:nvPr/>
        </p:nvSpPr>
        <p:spPr bwMode="auto">
          <a:xfrm>
            <a:off x="409575" y="134938"/>
            <a:ext cx="138113" cy="141287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hlink"/>
              </a:solidFill>
            </a:endParaRPr>
          </a:p>
        </p:txBody>
      </p:sp>
      <p:sp>
        <p:nvSpPr>
          <p:cNvPr id="3078" name="Rectangle 9"/>
          <p:cNvSpPr>
            <a:spLocks noChangeArrowheads="1"/>
          </p:cNvSpPr>
          <p:nvPr/>
        </p:nvSpPr>
        <p:spPr bwMode="auto">
          <a:xfrm>
            <a:off x="547688" y="0"/>
            <a:ext cx="139700" cy="13811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hlink"/>
              </a:solidFill>
            </a:endParaRPr>
          </a:p>
        </p:txBody>
      </p:sp>
      <p:sp>
        <p:nvSpPr>
          <p:cNvPr id="3079" name="Rectangle 10"/>
          <p:cNvSpPr>
            <a:spLocks noChangeArrowheads="1"/>
          </p:cNvSpPr>
          <p:nvPr/>
        </p:nvSpPr>
        <p:spPr bwMode="auto">
          <a:xfrm>
            <a:off x="547688" y="134938"/>
            <a:ext cx="139700" cy="141287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accent2"/>
              </a:solidFill>
            </a:endParaRPr>
          </a:p>
        </p:txBody>
      </p:sp>
      <p:sp>
        <p:nvSpPr>
          <p:cNvPr id="3080" name="Rectangle 11"/>
          <p:cNvSpPr>
            <a:spLocks noChangeArrowheads="1"/>
          </p:cNvSpPr>
          <p:nvPr/>
        </p:nvSpPr>
        <p:spPr bwMode="auto">
          <a:xfrm>
            <a:off x="274638" y="274638"/>
            <a:ext cx="136525" cy="138112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hlink"/>
              </a:solidFill>
            </a:endParaRPr>
          </a:p>
        </p:txBody>
      </p:sp>
      <p:sp>
        <p:nvSpPr>
          <p:cNvPr id="3081" name="Rectangle 12"/>
          <p:cNvSpPr>
            <a:spLocks noChangeArrowheads="1"/>
          </p:cNvSpPr>
          <p:nvPr/>
        </p:nvSpPr>
        <p:spPr bwMode="auto">
          <a:xfrm>
            <a:off x="409575" y="271463"/>
            <a:ext cx="138113" cy="138112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accent2"/>
              </a:solidFill>
            </a:endParaRPr>
          </a:p>
        </p:txBody>
      </p:sp>
      <p:sp>
        <p:nvSpPr>
          <p:cNvPr id="3082" name="Rectangle 13"/>
          <p:cNvSpPr>
            <a:spLocks noChangeArrowheads="1"/>
          </p:cNvSpPr>
          <p:nvPr/>
        </p:nvSpPr>
        <p:spPr bwMode="auto">
          <a:xfrm>
            <a:off x="274638" y="409575"/>
            <a:ext cx="136525" cy="136525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accent2"/>
              </a:solidFill>
            </a:endParaRPr>
          </a:p>
        </p:txBody>
      </p:sp>
      <p:sp>
        <p:nvSpPr>
          <p:cNvPr id="3083" name="Rectangle 14"/>
          <p:cNvSpPr>
            <a:spLocks noChangeArrowheads="1"/>
          </p:cNvSpPr>
          <p:nvPr/>
        </p:nvSpPr>
        <p:spPr bwMode="auto">
          <a:xfrm>
            <a:off x="131763" y="136525"/>
            <a:ext cx="141287" cy="1381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 sz="2400">
              <a:latin typeface="Times New Roman" pitchFamily="18" charset="0"/>
            </a:endParaRPr>
          </a:p>
        </p:txBody>
      </p:sp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62013" y="609600"/>
            <a:ext cx="6115050" cy="552450"/>
          </a:xfrm>
          <a:ln cap="flat" algn="ctr">
            <a:miter lim="800000"/>
            <a:headEnd/>
            <a:tailEnd/>
          </a:ln>
          <a:effectLst>
            <a:outerShdw dist="17961" dir="2700000" algn="ctr" rotWithShape="0">
              <a:srgbClr val="C0C0C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95000"/>
              </a:lnSpc>
              <a:defRPr/>
            </a:pPr>
            <a:endParaRPr lang="en-US" sz="3200" dirty="0" smtClean="0">
              <a:solidFill>
                <a:srgbClr val="990000"/>
              </a:solidFill>
            </a:endParaRP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66738" y="1263650"/>
            <a:ext cx="7924800" cy="5594350"/>
          </a:xfrm>
          <a:solidFill>
            <a:srgbClr val="FFFFFF"/>
          </a:solidFill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95000"/>
              </a:lnSpc>
              <a:defRPr/>
            </a:pPr>
            <a:r>
              <a:rPr lang="en-US" sz="2200" dirty="0" smtClean="0">
                <a:latin typeface="Arial Narrow" pitchFamily="34" charset="0"/>
              </a:rPr>
              <a:t>On 4 January 2010, less than a week after the President signed EO 13526, NARA established the NDC at Archives II at College Park.</a:t>
            </a:r>
          </a:p>
          <a:p>
            <a:pPr eaLnBrk="1" hangingPunct="1">
              <a:lnSpc>
                <a:spcPct val="95000"/>
              </a:lnSpc>
              <a:defRPr/>
            </a:pPr>
            <a:r>
              <a:rPr lang="en-US" sz="2200" dirty="0" smtClean="0">
                <a:latin typeface="Arial Narrow" pitchFamily="34" charset="0"/>
              </a:rPr>
              <a:t>NARA entered into a partnership with the Lean Six Sigma Program (LSS) under the Department of Defense’s Deputy Chief Management Officer (DCMO) to conduct a detailed Business Process Re-engineering project.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2200" dirty="0" smtClean="0">
                <a:latin typeface="Arial Narrow" pitchFamily="34" charset="0"/>
              </a:rPr>
              <a:t>NARA is currently in the process of:</a:t>
            </a:r>
          </a:p>
          <a:p>
            <a:pPr lvl="1" eaLnBrk="1" hangingPunct="1">
              <a:lnSpc>
                <a:spcPct val="95000"/>
              </a:lnSpc>
              <a:spcBef>
                <a:spcPct val="25000"/>
              </a:spcBef>
              <a:buClr>
                <a:srgbClr val="000066"/>
              </a:buClr>
              <a:buSzPct val="70000"/>
              <a:defRPr/>
            </a:pPr>
            <a:r>
              <a:rPr lang="en-US" sz="2200" dirty="0" smtClean="0">
                <a:latin typeface="Arial Narrow" pitchFamily="34" charset="0"/>
              </a:rPr>
              <a:t>Reconfiguring existing workspace at Archives II to accommodate additional agency reviewers, and support review of special media records.</a:t>
            </a:r>
          </a:p>
          <a:p>
            <a:pPr lvl="1" eaLnBrk="1" hangingPunct="1">
              <a:lnSpc>
                <a:spcPct val="95000"/>
              </a:lnSpc>
              <a:spcBef>
                <a:spcPct val="25000"/>
              </a:spcBef>
              <a:buClr>
                <a:srgbClr val="000066"/>
              </a:buClr>
              <a:buSzPct val="70000"/>
              <a:defRPr/>
            </a:pPr>
            <a:r>
              <a:rPr lang="en-US" sz="2200" dirty="0" smtClean="0">
                <a:latin typeface="Arial Narrow" pitchFamily="34" charset="0"/>
              </a:rPr>
              <a:t>Improving NDC declassification processes by making changes that will reduce backlogs and ensure quality reviews, without the need for multiple re-reviews. </a:t>
            </a:r>
          </a:p>
          <a:p>
            <a:pPr lvl="1" eaLnBrk="1" hangingPunct="1">
              <a:lnSpc>
                <a:spcPct val="95000"/>
              </a:lnSpc>
              <a:spcBef>
                <a:spcPct val="25000"/>
              </a:spcBef>
              <a:buClr>
                <a:srgbClr val="000066"/>
              </a:buClr>
              <a:buSzPct val="70000"/>
              <a:defRPr/>
            </a:pPr>
            <a:r>
              <a:rPr lang="en-US" sz="2200" dirty="0" smtClean="0">
                <a:latin typeface="Arial Narrow" pitchFamily="34" charset="0"/>
              </a:rPr>
              <a:t>Creating a library of approved declassification guides.</a:t>
            </a:r>
          </a:p>
          <a:p>
            <a:pPr lvl="1" eaLnBrk="1" hangingPunct="1">
              <a:lnSpc>
                <a:spcPct val="95000"/>
              </a:lnSpc>
              <a:spcBef>
                <a:spcPct val="25000"/>
              </a:spcBef>
              <a:buClr>
                <a:srgbClr val="000066"/>
              </a:buClr>
              <a:buSzPct val="70000"/>
              <a:defRPr/>
            </a:pPr>
            <a:r>
              <a:rPr lang="en-US" sz="2200" dirty="0" smtClean="0">
                <a:latin typeface="Arial Narrow" pitchFamily="34" charset="0"/>
              </a:rPr>
              <a:t>Developing equity recognition training and certification for all reviewers.</a:t>
            </a:r>
          </a:p>
          <a:p>
            <a:pPr eaLnBrk="1" hangingPunct="1">
              <a:lnSpc>
                <a:spcPct val="95000"/>
              </a:lnSpc>
              <a:buFont typeface="Wingdings" pitchFamily="2" charset="2"/>
              <a:buNone/>
              <a:defRPr/>
            </a:pPr>
            <a:endParaRPr lang="en-US" dirty="0" smtClean="0">
              <a:effectLst>
                <a:outerShdw blurRad="38100" dist="38100" dir="2700000" algn="tl">
                  <a:srgbClr val="C0C0C0"/>
                </a:outerShdw>
              </a:effectLst>
              <a:latin typeface="Arial Narrow" pitchFamily="34" charset="0"/>
            </a:endParaRPr>
          </a:p>
        </p:txBody>
      </p:sp>
      <p:sp>
        <p:nvSpPr>
          <p:cNvPr id="3086" name="Rectangle 16"/>
          <p:cNvSpPr>
            <a:spLocks noChangeArrowheads="1"/>
          </p:cNvSpPr>
          <p:nvPr/>
        </p:nvSpPr>
        <p:spPr bwMode="auto">
          <a:xfrm flipV="1">
            <a:off x="552450" y="1143000"/>
            <a:ext cx="8591550" cy="42863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rot="10800000"/>
          <a:lstStyle/>
          <a:p>
            <a:pPr eaLnBrk="1" hangingPunct="1"/>
            <a:endParaRPr lang="en-US" sz="240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hidden">
          <a:xfrm>
            <a:off x="0" y="381000"/>
            <a:ext cx="762000" cy="6477000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en-US" sz="2400">
              <a:latin typeface="Times New Roman" pitchFamily="18" charset="0"/>
            </a:endParaRPr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719138" y="703263"/>
            <a:ext cx="7315200" cy="606425"/>
          </a:xfrm>
          <a:ln>
            <a:miter lim="800000"/>
            <a:headEnd/>
            <a:tailEnd/>
          </a:ln>
          <a:effectLst>
            <a:outerShdw dist="17961" dir="2700000" algn="ctr" rotWithShape="0">
              <a:srgbClr val="C0C0C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95000"/>
              </a:lnSpc>
              <a:defRPr/>
            </a:pPr>
            <a:r>
              <a:rPr lang="en-US" sz="3600" dirty="0" smtClean="0">
                <a:solidFill>
                  <a:srgbClr val="990000"/>
                </a:solidFill>
              </a:rPr>
              <a:t>What Will the NDC DO?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54050" y="1177925"/>
            <a:ext cx="7848600" cy="5405438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231775" indent="-231775" eaLnBrk="1" hangingPunct="1">
              <a:buFont typeface="Wingdings" pitchFamily="2" charset="2"/>
              <a:buNone/>
            </a:pPr>
            <a:r>
              <a:rPr lang="en-US" smtClean="0"/>
              <a:t>  </a:t>
            </a:r>
            <a:endParaRPr lang="en-US" sz="2800" smtClean="0">
              <a:cs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0"/>
            <a:ext cx="685800" cy="381000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en-US" sz="2400">
              <a:latin typeface="Times New Roman" pitchFamily="18" charset="0"/>
            </a:endParaRPr>
          </a:p>
        </p:txBody>
      </p:sp>
      <p:sp>
        <p:nvSpPr>
          <p:cNvPr id="4102" name="Rectangle 6"/>
          <p:cNvSpPr>
            <a:spLocks noChangeArrowheads="1"/>
          </p:cNvSpPr>
          <p:nvPr/>
        </p:nvSpPr>
        <p:spPr bwMode="auto">
          <a:xfrm>
            <a:off x="412750" y="134938"/>
            <a:ext cx="8731250" cy="274637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 sz="2400">
              <a:latin typeface="Times New Roman" pitchFamily="18" charset="0"/>
            </a:endParaRPr>
          </a:p>
        </p:txBody>
      </p:sp>
      <p:sp>
        <p:nvSpPr>
          <p:cNvPr id="4103" name="Rectangle 7"/>
          <p:cNvSpPr>
            <a:spLocks noChangeArrowheads="1"/>
          </p:cNvSpPr>
          <p:nvPr/>
        </p:nvSpPr>
        <p:spPr bwMode="auto">
          <a:xfrm>
            <a:off x="409575" y="134938"/>
            <a:ext cx="138113" cy="141287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hlink"/>
              </a:solidFill>
            </a:endParaRPr>
          </a:p>
        </p:txBody>
      </p:sp>
      <p:sp>
        <p:nvSpPr>
          <p:cNvPr id="4104" name="Rectangle 8"/>
          <p:cNvSpPr>
            <a:spLocks noChangeArrowheads="1"/>
          </p:cNvSpPr>
          <p:nvPr/>
        </p:nvSpPr>
        <p:spPr bwMode="auto">
          <a:xfrm>
            <a:off x="547688" y="0"/>
            <a:ext cx="139700" cy="13811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hlink"/>
              </a:solidFill>
            </a:endParaRPr>
          </a:p>
        </p:txBody>
      </p:sp>
      <p:sp>
        <p:nvSpPr>
          <p:cNvPr id="4105" name="Rectangle 9"/>
          <p:cNvSpPr>
            <a:spLocks noChangeArrowheads="1"/>
          </p:cNvSpPr>
          <p:nvPr/>
        </p:nvSpPr>
        <p:spPr bwMode="auto">
          <a:xfrm>
            <a:off x="547688" y="134938"/>
            <a:ext cx="139700" cy="141287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accent2"/>
              </a:solidFill>
            </a:endParaRPr>
          </a:p>
        </p:txBody>
      </p:sp>
      <p:sp>
        <p:nvSpPr>
          <p:cNvPr id="4106" name="Rectangle 10"/>
          <p:cNvSpPr>
            <a:spLocks noChangeArrowheads="1"/>
          </p:cNvSpPr>
          <p:nvPr/>
        </p:nvSpPr>
        <p:spPr bwMode="auto">
          <a:xfrm>
            <a:off x="274638" y="274638"/>
            <a:ext cx="136525" cy="138112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hlink"/>
              </a:solidFill>
            </a:endParaRPr>
          </a:p>
        </p:txBody>
      </p:sp>
      <p:sp>
        <p:nvSpPr>
          <p:cNvPr id="4107" name="Rectangle 11"/>
          <p:cNvSpPr>
            <a:spLocks noChangeArrowheads="1"/>
          </p:cNvSpPr>
          <p:nvPr/>
        </p:nvSpPr>
        <p:spPr bwMode="auto">
          <a:xfrm>
            <a:off x="409575" y="271463"/>
            <a:ext cx="138113" cy="138112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accent2"/>
              </a:solidFill>
            </a:endParaRPr>
          </a:p>
        </p:txBody>
      </p:sp>
      <p:sp>
        <p:nvSpPr>
          <p:cNvPr id="4108" name="Rectangle 12"/>
          <p:cNvSpPr>
            <a:spLocks noChangeArrowheads="1"/>
          </p:cNvSpPr>
          <p:nvPr/>
        </p:nvSpPr>
        <p:spPr bwMode="auto">
          <a:xfrm>
            <a:off x="274638" y="409575"/>
            <a:ext cx="136525" cy="136525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accent2"/>
              </a:solidFill>
            </a:endParaRPr>
          </a:p>
        </p:txBody>
      </p:sp>
      <p:sp>
        <p:nvSpPr>
          <p:cNvPr id="4109" name="Rectangle 13"/>
          <p:cNvSpPr>
            <a:spLocks noChangeArrowheads="1"/>
          </p:cNvSpPr>
          <p:nvPr/>
        </p:nvSpPr>
        <p:spPr bwMode="auto">
          <a:xfrm>
            <a:off x="131763" y="136525"/>
            <a:ext cx="141287" cy="1381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 sz="2400">
              <a:latin typeface="Times New Roman" pitchFamily="18" charset="0"/>
            </a:endParaRPr>
          </a:p>
        </p:txBody>
      </p:sp>
      <p:sp>
        <p:nvSpPr>
          <p:cNvPr id="4110" name="Text Box 14"/>
          <p:cNvSpPr txBox="1">
            <a:spLocks noChangeArrowheads="1"/>
          </p:cNvSpPr>
          <p:nvPr/>
        </p:nvSpPr>
        <p:spPr bwMode="auto">
          <a:xfrm>
            <a:off x="779463" y="1546225"/>
            <a:ext cx="80216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4111" name="Rectangle 16"/>
          <p:cNvSpPr>
            <a:spLocks noChangeArrowheads="1"/>
          </p:cNvSpPr>
          <p:nvPr/>
        </p:nvSpPr>
        <p:spPr bwMode="auto">
          <a:xfrm>
            <a:off x="515938" y="1603375"/>
            <a:ext cx="8399462" cy="505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609600" indent="-609600" eaLnBrk="1" hangingPunct="1">
              <a:lnSpc>
                <a:spcPct val="80000"/>
              </a:lnSpc>
              <a:spcBef>
                <a:spcPct val="20000"/>
              </a:spcBef>
              <a:buClr>
                <a:srgbClr val="800000"/>
              </a:buClr>
              <a:buFontTx/>
              <a:buChar char="•"/>
            </a:pPr>
            <a:r>
              <a:rPr lang="en-US" sz="2800" dirty="0" smtClean="0"/>
              <a:t>Develop processes that will effectively  integrate, coordinate and support interagency declassification review and interagency referral of equities in permanent historical and transferred Presidential records</a:t>
            </a:r>
          </a:p>
          <a:p>
            <a:pPr marL="609600" indent="-609600" eaLnBrk="1" hangingPunct="1">
              <a:lnSpc>
                <a:spcPct val="80000"/>
              </a:lnSpc>
              <a:spcBef>
                <a:spcPct val="20000"/>
              </a:spcBef>
              <a:buClr>
                <a:srgbClr val="800000"/>
              </a:buClr>
              <a:buFontTx/>
              <a:buChar char="•"/>
            </a:pPr>
            <a:r>
              <a:rPr lang="en-US" sz="2800" dirty="0" smtClean="0"/>
              <a:t>Consolidate approved declassification guidelines into a library that can be used by authorized reviewers in the NDC</a:t>
            </a:r>
          </a:p>
          <a:p>
            <a:pPr marL="609600" indent="-609600" eaLnBrk="1" hangingPunct="1">
              <a:lnSpc>
                <a:spcPct val="80000"/>
              </a:lnSpc>
              <a:spcBef>
                <a:spcPct val="20000"/>
              </a:spcBef>
              <a:buClr>
                <a:srgbClr val="800000"/>
              </a:buClr>
              <a:buFontTx/>
              <a:buChar char="•"/>
            </a:pPr>
            <a:r>
              <a:rPr lang="en-US" sz="2800" dirty="0" smtClean="0"/>
              <a:t>Develop instructional and automated declassification and equity recognition training programs</a:t>
            </a:r>
          </a:p>
          <a:p>
            <a:pPr marL="609600" indent="-609600" eaLnBrk="1" hangingPunct="1">
              <a:lnSpc>
                <a:spcPct val="80000"/>
              </a:lnSpc>
              <a:spcBef>
                <a:spcPct val="20000"/>
              </a:spcBef>
              <a:buClr>
                <a:srgbClr val="800000"/>
              </a:buClr>
              <a:buFontTx/>
              <a:buChar char="•"/>
            </a:pPr>
            <a:r>
              <a:rPr lang="en-US" sz="2800" dirty="0" smtClean="0"/>
              <a:t>Support equity agency review of, and process classified special media, electronic and textual records for declassification and public release</a:t>
            </a:r>
            <a:endParaRPr lang="en-US" sz="2800" dirty="0"/>
          </a:p>
        </p:txBody>
      </p:sp>
      <p:sp>
        <p:nvSpPr>
          <p:cNvPr id="4112" name="Rectangle 17"/>
          <p:cNvSpPr>
            <a:spLocks noChangeArrowheads="1"/>
          </p:cNvSpPr>
          <p:nvPr/>
        </p:nvSpPr>
        <p:spPr bwMode="auto">
          <a:xfrm>
            <a:off x="552450" y="1592263"/>
            <a:ext cx="8591550" cy="42862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 sz="240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hidden">
          <a:xfrm>
            <a:off x="0" y="381000"/>
            <a:ext cx="762000" cy="6477000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en-US" sz="2400">
              <a:latin typeface="Times New Roman" pitchFamily="18" charset="0"/>
            </a:endParaRPr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719138" y="703263"/>
            <a:ext cx="7315200" cy="606425"/>
          </a:xfrm>
          <a:ln>
            <a:miter lim="800000"/>
            <a:headEnd/>
            <a:tailEnd/>
          </a:ln>
          <a:effectLst>
            <a:outerShdw dist="17961" dir="2700000" algn="ctr" rotWithShape="0">
              <a:srgbClr val="C0C0C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95000"/>
              </a:lnSpc>
              <a:defRPr/>
            </a:pPr>
            <a:r>
              <a:rPr lang="en-US" sz="3600" dirty="0" smtClean="0">
                <a:solidFill>
                  <a:srgbClr val="990000"/>
                </a:solidFill>
              </a:rPr>
              <a:t>NDC Processes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54050" y="1177925"/>
            <a:ext cx="7848600" cy="5405438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231775" indent="-231775" eaLnBrk="1" hangingPunct="1">
              <a:buFont typeface="Wingdings" pitchFamily="2" charset="2"/>
              <a:buNone/>
            </a:pPr>
            <a:r>
              <a:rPr lang="en-US" smtClean="0"/>
              <a:t>  </a:t>
            </a:r>
            <a:endParaRPr lang="en-US" sz="2800" smtClean="0">
              <a:cs typeface="Arial" charset="0"/>
            </a:endParaRPr>
          </a:p>
        </p:txBody>
      </p:sp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0" y="0"/>
            <a:ext cx="685800" cy="381000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en-US" sz="2400">
              <a:latin typeface="Times New Roman" pitchFamily="18" charset="0"/>
            </a:endParaRPr>
          </a:p>
        </p:txBody>
      </p:sp>
      <p:sp>
        <p:nvSpPr>
          <p:cNvPr id="5126" name="Rectangle 6"/>
          <p:cNvSpPr>
            <a:spLocks noChangeArrowheads="1"/>
          </p:cNvSpPr>
          <p:nvPr/>
        </p:nvSpPr>
        <p:spPr bwMode="auto">
          <a:xfrm>
            <a:off x="412750" y="134938"/>
            <a:ext cx="8731250" cy="274637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 sz="2400">
              <a:latin typeface="Times New Roman" pitchFamily="18" charset="0"/>
            </a:endParaRPr>
          </a:p>
        </p:txBody>
      </p:sp>
      <p:sp>
        <p:nvSpPr>
          <p:cNvPr id="5127" name="Rectangle 7"/>
          <p:cNvSpPr>
            <a:spLocks noChangeArrowheads="1"/>
          </p:cNvSpPr>
          <p:nvPr/>
        </p:nvSpPr>
        <p:spPr bwMode="auto">
          <a:xfrm>
            <a:off x="409575" y="134938"/>
            <a:ext cx="138113" cy="141287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hlink"/>
              </a:solidFill>
            </a:endParaRPr>
          </a:p>
        </p:txBody>
      </p:sp>
      <p:sp>
        <p:nvSpPr>
          <p:cNvPr id="5128" name="Rectangle 8"/>
          <p:cNvSpPr>
            <a:spLocks noChangeArrowheads="1"/>
          </p:cNvSpPr>
          <p:nvPr/>
        </p:nvSpPr>
        <p:spPr bwMode="auto">
          <a:xfrm>
            <a:off x="547688" y="0"/>
            <a:ext cx="139700" cy="13811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hlink"/>
              </a:solidFill>
            </a:endParaRPr>
          </a:p>
        </p:txBody>
      </p:sp>
      <p:sp>
        <p:nvSpPr>
          <p:cNvPr id="5129" name="Rectangle 9"/>
          <p:cNvSpPr>
            <a:spLocks noChangeArrowheads="1"/>
          </p:cNvSpPr>
          <p:nvPr/>
        </p:nvSpPr>
        <p:spPr bwMode="auto">
          <a:xfrm>
            <a:off x="547688" y="134938"/>
            <a:ext cx="139700" cy="141287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accent2"/>
              </a:solidFill>
            </a:endParaRPr>
          </a:p>
        </p:txBody>
      </p:sp>
      <p:sp>
        <p:nvSpPr>
          <p:cNvPr id="5130" name="Rectangle 10"/>
          <p:cNvSpPr>
            <a:spLocks noChangeArrowheads="1"/>
          </p:cNvSpPr>
          <p:nvPr/>
        </p:nvSpPr>
        <p:spPr bwMode="auto">
          <a:xfrm>
            <a:off x="274638" y="274638"/>
            <a:ext cx="136525" cy="138112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hlink"/>
              </a:solidFill>
            </a:endParaRPr>
          </a:p>
        </p:txBody>
      </p:sp>
      <p:sp>
        <p:nvSpPr>
          <p:cNvPr id="5131" name="Rectangle 11"/>
          <p:cNvSpPr>
            <a:spLocks noChangeArrowheads="1"/>
          </p:cNvSpPr>
          <p:nvPr/>
        </p:nvSpPr>
        <p:spPr bwMode="auto">
          <a:xfrm>
            <a:off x="409575" y="271463"/>
            <a:ext cx="138113" cy="138112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accent2"/>
              </a:solidFill>
            </a:endParaRPr>
          </a:p>
        </p:txBody>
      </p:sp>
      <p:sp>
        <p:nvSpPr>
          <p:cNvPr id="5132" name="Rectangle 12"/>
          <p:cNvSpPr>
            <a:spLocks noChangeArrowheads="1"/>
          </p:cNvSpPr>
          <p:nvPr/>
        </p:nvSpPr>
        <p:spPr bwMode="auto">
          <a:xfrm>
            <a:off x="274638" y="409575"/>
            <a:ext cx="136525" cy="136525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accent2"/>
              </a:solidFill>
            </a:endParaRPr>
          </a:p>
        </p:txBody>
      </p:sp>
      <p:sp>
        <p:nvSpPr>
          <p:cNvPr id="5133" name="Rectangle 13"/>
          <p:cNvSpPr>
            <a:spLocks noChangeArrowheads="1"/>
          </p:cNvSpPr>
          <p:nvPr/>
        </p:nvSpPr>
        <p:spPr bwMode="auto">
          <a:xfrm>
            <a:off x="131763" y="136525"/>
            <a:ext cx="141287" cy="1381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 sz="2400">
              <a:latin typeface="Times New Roman" pitchFamily="18" charset="0"/>
            </a:endParaRPr>
          </a:p>
        </p:txBody>
      </p:sp>
      <p:sp>
        <p:nvSpPr>
          <p:cNvPr id="5134" name="Text Box 14"/>
          <p:cNvSpPr txBox="1">
            <a:spLocks noChangeArrowheads="1"/>
          </p:cNvSpPr>
          <p:nvPr/>
        </p:nvSpPr>
        <p:spPr bwMode="auto">
          <a:xfrm>
            <a:off x="779463" y="1546225"/>
            <a:ext cx="80216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35" name="Rectangle 16"/>
          <p:cNvSpPr>
            <a:spLocks noChangeArrowheads="1"/>
          </p:cNvSpPr>
          <p:nvPr/>
        </p:nvSpPr>
        <p:spPr bwMode="auto">
          <a:xfrm>
            <a:off x="515938" y="1603375"/>
            <a:ext cx="8399462" cy="505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609600" indent="-609600"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</a:pPr>
            <a:endParaRPr lang="en-US" sz="2400" dirty="0">
              <a:latin typeface="Arial Narrow" pitchFamily="34" charset="0"/>
            </a:endParaRPr>
          </a:p>
          <a:p>
            <a:pPr marL="609600" indent="-609600"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</a:pPr>
            <a:r>
              <a:rPr lang="en-US" sz="2400" dirty="0">
                <a:latin typeface="Arial Narrow" pitchFamily="34" charset="0"/>
              </a:rPr>
              <a:t>Through our LSS partnership, NARA established an interagency PMT that is working to improve and streamline NDC processes that will:</a:t>
            </a:r>
          </a:p>
          <a:p>
            <a:pPr marL="1066800" lvl="1" indent="-609600"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</a:pPr>
            <a:r>
              <a:rPr lang="en-US" sz="2400" dirty="0">
                <a:latin typeface="Arial Narrow" pitchFamily="34" charset="0"/>
              </a:rPr>
              <a:t>Ensure the standardization and collection of declassification review related data between Federal agencies and the NDC.</a:t>
            </a:r>
          </a:p>
          <a:p>
            <a:pPr marL="1066800" lvl="1" indent="-609600"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</a:pPr>
            <a:r>
              <a:rPr lang="en-US" sz="2400" dirty="0">
                <a:latin typeface="Arial Narrow" pitchFamily="34" charset="0"/>
              </a:rPr>
              <a:t>Develop a prioritization plan to focus declassification efforts on the records of the most interest to the public.</a:t>
            </a:r>
          </a:p>
          <a:p>
            <a:pPr marL="1066800" lvl="1" indent="-609600"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</a:pPr>
            <a:r>
              <a:rPr lang="en-US" sz="2400" dirty="0">
                <a:latin typeface="Arial Narrow" pitchFamily="34" charset="0"/>
              </a:rPr>
              <a:t>Establish a Quality Assurance program that allows the NDC to check the quality of review and eliminate the 408 million page backlog at NARA.</a:t>
            </a:r>
          </a:p>
          <a:p>
            <a:pPr marL="1066800" lvl="1" indent="-609600"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</a:pPr>
            <a:r>
              <a:rPr lang="en-US" sz="2400" dirty="0">
                <a:latin typeface="Arial Narrow" pitchFamily="34" charset="0"/>
              </a:rPr>
              <a:t>Create an interagency referral program that facilitates the review of Federal and Presidential records.</a:t>
            </a:r>
          </a:p>
          <a:p>
            <a:pPr marL="1066800" lvl="1" indent="-609600"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</a:pPr>
            <a:endParaRPr lang="en-US" sz="2800" dirty="0"/>
          </a:p>
        </p:txBody>
      </p:sp>
      <p:sp>
        <p:nvSpPr>
          <p:cNvPr id="5136" name="Rectangle 17"/>
          <p:cNvSpPr>
            <a:spLocks noChangeArrowheads="1"/>
          </p:cNvSpPr>
          <p:nvPr/>
        </p:nvSpPr>
        <p:spPr bwMode="auto">
          <a:xfrm>
            <a:off x="552450" y="1592263"/>
            <a:ext cx="8591550" cy="42862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 sz="240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hidden">
          <a:xfrm>
            <a:off x="0" y="381000"/>
            <a:ext cx="762000" cy="6477000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en-US" sz="2400">
              <a:latin typeface="Times New Roman" pitchFamily="18" charset="0"/>
            </a:endParaRPr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719138" y="703263"/>
            <a:ext cx="7315200" cy="606425"/>
          </a:xfrm>
          <a:ln>
            <a:miter lim="800000"/>
            <a:headEnd/>
            <a:tailEnd/>
          </a:ln>
          <a:effectLst>
            <a:outerShdw dist="17961" dir="2700000" algn="ctr" rotWithShape="0">
              <a:srgbClr val="C0C0C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95000"/>
              </a:lnSpc>
              <a:defRPr/>
            </a:pPr>
            <a:r>
              <a:rPr lang="en-US" sz="3600" dirty="0" smtClean="0">
                <a:solidFill>
                  <a:srgbClr val="990000"/>
                </a:solidFill>
              </a:rPr>
              <a:t>NDC Processes</a:t>
            </a:r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54050" y="1668463"/>
            <a:ext cx="7848600" cy="49149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39725" indent="-339725" defTabSz="901700">
              <a:lnSpc>
                <a:spcPct val="80000"/>
              </a:lnSpc>
              <a:buFontTx/>
              <a:buNone/>
            </a:pPr>
            <a:r>
              <a:rPr lang="en-US" sz="2400" b="1" dirty="0" smtClean="0"/>
              <a:t>The NDC is facing:</a:t>
            </a:r>
          </a:p>
          <a:p>
            <a:pPr marL="339725" indent="-339725" defTabSz="901700">
              <a:lnSpc>
                <a:spcPct val="80000"/>
              </a:lnSpc>
              <a:buFontTx/>
              <a:buNone/>
            </a:pPr>
            <a:endParaRPr lang="en-US" sz="2000" b="1" u="sng" dirty="0" smtClean="0"/>
          </a:p>
          <a:p>
            <a:pPr marL="339725" indent="-339725" defTabSz="901700">
              <a:lnSpc>
                <a:spcPct val="80000"/>
              </a:lnSpc>
              <a:buFontTx/>
              <a:buNone/>
            </a:pPr>
            <a:r>
              <a:rPr lang="en-US" sz="2000" b="1" u="sng" dirty="0" smtClean="0"/>
              <a:t>Scope</a:t>
            </a:r>
            <a:r>
              <a:rPr lang="en-US" sz="2000" b="1" dirty="0" smtClean="0"/>
              <a:t>:  408M pages of classified records over 25 years old and accessioned to NARA.</a:t>
            </a:r>
            <a:endParaRPr lang="en-US" sz="2000" b="1" u="sng" dirty="0" smtClean="0"/>
          </a:p>
          <a:p>
            <a:pPr marL="339725" indent="-339725" defTabSz="901700">
              <a:lnSpc>
                <a:spcPct val="80000"/>
              </a:lnSpc>
              <a:buFontTx/>
              <a:buNone/>
            </a:pPr>
            <a:endParaRPr lang="en-US" sz="2000" b="1" u="sng" dirty="0" smtClean="0"/>
          </a:p>
          <a:p>
            <a:pPr marL="339725" indent="-339725" defTabSz="901700">
              <a:lnSpc>
                <a:spcPct val="80000"/>
              </a:lnSpc>
              <a:buFontTx/>
              <a:buNone/>
            </a:pPr>
            <a:r>
              <a:rPr lang="en-US" sz="2000" b="1" u="sng" dirty="0" smtClean="0"/>
              <a:t>Classified Pages Accessioned Annually</a:t>
            </a:r>
            <a:r>
              <a:rPr lang="en-US" sz="2000" b="1" dirty="0" smtClean="0"/>
              <a:t>:  15M pages</a:t>
            </a:r>
          </a:p>
          <a:p>
            <a:pPr marL="339725" indent="-339725" defTabSz="901700">
              <a:lnSpc>
                <a:spcPct val="80000"/>
              </a:lnSpc>
              <a:buFontTx/>
              <a:buNone/>
            </a:pPr>
            <a:endParaRPr lang="en-US" sz="2000" b="1" u="sng" dirty="0" smtClean="0"/>
          </a:p>
          <a:p>
            <a:pPr marL="339725" indent="-339725" defTabSz="901700">
              <a:lnSpc>
                <a:spcPct val="80000"/>
              </a:lnSpc>
              <a:buFontTx/>
              <a:buNone/>
            </a:pPr>
            <a:r>
              <a:rPr lang="en-US" sz="2000" b="1" u="sng" dirty="0" smtClean="0"/>
              <a:t>Classified Pages Available to the Public Annually</a:t>
            </a:r>
            <a:r>
              <a:rPr lang="en-US" sz="2000" b="1" dirty="0" smtClean="0"/>
              <a:t>: 11M pages</a:t>
            </a:r>
          </a:p>
          <a:p>
            <a:pPr marL="339725" indent="-339725" defTabSz="901700">
              <a:lnSpc>
                <a:spcPct val="80000"/>
              </a:lnSpc>
              <a:buFontTx/>
              <a:buNone/>
            </a:pPr>
            <a:r>
              <a:rPr lang="en-US" sz="2000" b="1" u="sng" dirty="0" smtClean="0"/>
              <a:t>Growth </a:t>
            </a:r>
            <a:r>
              <a:rPr lang="en-US" sz="2000" b="1" u="sng" dirty="0" smtClean="0"/>
              <a:t>Rate of the Backlog</a:t>
            </a:r>
            <a:r>
              <a:rPr lang="en-US" sz="2000" b="1" dirty="0" smtClean="0"/>
              <a:t>: +4M pages per year</a:t>
            </a:r>
          </a:p>
          <a:p>
            <a:pPr marL="339725" indent="-339725" defTabSz="901700">
              <a:lnSpc>
                <a:spcPct val="80000"/>
              </a:lnSpc>
              <a:buFontTx/>
              <a:buNone/>
            </a:pPr>
            <a:endParaRPr lang="en-US" sz="2000" b="1" dirty="0" smtClean="0"/>
          </a:p>
          <a:p>
            <a:pPr marL="339725" indent="-339725" defTabSz="901700">
              <a:lnSpc>
                <a:spcPct val="80000"/>
              </a:lnSpc>
              <a:buFontTx/>
              <a:buNone/>
            </a:pPr>
            <a:r>
              <a:rPr lang="en-US" sz="2000" b="1" u="sng" dirty="0" smtClean="0"/>
              <a:t>Summary</a:t>
            </a:r>
            <a:r>
              <a:rPr lang="en-US" sz="2000" b="1" dirty="0" smtClean="0"/>
              <a:t>:  With the current level of resources in both the agencies and NARA, the backlog would NEVER clear using the current processes.</a:t>
            </a:r>
          </a:p>
        </p:txBody>
      </p:sp>
      <p:sp>
        <p:nvSpPr>
          <p:cNvPr id="6149" name="Rectangle 5"/>
          <p:cNvSpPr>
            <a:spLocks noChangeArrowheads="1"/>
          </p:cNvSpPr>
          <p:nvPr/>
        </p:nvSpPr>
        <p:spPr bwMode="auto">
          <a:xfrm>
            <a:off x="0" y="0"/>
            <a:ext cx="685800" cy="381000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en-US" sz="2400">
              <a:latin typeface="Times New Roman" pitchFamily="18" charset="0"/>
            </a:endParaRPr>
          </a:p>
        </p:txBody>
      </p:sp>
      <p:sp>
        <p:nvSpPr>
          <p:cNvPr id="6150" name="Rectangle 6"/>
          <p:cNvSpPr>
            <a:spLocks noChangeArrowheads="1"/>
          </p:cNvSpPr>
          <p:nvPr/>
        </p:nvSpPr>
        <p:spPr bwMode="auto">
          <a:xfrm>
            <a:off x="412750" y="134938"/>
            <a:ext cx="8731250" cy="274637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 sz="2400">
              <a:latin typeface="Times New Roman" pitchFamily="18" charset="0"/>
            </a:endParaRPr>
          </a:p>
        </p:txBody>
      </p:sp>
      <p:sp>
        <p:nvSpPr>
          <p:cNvPr id="6151" name="Rectangle 7"/>
          <p:cNvSpPr>
            <a:spLocks noChangeArrowheads="1"/>
          </p:cNvSpPr>
          <p:nvPr/>
        </p:nvSpPr>
        <p:spPr bwMode="auto">
          <a:xfrm>
            <a:off x="409575" y="134938"/>
            <a:ext cx="138113" cy="141287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hlink"/>
              </a:solidFill>
            </a:endParaRPr>
          </a:p>
        </p:txBody>
      </p:sp>
      <p:sp>
        <p:nvSpPr>
          <p:cNvPr id="6152" name="Rectangle 8"/>
          <p:cNvSpPr>
            <a:spLocks noChangeArrowheads="1"/>
          </p:cNvSpPr>
          <p:nvPr/>
        </p:nvSpPr>
        <p:spPr bwMode="auto">
          <a:xfrm>
            <a:off x="547688" y="0"/>
            <a:ext cx="139700" cy="13811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hlink"/>
              </a:solidFill>
            </a:endParaRPr>
          </a:p>
        </p:txBody>
      </p:sp>
      <p:sp>
        <p:nvSpPr>
          <p:cNvPr id="6153" name="Rectangle 9"/>
          <p:cNvSpPr>
            <a:spLocks noChangeArrowheads="1"/>
          </p:cNvSpPr>
          <p:nvPr/>
        </p:nvSpPr>
        <p:spPr bwMode="auto">
          <a:xfrm>
            <a:off x="547688" y="134938"/>
            <a:ext cx="139700" cy="141287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accent2"/>
              </a:solidFill>
            </a:endParaRPr>
          </a:p>
        </p:txBody>
      </p:sp>
      <p:sp>
        <p:nvSpPr>
          <p:cNvPr id="6154" name="Rectangle 10"/>
          <p:cNvSpPr>
            <a:spLocks noChangeArrowheads="1"/>
          </p:cNvSpPr>
          <p:nvPr/>
        </p:nvSpPr>
        <p:spPr bwMode="auto">
          <a:xfrm>
            <a:off x="274638" y="274638"/>
            <a:ext cx="136525" cy="138112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hlink"/>
              </a:solidFill>
            </a:endParaRPr>
          </a:p>
        </p:txBody>
      </p:sp>
      <p:sp>
        <p:nvSpPr>
          <p:cNvPr id="6155" name="Rectangle 11"/>
          <p:cNvSpPr>
            <a:spLocks noChangeArrowheads="1"/>
          </p:cNvSpPr>
          <p:nvPr/>
        </p:nvSpPr>
        <p:spPr bwMode="auto">
          <a:xfrm>
            <a:off x="409575" y="271463"/>
            <a:ext cx="138113" cy="138112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accent2"/>
              </a:solidFill>
            </a:endParaRPr>
          </a:p>
        </p:txBody>
      </p:sp>
      <p:sp>
        <p:nvSpPr>
          <p:cNvPr id="6156" name="Rectangle 12"/>
          <p:cNvSpPr>
            <a:spLocks noChangeArrowheads="1"/>
          </p:cNvSpPr>
          <p:nvPr/>
        </p:nvSpPr>
        <p:spPr bwMode="auto">
          <a:xfrm>
            <a:off x="274638" y="409575"/>
            <a:ext cx="136525" cy="136525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accent2"/>
              </a:solidFill>
            </a:endParaRPr>
          </a:p>
        </p:txBody>
      </p:sp>
      <p:sp>
        <p:nvSpPr>
          <p:cNvPr id="6157" name="Rectangle 13"/>
          <p:cNvSpPr>
            <a:spLocks noChangeArrowheads="1"/>
          </p:cNvSpPr>
          <p:nvPr/>
        </p:nvSpPr>
        <p:spPr bwMode="auto">
          <a:xfrm>
            <a:off x="131763" y="136525"/>
            <a:ext cx="141287" cy="1381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 sz="2400">
              <a:latin typeface="Times New Roman" pitchFamily="18" charset="0"/>
            </a:endParaRPr>
          </a:p>
        </p:txBody>
      </p:sp>
      <p:sp>
        <p:nvSpPr>
          <p:cNvPr id="6159" name="Rectangle 16"/>
          <p:cNvSpPr>
            <a:spLocks noChangeArrowheads="1"/>
          </p:cNvSpPr>
          <p:nvPr/>
        </p:nvSpPr>
        <p:spPr bwMode="auto">
          <a:xfrm>
            <a:off x="515938" y="1603375"/>
            <a:ext cx="8399462" cy="505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609600" indent="-609600"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</a:pPr>
            <a:endParaRPr lang="en-US" sz="3200">
              <a:latin typeface="Arial Narrow" pitchFamily="34" charset="0"/>
            </a:endParaRPr>
          </a:p>
        </p:txBody>
      </p:sp>
      <p:sp>
        <p:nvSpPr>
          <p:cNvPr id="6160" name="Rectangle 17"/>
          <p:cNvSpPr>
            <a:spLocks noChangeArrowheads="1"/>
          </p:cNvSpPr>
          <p:nvPr/>
        </p:nvSpPr>
        <p:spPr bwMode="auto">
          <a:xfrm>
            <a:off x="552450" y="1592263"/>
            <a:ext cx="8591550" cy="42862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 sz="240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hidden">
          <a:xfrm>
            <a:off x="0" y="381000"/>
            <a:ext cx="762000" cy="6477000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en-US" sz="2400">
              <a:latin typeface="Times New Roman" pitchFamily="18" charset="0"/>
            </a:endParaRPr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719138" y="703263"/>
            <a:ext cx="7315200" cy="606425"/>
          </a:xfrm>
          <a:ln>
            <a:miter lim="800000"/>
            <a:headEnd/>
            <a:tailEnd/>
          </a:ln>
          <a:effectLst>
            <a:outerShdw dist="17961" dir="2700000" algn="ctr" rotWithShape="0">
              <a:srgbClr val="C0C0C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95000"/>
              </a:lnSpc>
              <a:defRPr/>
            </a:pPr>
            <a:r>
              <a:rPr lang="en-US" sz="3600" dirty="0" smtClean="0">
                <a:solidFill>
                  <a:srgbClr val="990000"/>
                </a:solidFill>
              </a:rPr>
              <a:t>NDC Processes</a:t>
            </a:r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54050" y="1727200"/>
            <a:ext cx="7848600" cy="485616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39725" indent="-339725" defTabSz="901700">
              <a:lnSpc>
                <a:spcPct val="80000"/>
              </a:lnSpc>
              <a:buFontTx/>
              <a:buNone/>
            </a:pPr>
            <a:r>
              <a:rPr lang="en-US" sz="2000" b="1" u="sng" dirty="0" smtClean="0">
                <a:latin typeface="Arial Narrow" pitchFamily="34" charset="0"/>
              </a:rPr>
              <a:t>Status</a:t>
            </a:r>
            <a:r>
              <a:rPr lang="en-US" sz="2000" b="1" dirty="0" smtClean="0">
                <a:latin typeface="Arial Narrow" pitchFamily="34" charset="0"/>
              </a:rPr>
              <a:t>:</a:t>
            </a:r>
          </a:p>
          <a:p>
            <a:pPr marL="339725" indent="-339725" defTabSz="901700">
              <a:lnSpc>
                <a:spcPct val="80000"/>
              </a:lnSpc>
            </a:pPr>
            <a:r>
              <a:rPr lang="en-US" sz="2000" b="1" dirty="0" smtClean="0">
                <a:latin typeface="Arial Narrow" pitchFamily="34" charset="0"/>
              </a:rPr>
              <a:t>Created process maps  for the agencies 25 Year Automatic Declassification Processes and NARA’s declassification process at College Park, MD</a:t>
            </a:r>
            <a:endParaRPr lang="en-US" sz="2000" dirty="0" smtClean="0">
              <a:latin typeface="Arial Narrow" pitchFamily="34" charset="0"/>
            </a:endParaRPr>
          </a:p>
          <a:p>
            <a:pPr marL="339725" indent="-339725" defTabSz="901700">
              <a:lnSpc>
                <a:spcPct val="80000"/>
              </a:lnSpc>
            </a:pPr>
            <a:r>
              <a:rPr lang="en-US" sz="2000" b="1" dirty="0" smtClean="0">
                <a:latin typeface="Arial Narrow" pitchFamily="34" charset="0"/>
              </a:rPr>
              <a:t>Identified 4 key areas of the NARA process that contribute to the long cycle time.</a:t>
            </a:r>
            <a:endParaRPr lang="en-US" sz="2000" dirty="0" smtClean="0">
              <a:latin typeface="Arial Narrow" pitchFamily="34" charset="0"/>
            </a:endParaRPr>
          </a:p>
          <a:p>
            <a:pPr marL="339725" indent="-339725" defTabSz="901700">
              <a:lnSpc>
                <a:spcPct val="80000"/>
              </a:lnSpc>
            </a:pPr>
            <a:r>
              <a:rPr lang="en-US" sz="2000" b="1" dirty="0" smtClean="0">
                <a:latin typeface="Arial Narrow" pitchFamily="34" charset="0"/>
              </a:rPr>
              <a:t>Current total cycle time for the process at NARA is 3-7 years; the oldest accessioned records in the backlog  were accessioned in 1959.</a:t>
            </a:r>
            <a:endParaRPr lang="en-US" sz="2000" dirty="0" smtClean="0">
              <a:latin typeface="Arial Narrow" pitchFamily="34" charset="0"/>
            </a:endParaRPr>
          </a:p>
          <a:p>
            <a:pPr marL="339725" indent="-339725" defTabSz="901700">
              <a:lnSpc>
                <a:spcPct val="80000"/>
              </a:lnSpc>
              <a:buFontTx/>
              <a:buNone/>
            </a:pPr>
            <a:endParaRPr lang="en-US" sz="2800" b="1" u="sng" dirty="0" smtClean="0">
              <a:latin typeface="Arial Narrow" pitchFamily="34" charset="0"/>
            </a:endParaRPr>
          </a:p>
          <a:p>
            <a:pPr marL="339725" indent="-339725" defTabSz="901700">
              <a:lnSpc>
                <a:spcPct val="80000"/>
              </a:lnSpc>
              <a:buFontTx/>
              <a:buNone/>
            </a:pPr>
            <a:r>
              <a:rPr lang="en-US" sz="2800" b="1" u="sng" dirty="0" smtClean="0">
                <a:latin typeface="Arial Narrow" pitchFamily="34" charset="0"/>
              </a:rPr>
              <a:t> </a:t>
            </a:r>
            <a:r>
              <a:rPr lang="en-US" sz="2000" b="1" u="sng" dirty="0" smtClean="0">
                <a:latin typeface="Arial Narrow" pitchFamily="34" charset="0"/>
              </a:rPr>
              <a:t>Next Steps</a:t>
            </a:r>
            <a:r>
              <a:rPr lang="en-US" sz="2000" b="1" dirty="0" smtClean="0">
                <a:latin typeface="Arial Narrow" pitchFamily="34" charset="0"/>
              </a:rPr>
              <a:t>:</a:t>
            </a:r>
            <a:endParaRPr lang="en-US" sz="2000" dirty="0" smtClean="0">
              <a:latin typeface="Arial Narrow" pitchFamily="34" charset="0"/>
            </a:endParaRPr>
          </a:p>
          <a:p>
            <a:pPr marL="339725" indent="-339725" defTabSz="901700">
              <a:lnSpc>
                <a:spcPct val="80000"/>
              </a:lnSpc>
            </a:pPr>
            <a:r>
              <a:rPr lang="en-US" sz="2000" b="1" dirty="0" smtClean="0">
                <a:latin typeface="Arial Narrow" pitchFamily="34" charset="0"/>
              </a:rPr>
              <a:t>Focusing on improving four areas in the As-Is Process Map where long cycle times have been identified to make this process more efficient</a:t>
            </a:r>
            <a:endParaRPr lang="en-US" sz="2000" dirty="0" smtClean="0">
              <a:latin typeface="Arial Narrow" pitchFamily="34" charset="0"/>
            </a:endParaRPr>
          </a:p>
          <a:p>
            <a:pPr marL="339725" indent="-339725" defTabSz="901700">
              <a:lnSpc>
                <a:spcPct val="80000"/>
              </a:lnSpc>
            </a:pPr>
            <a:r>
              <a:rPr lang="en-US" sz="2000" b="1" dirty="0" smtClean="0">
                <a:latin typeface="Arial Narrow" pitchFamily="34" charset="0"/>
              </a:rPr>
              <a:t>Developing Draft To-Be Process and running pilots on the improved process</a:t>
            </a:r>
            <a:endParaRPr lang="en-US" sz="2000" dirty="0" smtClean="0">
              <a:latin typeface="Arial Narrow" pitchFamily="34" charset="0"/>
            </a:endParaRPr>
          </a:p>
          <a:p>
            <a:pPr marL="339725" indent="-339725" defTabSz="901700">
              <a:lnSpc>
                <a:spcPct val="80000"/>
              </a:lnSpc>
            </a:pPr>
            <a:r>
              <a:rPr lang="en-US" sz="2000" b="1" dirty="0" smtClean="0">
                <a:latin typeface="Arial Narrow" pitchFamily="34" charset="0"/>
              </a:rPr>
              <a:t>Identified options to process 120M pages a year to meet the date of December 31, 2013 (10X increase in throughput)</a:t>
            </a:r>
            <a:endParaRPr lang="en-US" sz="2000" dirty="0" smtClean="0">
              <a:latin typeface="Arial Narrow" pitchFamily="34" charset="0"/>
              <a:cs typeface="Arial" charset="0"/>
            </a:endParaRPr>
          </a:p>
          <a:p>
            <a:pPr marL="231775" indent="-231775" eaLnBrk="1" hangingPunct="1">
              <a:buFont typeface="Wingdings" pitchFamily="2" charset="2"/>
              <a:buNone/>
            </a:pPr>
            <a:endParaRPr lang="en-US" sz="2800" dirty="0" smtClean="0">
              <a:cs typeface="Arial" charset="0"/>
            </a:endParaRPr>
          </a:p>
          <a:p>
            <a:pPr marL="231775" indent="-231775" eaLnBrk="1" hangingPunct="1">
              <a:buFont typeface="Wingdings" pitchFamily="2" charset="2"/>
              <a:buNone/>
            </a:pPr>
            <a:endParaRPr lang="en-US" sz="2800" dirty="0" smtClean="0">
              <a:cs typeface="Arial" charset="0"/>
            </a:endParaRPr>
          </a:p>
        </p:txBody>
      </p:sp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0" y="0"/>
            <a:ext cx="685800" cy="381000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en-US" sz="2400">
              <a:latin typeface="Times New Roman" pitchFamily="18" charset="0"/>
            </a:endParaRPr>
          </a:p>
        </p:txBody>
      </p:sp>
      <p:sp>
        <p:nvSpPr>
          <p:cNvPr id="7174" name="Rectangle 6"/>
          <p:cNvSpPr>
            <a:spLocks noChangeArrowheads="1"/>
          </p:cNvSpPr>
          <p:nvPr/>
        </p:nvSpPr>
        <p:spPr bwMode="auto">
          <a:xfrm>
            <a:off x="412750" y="134938"/>
            <a:ext cx="8731250" cy="274637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 sz="2400">
              <a:latin typeface="Times New Roman" pitchFamily="18" charset="0"/>
            </a:endParaRPr>
          </a:p>
        </p:txBody>
      </p:sp>
      <p:sp>
        <p:nvSpPr>
          <p:cNvPr id="7175" name="Rectangle 7"/>
          <p:cNvSpPr>
            <a:spLocks noChangeArrowheads="1"/>
          </p:cNvSpPr>
          <p:nvPr/>
        </p:nvSpPr>
        <p:spPr bwMode="auto">
          <a:xfrm>
            <a:off x="409575" y="134938"/>
            <a:ext cx="138113" cy="141287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hlink"/>
              </a:solidFill>
            </a:endParaRPr>
          </a:p>
        </p:txBody>
      </p:sp>
      <p:sp>
        <p:nvSpPr>
          <p:cNvPr id="7176" name="Rectangle 8"/>
          <p:cNvSpPr>
            <a:spLocks noChangeArrowheads="1"/>
          </p:cNvSpPr>
          <p:nvPr/>
        </p:nvSpPr>
        <p:spPr bwMode="auto">
          <a:xfrm>
            <a:off x="547688" y="0"/>
            <a:ext cx="139700" cy="13811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hlink"/>
              </a:solidFill>
            </a:endParaRPr>
          </a:p>
        </p:txBody>
      </p:sp>
      <p:sp>
        <p:nvSpPr>
          <p:cNvPr id="7177" name="Rectangle 9"/>
          <p:cNvSpPr>
            <a:spLocks noChangeArrowheads="1"/>
          </p:cNvSpPr>
          <p:nvPr/>
        </p:nvSpPr>
        <p:spPr bwMode="auto">
          <a:xfrm>
            <a:off x="547688" y="134938"/>
            <a:ext cx="139700" cy="141287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accent2"/>
              </a:solidFill>
            </a:endParaRPr>
          </a:p>
        </p:txBody>
      </p:sp>
      <p:sp>
        <p:nvSpPr>
          <p:cNvPr id="7178" name="Rectangle 10"/>
          <p:cNvSpPr>
            <a:spLocks noChangeArrowheads="1"/>
          </p:cNvSpPr>
          <p:nvPr/>
        </p:nvSpPr>
        <p:spPr bwMode="auto">
          <a:xfrm>
            <a:off x="274638" y="274638"/>
            <a:ext cx="136525" cy="138112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hlink"/>
              </a:solidFill>
            </a:endParaRPr>
          </a:p>
        </p:txBody>
      </p:sp>
      <p:sp>
        <p:nvSpPr>
          <p:cNvPr id="7179" name="Rectangle 11"/>
          <p:cNvSpPr>
            <a:spLocks noChangeArrowheads="1"/>
          </p:cNvSpPr>
          <p:nvPr/>
        </p:nvSpPr>
        <p:spPr bwMode="auto">
          <a:xfrm>
            <a:off x="409575" y="271463"/>
            <a:ext cx="138113" cy="138112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accent2"/>
              </a:solidFill>
            </a:endParaRPr>
          </a:p>
        </p:txBody>
      </p:sp>
      <p:sp>
        <p:nvSpPr>
          <p:cNvPr id="7180" name="Rectangle 12"/>
          <p:cNvSpPr>
            <a:spLocks noChangeArrowheads="1"/>
          </p:cNvSpPr>
          <p:nvPr/>
        </p:nvSpPr>
        <p:spPr bwMode="auto">
          <a:xfrm>
            <a:off x="274638" y="409575"/>
            <a:ext cx="136525" cy="136525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accent2"/>
              </a:solidFill>
            </a:endParaRPr>
          </a:p>
        </p:txBody>
      </p:sp>
      <p:sp>
        <p:nvSpPr>
          <p:cNvPr id="7181" name="Rectangle 13"/>
          <p:cNvSpPr>
            <a:spLocks noChangeArrowheads="1"/>
          </p:cNvSpPr>
          <p:nvPr/>
        </p:nvSpPr>
        <p:spPr bwMode="auto">
          <a:xfrm>
            <a:off x="131763" y="136525"/>
            <a:ext cx="141287" cy="1381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 sz="2400">
              <a:latin typeface="Times New Roman" pitchFamily="18" charset="0"/>
            </a:endParaRPr>
          </a:p>
        </p:txBody>
      </p:sp>
      <p:sp>
        <p:nvSpPr>
          <p:cNvPr id="7182" name="Text Box 14"/>
          <p:cNvSpPr txBox="1">
            <a:spLocks noChangeArrowheads="1"/>
          </p:cNvSpPr>
          <p:nvPr/>
        </p:nvSpPr>
        <p:spPr bwMode="auto">
          <a:xfrm>
            <a:off x="779463" y="1546225"/>
            <a:ext cx="80216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183" name="Rectangle 16"/>
          <p:cNvSpPr>
            <a:spLocks noChangeArrowheads="1"/>
          </p:cNvSpPr>
          <p:nvPr/>
        </p:nvSpPr>
        <p:spPr bwMode="auto">
          <a:xfrm>
            <a:off x="515938" y="1603375"/>
            <a:ext cx="8399462" cy="505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609600" indent="-609600"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</a:pPr>
            <a:endParaRPr lang="en-US" sz="3200">
              <a:latin typeface="Arial Narrow" pitchFamily="34" charset="0"/>
            </a:endParaRPr>
          </a:p>
        </p:txBody>
      </p:sp>
      <p:sp>
        <p:nvSpPr>
          <p:cNvPr id="7184" name="Rectangle 17"/>
          <p:cNvSpPr>
            <a:spLocks noChangeArrowheads="1"/>
          </p:cNvSpPr>
          <p:nvPr/>
        </p:nvSpPr>
        <p:spPr bwMode="auto">
          <a:xfrm>
            <a:off x="552450" y="1592263"/>
            <a:ext cx="8591550" cy="42862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 sz="240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hidden">
          <a:xfrm>
            <a:off x="0" y="381000"/>
            <a:ext cx="762000" cy="6477000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en-US" sz="2400">
              <a:latin typeface="Times New Roman" pitchFamily="18" charset="0"/>
            </a:endParaRPr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719138" y="703263"/>
            <a:ext cx="7315200" cy="606425"/>
          </a:xfrm>
          <a:ln>
            <a:miter lim="800000"/>
            <a:headEnd/>
            <a:tailEnd/>
          </a:ln>
          <a:effectLst>
            <a:outerShdw dist="17961" dir="2700000" algn="ctr" rotWithShape="0">
              <a:srgbClr val="C0C0C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95000"/>
              </a:lnSpc>
              <a:defRPr/>
            </a:pPr>
            <a:r>
              <a:rPr lang="en-US" sz="3600" dirty="0" smtClean="0">
                <a:solidFill>
                  <a:srgbClr val="990000"/>
                </a:solidFill>
              </a:rPr>
              <a:t>NDC Processes</a:t>
            </a:r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54050" y="1727200"/>
            <a:ext cx="7848600" cy="485616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231775" indent="-231775" eaLnBrk="1" hangingPunct="1">
              <a:buFont typeface="Wingdings" pitchFamily="2" charset="2"/>
              <a:buNone/>
            </a:pPr>
            <a:r>
              <a:rPr lang="en-US" sz="2400" dirty="0" smtClean="0"/>
              <a:t>Process Changes Under Discussion:</a:t>
            </a:r>
          </a:p>
          <a:p>
            <a:pPr marL="231775" indent="-231775" eaLnBrk="1" hangingPunct="1">
              <a:buFont typeface="Wingdings" pitchFamily="2" charset="2"/>
              <a:buChar char="§"/>
            </a:pPr>
            <a:r>
              <a:rPr lang="en-US" sz="2400" dirty="0" smtClean="0"/>
              <a:t>Make changes to facilitate completing archival processing after declassification instead of during.</a:t>
            </a:r>
          </a:p>
          <a:p>
            <a:pPr marL="231775" indent="-231775" eaLnBrk="1" hangingPunct="1">
              <a:buFont typeface="Wingdings" pitchFamily="2" charset="2"/>
              <a:buChar char="§"/>
            </a:pPr>
            <a:r>
              <a:rPr lang="en-US" sz="2400" dirty="0" smtClean="0">
                <a:cs typeface="Arial" charset="0"/>
              </a:rPr>
              <a:t>Insert decision points into the Quality Assurance (QA) process so records can bypass some or all of the QA steps.</a:t>
            </a:r>
          </a:p>
          <a:p>
            <a:pPr marL="231775" indent="-231775" eaLnBrk="1" hangingPunct="1">
              <a:buFont typeface="Wingdings" pitchFamily="2" charset="2"/>
              <a:buChar char="§"/>
            </a:pPr>
            <a:r>
              <a:rPr lang="en-US" sz="2400" dirty="0" smtClean="0">
                <a:cs typeface="Arial" charset="0"/>
              </a:rPr>
              <a:t>Embrace a risk management approach by instituting a sample review process in QA, focusing QA review on high risk collections.</a:t>
            </a:r>
          </a:p>
          <a:p>
            <a:pPr marL="231775" indent="-231775" eaLnBrk="1" hangingPunct="1">
              <a:buFont typeface="Wingdings" pitchFamily="2" charset="2"/>
              <a:buChar char="§"/>
            </a:pPr>
            <a:r>
              <a:rPr lang="en-US" sz="2400" dirty="0" smtClean="0">
                <a:cs typeface="Arial" charset="0"/>
              </a:rPr>
              <a:t>Expanding the Interagency Referral Center to allow more agencies access to their referrals</a:t>
            </a:r>
          </a:p>
          <a:p>
            <a:pPr marL="231775" indent="-231775" eaLnBrk="1" hangingPunct="1">
              <a:buFont typeface="Wingdings" pitchFamily="2" charset="2"/>
              <a:buNone/>
            </a:pPr>
            <a:endParaRPr lang="en-US" sz="2800" dirty="0" smtClean="0">
              <a:cs typeface="Arial" charset="0"/>
            </a:endParaRPr>
          </a:p>
          <a:p>
            <a:pPr marL="231775" indent="-231775" eaLnBrk="1" hangingPunct="1">
              <a:buFont typeface="Wingdings" pitchFamily="2" charset="2"/>
              <a:buNone/>
            </a:pPr>
            <a:endParaRPr lang="en-US" sz="2800" dirty="0" smtClean="0">
              <a:cs typeface="Arial" charset="0"/>
            </a:endParaRPr>
          </a:p>
        </p:txBody>
      </p:sp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0" y="0"/>
            <a:ext cx="685800" cy="381000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en-US" sz="2400">
              <a:latin typeface="Times New Roman" pitchFamily="18" charset="0"/>
            </a:endParaRPr>
          </a:p>
        </p:txBody>
      </p:sp>
      <p:sp>
        <p:nvSpPr>
          <p:cNvPr id="7174" name="Rectangle 6"/>
          <p:cNvSpPr>
            <a:spLocks noChangeArrowheads="1"/>
          </p:cNvSpPr>
          <p:nvPr/>
        </p:nvSpPr>
        <p:spPr bwMode="auto">
          <a:xfrm>
            <a:off x="412750" y="134938"/>
            <a:ext cx="8731250" cy="274637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 sz="2400">
              <a:latin typeface="Times New Roman" pitchFamily="18" charset="0"/>
            </a:endParaRPr>
          </a:p>
        </p:txBody>
      </p:sp>
      <p:sp>
        <p:nvSpPr>
          <p:cNvPr id="7175" name="Rectangle 7"/>
          <p:cNvSpPr>
            <a:spLocks noChangeArrowheads="1"/>
          </p:cNvSpPr>
          <p:nvPr/>
        </p:nvSpPr>
        <p:spPr bwMode="auto">
          <a:xfrm>
            <a:off x="409575" y="134938"/>
            <a:ext cx="138113" cy="141287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hlink"/>
              </a:solidFill>
            </a:endParaRPr>
          </a:p>
        </p:txBody>
      </p:sp>
      <p:sp>
        <p:nvSpPr>
          <p:cNvPr id="7176" name="Rectangle 8"/>
          <p:cNvSpPr>
            <a:spLocks noChangeArrowheads="1"/>
          </p:cNvSpPr>
          <p:nvPr/>
        </p:nvSpPr>
        <p:spPr bwMode="auto">
          <a:xfrm>
            <a:off x="547688" y="0"/>
            <a:ext cx="139700" cy="13811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hlink"/>
              </a:solidFill>
            </a:endParaRPr>
          </a:p>
        </p:txBody>
      </p:sp>
      <p:sp>
        <p:nvSpPr>
          <p:cNvPr id="7177" name="Rectangle 9"/>
          <p:cNvSpPr>
            <a:spLocks noChangeArrowheads="1"/>
          </p:cNvSpPr>
          <p:nvPr/>
        </p:nvSpPr>
        <p:spPr bwMode="auto">
          <a:xfrm>
            <a:off x="547688" y="134938"/>
            <a:ext cx="139700" cy="141287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accent2"/>
              </a:solidFill>
            </a:endParaRPr>
          </a:p>
        </p:txBody>
      </p:sp>
      <p:sp>
        <p:nvSpPr>
          <p:cNvPr id="7178" name="Rectangle 10"/>
          <p:cNvSpPr>
            <a:spLocks noChangeArrowheads="1"/>
          </p:cNvSpPr>
          <p:nvPr/>
        </p:nvSpPr>
        <p:spPr bwMode="auto">
          <a:xfrm>
            <a:off x="274638" y="274638"/>
            <a:ext cx="136525" cy="138112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hlink"/>
              </a:solidFill>
            </a:endParaRPr>
          </a:p>
        </p:txBody>
      </p:sp>
      <p:sp>
        <p:nvSpPr>
          <p:cNvPr id="7179" name="Rectangle 11"/>
          <p:cNvSpPr>
            <a:spLocks noChangeArrowheads="1"/>
          </p:cNvSpPr>
          <p:nvPr/>
        </p:nvSpPr>
        <p:spPr bwMode="auto">
          <a:xfrm>
            <a:off x="409575" y="271463"/>
            <a:ext cx="138113" cy="138112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accent2"/>
              </a:solidFill>
            </a:endParaRPr>
          </a:p>
        </p:txBody>
      </p:sp>
      <p:sp>
        <p:nvSpPr>
          <p:cNvPr id="7180" name="Rectangle 12"/>
          <p:cNvSpPr>
            <a:spLocks noChangeArrowheads="1"/>
          </p:cNvSpPr>
          <p:nvPr/>
        </p:nvSpPr>
        <p:spPr bwMode="auto">
          <a:xfrm>
            <a:off x="274638" y="409575"/>
            <a:ext cx="136525" cy="136525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accent2"/>
              </a:solidFill>
            </a:endParaRPr>
          </a:p>
        </p:txBody>
      </p:sp>
      <p:sp>
        <p:nvSpPr>
          <p:cNvPr id="7181" name="Rectangle 13"/>
          <p:cNvSpPr>
            <a:spLocks noChangeArrowheads="1"/>
          </p:cNvSpPr>
          <p:nvPr/>
        </p:nvSpPr>
        <p:spPr bwMode="auto">
          <a:xfrm>
            <a:off x="131763" y="136525"/>
            <a:ext cx="141287" cy="1381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 sz="2400">
              <a:latin typeface="Times New Roman" pitchFamily="18" charset="0"/>
            </a:endParaRPr>
          </a:p>
        </p:txBody>
      </p:sp>
      <p:sp>
        <p:nvSpPr>
          <p:cNvPr id="7182" name="Text Box 14"/>
          <p:cNvSpPr txBox="1">
            <a:spLocks noChangeArrowheads="1"/>
          </p:cNvSpPr>
          <p:nvPr/>
        </p:nvSpPr>
        <p:spPr bwMode="auto">
          <a:xfrm>
            <a:off x="779463" y="1546225"/>
            <a:ext cx="80216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183" name="Rectangle 16"/>
          <p:cNvSpPr>
            <a:spLocks noChangeArrowheads="1"/>
          </p:cNvSpPr>
          <p:nvPr/>
        </p:nvSpPr>
        <p:spPr bwMode="auto">
          <a:xfrm>
            <a:off x="515938" y="1603375"/>
            <a:ext cx="8399462" cy="505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609600" indent="-609600"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</a:pPr>
            <a:endParaRPr lang="en-US" sz="3200" dirty="0">
              <a:latin typeface="Arial Narrow" pitchFamily="34" charset="0"/>
            </a:endParaRPr>
          </a:p>
        </p:txBody>
      </p:sp>
      <p:sp>
        <p:nvSpPr>
          <p:cNvPr id="7184" name="Rectangle 17"/>
          <p:cNvSpPr>
            <a:spLocks noChangeArrowheads="1"/>
          </p:cNvSpPr>
          <p:nvPr/>
        </p:nvSpPr>
        <p:spPr bwMode="auto">
          <a:xfrm>
            <a:off x="552450" y="1592263"/>
            <a:ext cx="8591550" cy="42862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 sz="240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ChangeArrowheads="1"/>
          </p:cNvSpPr>
          <p:nvPr/>
        </p:nvSpPr>
        <p:spPr bwMode="hidden">
          <a:xfrm>
            <a:off x="0" y="381000"/>
            <a:ext cx="762000" cy="6477000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en-US" sz="2400">
              <a:latin typeface="Times New Roman" pitchFamily="18" charset="0"/>
            </a:endParaRPr>
          </a:p>
        </p:txBody>
      </p:sp>
      <p:sp>
        <p:nvSpPr>
          <p:cNvPr id="8195" name="Rectangle 5"/>
          <p:cNvSpPr>
            <a:spLocks noChangeArrowheads="1"/>
          </p:cNvSpPr>
          <p:nvPr/>
        </p:nvSpPr>
        <p:spPr bwMode="auto">
          <a:xfrm>
            <a:off x="0" y="0"/>
            <a:ext cx="685800" cy="381000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en-US" sz="2400">
              <a:latin typeface="Times New Roman" pitchFamily="18" charset="0"/>
            </a:endParaRPr>
          </a:p>
        </p:txBody>
      </p:sp>
      <p:sp>
        <p:nvSpPr>
          <p:cNvPr id="8196" name="Rectangle 6"/>
          <p:cNvSpPr>
            <a:spLocks noChangeArrowheads="1"/>
          </p:cNvSpPr>
          <p:nvPr/>
        </p:nvSpPr>
        <p:spPr bwMode="auto">
          <a:xfrm>
            <a:off x="412750" y="134938"/>
            <a:ext cx="8731250" cy="274637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 sz="2400">
              <a:latin typeface="Times New Roman" pitchFamily="18" charset="0"/>
            </a:endParaRPr>
          </a:p>
        </p:txBody>
      </p:sp>
      <p:sp>
        <p:nvSpPr>
          <p:cNvPr id="8197" name="Rectangle 7"/>
          <p:cNvSpPr>
            <a:spLocks noChangeArrowheads="1"/>
          </p:cNvSpPr>
          <p:nvPr/>
        </p:nvSpPr>
        <p:spPr bwMode="auto">
          <a:xfrm>
            <a:off x="409575" y="134938"/>
            <a:ext cx="138113" cy="141287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hlink"/>
              </a:solidFill>
            </a:endParaRPr>
          </a:p>
        </p:txBody>
      </p:sp>
      <p:sp>
        <p:nvSpPr>
          <p:cNvPr id="8198" name="Rectangle 8"/>
          <p:cNvSpPr>
            <a:spLocks noChangeArrowheads="1"/>
          </p:cNvSpPr>
          <p:nvPr/>
        </p:nvSpPr>
        <p:spPr bwMode="auto">
          <a:xfrm>
            <a:off x="547688" y="0"/>
            <a:ext cx="139700" cy="13811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hlink"/>
              </a:solidFill>
            </a:endParaRPr>
          </a:p>
        </p:txBody>
      </p:sp>
      <p:sp>
        <p:nvSpPr>
          <p:cNvPr id="8199" name="Rectangle 9"/>
          <p:cNvSpPr>
            <a:spLocks noChangeArrowheads="1"/>
          </p:cNvSpPr>
          <p:nvPr/>
        </p:nvSpPr>
        <p:spPr bwMode="auto">
          <a:xfrm>
            <a:off x="547688" y="134938"/>
            <a:ext cx="139700" cy="141287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accent2"/>
              </a:solidFill>
            </a:endParaRPr>
          </a:p>
        </p:txBody>
      </p:sp>
      <p:sp>
        <p:nvSpPr>
          <p:cNvPr id="8200" name="Rectangle 10"/>
          <p:cNvSpPr>
            <a:spLocks noChangeArrowheads="1"/>
          </p:cNvSpPr>
          <p:nvPr/>
        </p:nvSpPr>
        <p:spPr bwMode="auto">
          <a:xfrm>
            <a:off x="274638" y="274638"/>
            <a:ext cx="136525" cy="138112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hlink"/>
              </a:solidFill>
            </a:endParaRPr>
          </a:p>
        </p:txBody>
      </p:sp>
      <p:sp>
        <p:nvSpPr>
          <p:cNvPr id="8201" name="Rectangle 11"/>
          <p:cNvSpPr>
            <a:spLocks noChangeArrowheads="1"/>
          </p:cNvSpPr>
          <p:nvPr/>
        </p:nvSpPr>
        <p:spPr bwMode="auto">
          <a:xfrm>
            <a:off x="409575" y="271463"/>
            <a:ext cx="138113" cy="138112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accent2"/>
              </a:solidFill>
            </a:endParaRPr>
          </a:p>
        </p:txBody>
      </p:sp>
      <p:sp>
        <p:nvSpPr>
          <p:cNvPr id="8202" name="Rectangle 12"/>
          <p:cNvSpPr>
            <a:spLocks noChangeArrowheads="1"/>
          </p:cNvSpPr>
          <p:nvPr/>
        </p:nvSpPr>
        <p:spPr bwMode="auto">
          <a:xfrm>
            <a:off x="274638" y="409575"/>
            <a:ext cx="136525" cy="136525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accent2"/>
              </a:solidFill>
            </a:endParaRPr>
          </a:p>
        </p:txBody>
      </p:sp>
      <p:sp>
        <p:nvSpPr>
          <p:cNvPr id="8203" name="Rectangle 13"/>
          <p:cNvSpPr>
            <a:spLocks noChangeArrowheads="1"/>
          </p:cNvSpPr>
          <p:nvPr/>
        </p:nvSpPr>
        <p:spPr bwMode="auto">
          <a:xfrm>
            <a:off x="131763" y="136525"/>
            <a:ext cx="141287" cy="1381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 sz="2400">
              <a:latin typeface="Times New Roman" pitchFamily="18" charset="0"/>
            </a:endParaRPr>
          </a:p>
        </p:txBody>
      </p:sp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68325" y="611188"/>
            <a:ext cx="8520113" cy="552450"/>
          </a:xfrm>
          <a:ln cap="flat" algn="ctr">
            <a:miter lim="800000"/>
            <a:headEnd/>
            <a:tailEnd/>
          </a:ln>
          <a:effectLst>
            <a:outerShdw dist="17961" dir="2700000" algn="ctr" rotWithShape="0">
              <a:srgbClr val="C0C0C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95000"/>
              </a:lnSpc>
              <a:defRPr/>
            </a:pPr>
            <a:r>
              <a:rPr lang="en-US" sz="3200" dirty="0" smtClean="0">
                <a:solidFill>
                  <a:srgbClr val="990000"/>
                </a:solidFill>
              </a:rPr>
              <a:t>BPR of the NDC</a:t>
            </a:r>
          </a:p>
        </p:txBody>
      </p:sp>
      <p:sp>
        <p:nvSpPr>
          <p:cNvPr id="8205" name="Rectangle 18"/>
          <p:cNvSpPr>
            <a:spLocks noChangeArrowheads="1"/>
          </p:cNvSpPr>
          <p:nvPr/>
        </p:nvSpPr>
        <p:spPr bwMode="auto">
          <a:xfrm flipV="1">
            <a:off x="552450" y="1157288"/>
            <a:ext cx="8591550" cy="46037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rot="10800000"/>
          <a:lstStyle/>
          <a:p>
            <a:pPr eaLnBrk="1" hangingPunct="1"/>
            <a:endParaRPr lang="en-US" sz="2400">
              <a:latin typeface="Times New Roman" pitchFamily="18" charset="0"/>
            </a:endParaRPr>
          </a:p>
        </p:txBody>
      </p:sp>
      <p:sp>
        <p:nvSpPr>
          <p:cNvPr id="820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9788" y="1357313"/>
            <a:ext cx="7753350" cy="51562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95000"/>
              </a:lnSpc>
              <a:spcAft>
                <a:spcPct val="15000"/>
              </a:spcAft>
            </a:pPr>
            <a:r>
              <a:rPr lang="en-US" sz="2000" dirty="0" smtClean="0">
                <a:latin typeface="Arial Narrow" pitchFamily="34" charset="0"/>
              </a:rPr>
              <a:t>In October 2009, NARA began a BPR of NDC declassification, referral and processing procedures.  The BPR will consist of five phases with an estimated completion date of May 2010.</a:t>
            </a:r>
          </a:p>
          <a:p>
            <a:pPr lvl="1" eaLnBrk="1" hangingPunct="1">
              <a:lnSpc>
                <a:spcPct val="80000"/>
              </a:lnSpc>
              <a:buClr>
                <a:srgbClr val="000066"/>
              </a:buClr>
              <a:buSzPct val="75000"/>
            </a:pPr>
            <a:r>
              <a:rPr lang="en-US" sz="1600" b="1" dirty="0" smtClean="0"/>
              <a:t>Phase I – Define (completed)</a:t>
            </a:r>
          </a:p>
          <a:p>
            <a:pPr lvl="2" eaLnBrk="1" hangingPunct="1">
              <a:lnSpc>
                <a:spcPct val="80000"/>
              </a:lnSpc>
              <a:spcBef>
                <a:spcPct val="10000"/>
              </a:spcBef>
              <a:buClr>
                <a:srgbClr val="00CC00"/>
              </a:buClr>
            </a:pPr>
            <a:r>
              <a:rPr lang="en-US" sz="1600" dirty="0" smtClean="0">
                <a:latin typeface="Arial Narrow" pitchFamily="34" charset="0"/>
              </a:rPr>
              <a:t>Identify stakeholders</a:t>
            </a:r>
          </a:p>
          <a:p>
            <a:pPr lvl="2" eaLnBrk="1" hangingPunct="1">
              <a:lnSpc>
                <a:spcPct val="80000"/>
              </a:lnSpc>
              <a:spcBef>
                <a:spcPct val="10000"/>
              </a:spcBef>
              <a:buClr>
                <a:srgbClr val="00CC00"/>
              </a:buClr>
            </a:pPr>
            <a:r>
              <a:rPr lang="en-US" sz="1600" dirty="0" smtClean="0">
                <a:latin typeface="Arial Narrow" pitchFamily="34" charset="0"/>
              </a:rPr>
              <a:t>Define scope and activities</a:t>
            </a:r>
          </a:p>
          <a:p>
            <a:pPr lvl="2" eaLnBrk="1" hangingPunct="1">
              <a:lnSpc>
                <a:spcPct val="80000"/>
              </a:lnSpc>
              <a:spcBef>
                <a:spcPct val="10000"/>
              </a:spcBef>
              <a:buClr>
                <a:srgbClr val="00CC00"/>
              </a:buClr>
            </a:pPr>
            <a:r>
              <a:rPr lang="en-US" sz="1600" dirty="0" smtClean="0">
                <a:latin typeface="Arial Narrow" pitchFamily="34" charset="0"/>
              </a:rPr>
              <a:t>Phase I completed October 30, 2009</a:t>
            </a:r>
          </a:p>
          <a:p>
            <a:pPr lvl="1" eaLnBrk="1" hangingPunct="1">
              <a:lnSpc>
                <a:spcPct val="80000"/>
              </a:lnSpc>
              <a:spcBef>
                <a:spcPct val="30000"/>
              </a:spcBef>
              <a:buClr>
                <a:srgbClr val="000066"/>
              </a:buClr>
              <a:buSzPct val="75000"/>
            </a:pPr>
            <a:r>
              <a:rPr lang="en-US" sz="1600" b="1" dirty="0" smtClean="0"/>
              <a:t>Phase II – Measure (completed)</a:t>
            </a:r>
          </a:p>
          <a:p>
            <a:pPr lvl="2" eaLnBrk="1" hangingPunct="1">
              <a:lnSpc>
                <a:spcPct val="80000"/>
              </a:lnSpc>
              <a:spcBef>
                <a:spcPct val="10000"/>
              </a:spcBef>
              <a:buClr>
                <a:srgbClr val="00CC00"/>
              </a:buClr>
            </a:pPr>
            <a:r>
              <a:rPr lang="en-US" sz="1600" dirty="0" smtClean="0">
                <a:latin typeface="Arial Narrow" pitchFamily="34" charset="0"/>
              </a:rPr>
              <a:t>Examine As-Is processes (both internal NARA and outside agencies)</a:t>
            </a:r>
          </a:p>
          <a:p>
            <a:pPr lvl="2" eaLnBrk="1" hangingPunct="1">
              <a:lnSpc>
                <a:spcPct val="80000"/>
              </a:lnSpc>
              <a:spcBef>
                <a:spcPct val="10000"/>
              </a:spcBef>
              <a:buClr>
                <a:srgbClr val="00CC00"/>
              </a:buClr>
            </a:pPr>
            <a:r>
              <a:rPr lang="en-US" sz="1600" dirty="0" smtClean="0">
                <a:latin typeface="Arial Narrow" pitchFamily="34" charset="0"/>
              </a:rPr>
              <a:t>Identify measures required to determine success</a:t>
            </a:r>
          </a:p>
          <a:p>
            <a:pPr lvl="2" eaLnBrk="1" hangingPunct="1">
              <a:lnSpc>
                <a:spcPct val="80000"/>
              </a:lnSpc>
              <a:spcBef>
                <a:spcPct val="10000"/>
              </a:spcBef>
              <a:buClr>
                <a:srgbClr val="00CC00"/>
              </a:buClr>
            </a:pPr>
            <a:r>
              <a:rPr lang="en-US" sz="1600" dirty="0" smtClean="0">
                <a:latin typeface="Arial Narrow" pitchFamily="34" charset="0"/>
              </a:rPr>
              <a:t>Phase II completed December 18, 2009</a:t>
            </a:r>
          </a:p>
          <a:p>
            <a:pPr lvl="1" eaLnBrk="1" hangingPunct="1">
              <a:lnSpc>
                <a:spcPct val="80000"/>
              </a:lnSpc>
              <a:spcBef>
                <a:spcPct val="30000"/>
              </a:spcBef>
              <a:buClr>
                <a:srgbClr val="000066"/>
              </a:buClr>
              <a:buSzPct val="75000"/>
            </a:pPr>
            <a:r>
              <a:rPr lang="en-US" sz="1600" b="1" dirty="0" smtClean="0"/>
              <a:t>Phase III – Analyze (completed)</a:t>
            </a:r>
          </a:p>
          <a:p>
            <a:pPr lvl="2" eaLnBrk="1" hangingPunct="1">
              <a:lnSpc>
                <a:spcPct val="80000"/>
              </a:lnSpc>
              <a:spcBef>
                <a:spcPct val="10000"/>
              </a:spcBef>
              <a:buClr>
                <a:srgbClr val="00B050"/>
              </a:buClr>
            </a:pPr>
            <a:r>
              <a:rPr lang="en-US" sz="1600" dirty="0" smtClean="0">
                <a:latin typeface="Arial Narrow" pitchFamily="34" charset="0"/>
              </a:rPr>
              <a:t>Analyze data gathered</a:t>
            </a:r>
          </a:p>
          <a:p>
            <a:pPr lvl="2" eaLnBrk="1" hangingPunct="1">
              <a:lnSpc>
                <a:spcPct val="80000"/>
              </a:lnSpc>
              <a:spcBef>
                <a:spcPct val="10000"/>
              </a:spcBef>
              <a:buClr>
                <a:srgbClr val="00B050"/>
              </a:buClr>
            </a:pPr>
            <a:r>
              <a:rPr lang="en-US" sz="1600" dirty="0" smtClean="0">
                <a:latin typeface="Arial Narrow" pitchFamily="34" charset="0"/>
              </a:rPr>
              <a:t>Phase II completed date January 29, 2010</a:t>
            </a:r>
          </a:p>
          <a:p>
            <a:pPr lvl="1" eaLnBrk="1" hangingPunct="1">
              <a:lnSpc>
                <a:spcPct val="80000"/>
              </a:lnSpc>
              <a:spcBef>
                <a:spcPct val="40000"/>
              </a:spcBef>
              <a:buClr>
                <a:srgbClr val="000066"/>
              </a:buClr>
              <a:buSzPct val="75000"/>
            </a:pPr>
            <a:r>
              <a:rPr lang="en-US" sz="1600" b="1" dirty="0" smtClean="0"/>
              <a:t>Phase IV – Improve (In Progress)</a:t>
            </a:r>
          </a:p>
          <a:p>
            <a:pPr lvl="2" eaLnBrk="1" hangingPunct="1">
              <a:lnSpc>
                <a:spcPct val="80000"/>
              </a:lnSpc>
              <a:spcBef>
                <a:spcPct val="40000"/>
              </a:spcBef>
              <a:buClr>
                <a:srgbClr val="FFFF00"/>
              </a:buClr>
              <a:buSzPct val="75000"/>
            </a:pPr>
            <a:r>
              <a:rPr lang="en-US" sz="1400" dirty="0" smtClean="0"/>
              <a:t>Develop To-Be Processes</a:t>
            </a:r>
          </a:p>
          <a:p>
            <a:pPr lvl="2" eaLnBrk="1" hangingPunct="1">
              <a:lnSpc>
                <a:spcPct val="80000"/>
              </a:lnSpc>
              <a:spcBef>
                <a:spcPct val="40000"/>
              </a:spcBef>
              <a:buClr>
                <a:srgbClr val="FFFF00"/>
              </a:buClr>
              <a:buSzPct val="75000"/>
            </a:pPr>
            <a:r>
              <a:rPr lang="en-US" sz="1400" dirty="0" smtClean="0"/>
              <a:t>Estimated completion date April 26, 2010</a:t>
            </a:r>
          </a:p>
          <a:p>
            <a:pPr lvl="1" eaLnBrk="1" hangingPunct="1">
              <a:lnSpc>
                <a:spcPct val="80000"/>
              </a:lnSpc>
              <a:spcBef>
                <a:spcPct val="40000"/>
              </a:spcBef>
              <a:buClr>
                <a:srgbClr val="000066"/>
              </a:buClr>
              <a:buSzPct val="75000"/>
            </a:pPr>
            <a:r>
              <a:rPr lang="en-US" sz="1600" b="1" dirty="0" smtClean="0"/>
              <a:t>Phase V – Control (In Progress)</a:t>
            </a:r>
          </a:p>
          <a:p>
            <a:pPr lvl="2" eaLnBrk="1" hangingPunct="1">
              <a:lnSpc>
                <a:spcPct val="80000"/>
              </a:lnSpc>
              <a:spcBef>
                <a:spcPct val="40000"/>
              </a:spcBef>
              <a:buClr>
                <a:srgbClr val="FFFF00"/>
              </a:buClr>
              <a:buSzPct val="75000"/>
            </a:pPr>
            <a:r>
              <a:rPr lang="en-US" sz="1400" dirty="0" smtClean="0"/>
              <a:t>Implement and monitor process changes</a:t>
            </a:r>
          </a:p>
          <a:p>
            <a:pPr lvl="2" eaLnBrk="1" hangingPunct="1">
              <a:lnSpc>
                <a:spcPct val="80000"/>
              </a:lnSpc>
              <a:spcBef>
                <a:spcPct val="40000"/>
              </a:spcBef>
              <a:buClr>
                <a:srgbClr val="FFFF00"/>
              </a:buClr>
              <a:buSzPct val="75000"/>
            </a:pPr>
            <a:r>
              <a:rPr lang="en-US" sz="1400" dirty="0" smtClean="0"/>
              <a:t>Estimated completion date May 28, 2010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hidden">
          <a:xfrm>
            <a:off x="0" y="381000"/>
            <a:ext cx="762000" cy="6477000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en-US" sz="2400">
              <a:latin typeface="Times New Roman" pitchFamily="18" charset="0"/>
            </a:endParaRPr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820737" y="703263"/>
            <a:ext cx="7771719" cy="606425"/>
          </a:xfrm>
          <a:ln>
            <a:miter lim="800000"/>
            <a:headEnd/>
            <a:tailEnd/>
          </a:ln>
          <a:effectLst>
            <a:outerShdw dist="17961" dir="2700000" algn="ctr" rotWithShape="0">
              <a:srgbClr val="C0C0C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95000"/>
              </a:lnSpc>
              <a:defRPr/>
            </a:pPr>
            <a:r>
              <a:rPr lang="en-US" sz="3600" dirty="0" smtClean="0">
                <a:solidFill>
                  <a:srgbClr val="990000"/>
                </a:solidFill>
              </a:rPr>
              <a:t>Consolidate Declassification Guides</a:t>
            </a:r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54050" y="1177925"/>
            <a:ext cx="7848600" cy="5405438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231775" indent="-231775" eaLnBrk="1" hangingPunct="1">
              <a:buFont typeface="Wingdings" pitchFamily="2" charset="2"/>
              <a:buNone/>
            </a:pPr>
            <a:r>
              <a:rPr lang="en-US" smtClean="0"/>
              <a:t>  </a:t>
            </a:r>
            <a:endParaRPr lang="en-US" sz="2800" smtClean="0">
              <a:cs typeface="Arial" charset="0"/>
            </a:endParaRPr>
          </a:p>
        </p:txBody>
      </p:sp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0" y="0"/>
            <a:ext cx="685800" cy="381000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en-US" sz="2400">
              <a:latin typeface="Times New Roman" pitchFamily="18" charset="0"/>
            </a:endParaRPr>
          </a:p>
        </p:txBody>
      </p:sp>
      <p:sp>
        <p:nvSpPr>
          <p:cNvPr id="9222" name="Rectangle 6"/>
          <p:cNvSpPr>
            <a:spLocks noChangeArrowheads="1"/>
          </p:cNvSpPr>
          <p:nvPr/>
        </p:nvSpPr>
        <p:spPr bwMode="auto">
          <a:xfrm>
            <a:off x="412750" y="134938"/>
            <a:ext cx="8731250" cy="274637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 sz="2400">
              <a:latin typeface="Times New Roman" pitchFamily="18" charset="0"/>
            </a:endParaRPr>
          </a:p>
        </p:txBody>
      </p:sp>
      <p:sp>
        <p:nvSpPr>
          <p:cNvPr id="9223" name="Rectangle 7"/>
          <p:cNvSpPr>
            <a:spLocks noChangeArrowheads="1"/>
          </p:cNvSpPr>
          <p:nvPr/>
        </p:nvSpPr>
        <p:spPr bwMode="auto">
          <a:xfrm>
            <a:off x="409575" y="134938"/>
            <a:ext cx="138113" cy="141287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hlink"/>
              </a:solidFill>
            </a:endParaRPr>
          </a:p>
        </p:txBody>
      </p:sp>
      <p:sp>
        <p:nvSpPr>
          <p:cNvPr id="9224" name="Rectangle 8"/>
          <p:cNvSpPr>
            <a:spLocks noChangeArrowheads="1"/>
          </p:cNvSpPr>
          <p:nvPr/>
        </p:nvSpPr>
        <p:spPr bwMode="auto">
          <a:xfrm>
            <a:off x="547688" y="0"/>
            <a:ext cx="139700" cy="13811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hlink"/>
              </a:solidFill>
            </a:endParaRPr>
          </a:p>
        </p:txBody>
      </p:sp>
      <p:sp>
        <p:nvSpPr>
          <p:cNvPr id="9225" name="Rectangle 9"/>
          <p:cNvSpPr>
            <a:spLocks noChangeArrowheads="1"/>
          </p:cNvSpPr>
          <p:nvPr/>
        </p:nvSpPr>
        <p:spPr bwMode="auto">
          <a:xfrm>
            <a:off x="547688" y="134938"/>
            <a:ext cx="139700" cy="141287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accent2"/>
              </a:solidFill>
            </a:endParaRPr>
          </a:p>
        </p:txBody>
      </p:sp>
      <p:sp>
        <p:nvSpPr>
          <p:cNvPr id="9226" name="Rectangle 10"/>
          <p:cNvSpPr>
            <a:spLocks noChangeArrowheads="1"/>
          </p:cNvSpPr>
          <p:nvPr/>
        </p:nvSpPr>
        <p:spPr bwMode="auto">
          <a:xfrm>
            <a:off x="274638" y="274638"/>
            <a:ext cx="136525" cy="138112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hlink"/>
              </a:solidFill>
            </a:endParaRPr>
          </a:p>
        </p:txBody>
      </p:sp>
      <p:sp>
        <p:nvSpPr>
          <p:cNvPr id="9227" name="Rectangle 11"/>
          <p:cNvSpPr>
            <a:spLocks noChangeArrowheads="1"/>
          </p:cNvSpPr>
          <p:nvPr/>
        </p:nvSpPr>
        <p:spPr bwMode="auto">
          <a:xfrm>
            <a:off x="409575" y="271463"/>
            <a:ext cx="138113" cy="138112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accent2"/>
              </a:solidFill>
            </a:endParaRPr>
          </a:p>
        </p:txBody>
      </p:sp>
      <p:sp>
        <p:nvSpPr>
          <p:cNvPr id="9228" name="Rectangle 12"/>
          <p:cNvSpPr>
            <a:spLocks noChangeArrowheads="1"/>
          </p:cNvSpPr>
          <p:nvPr/>
        </p:nvSpPr>
        <p:spPr bwMode="auto">
          <a:xfrm>
            <a:off x="274638" y="409575"/>
            <a:ext cx="136525" cy="136525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accent2"/>
              </a:solidFill>
            </a:endParaRPr>
          </a:p>
        </p:txBody>
      </p:sp>
      <p:sp>
        <p:nvSpPr>
          <p:cNvPr id="9229" name="Rectangle 13"/>
          <p:cNvSpPr>
            <a:spLocks noChangeArrowheads="1"/>
          </p:cNvSpPr>
          <p:nvPr/>
        </p:nvSpPr>
        <p:spPr bwMode="auto">
          <a:xfrm>
            <a:off x="131763" y="136525"/>
            <a:ext cx="141287" cy="1381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 sz="2400">
              <a:latin typeface="Times New Roman" pitchFamily="18" charset="0"/>
            </a:endParaRPr>
          </a:p>
        </p:txBody>
      </p:sp>
      <p:sp>
        <p:nvSpPr>
          <p:cNvPr id="9230" name="Text Box 14"/>
          <p:cNvSpPr txBox="1">
            <a:spLocks noChangeArrowheads="1"/>
          </p:cNvSpPr>
          <p:nvPr/>
        </p:nvSpPr>
        <p:spPr bwMode="auto">
          <a:xfrm>
            <a:off x="779463" y="1546225"/>
            <a:ext cx="80216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9231" name="Rectangle 16"/>
          <p:cNvSpPr>
            <a:spLocks noChangeArrowheads="1"/>
          </p:cNvSpPr>
          <p:nvPr/>
        </p:nvSpPr>
        <p:spPr bwMode="auto">
          <a:xfrm>
            <a:off x="515938" y="1603375"/>
            <a:ext cx="8399462" cy="505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609600" indent="-609600"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</a:pPr>
            <a:endParaRPr lang="en-US" sz="3200" dirty="0" smtClean="0">
              <a:latin typeface="Arial Narrow" pitchFamily="34" charset="0"/>
            </a:endParaRPr>
          </a:p>
          <a:p>
            <a:pPr marL="609600" indent="-609600"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</a:pPr>
            <a:r>
              <a:rPr lang="en-US" sz="3200" dirty="0" smtClean="0">
                <a:latin typeface="Arial Narrow" pitchFamily="34" charset="0"/>
              </a:rPr>
              <a:t>The </a:t>
            </a:r>
            <a:r>
              <a:rPr lang="en-US" sz="3200" dirty="0">
                <a:latin typeface="Arial Narrow" pitchFamily="34" charset="0"/>
              </a:rPr>
              <a:t>NDC staff is testing a newly built Declassification Guide Web Application (DGWA) to:</a:t>
            </a:r>
          </a:p>
          <a:p>
            <a:pPr marL="1066800" lvl="1" indent="-609600"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</a:pPr>
            <a:r>
              <a:rPr lang="en-US" sz="3200" dirty="0">
                <a:latin typeface="Arial Narrow" pitchFamily="34" charset="0"/>
              </a:rPr>
              <a:t>Centralize all equity recognition guides and make them accessible to reviewers working in the NDC.</a:t>
            </a:r>
          </a:p>
          <a:p>
            <a:pPr marL="1066800" lvl="1" indent="-609600"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</a:pPr>
            <a:r>
              <a:rPr lang="en-US" sz="3200" dirty="0">
                <a:latin typeface="Arial Narrow" pitchFamily="34" charset="0"/>
              </a:rPr>
              <a:t>Establish a library of declassification guides that can be used by reviewers in the NDC to ensure they have access to the most  up to date versions of their agency’s guidelines.</a:t>
            </a:r>
          </a:p>
        </p:txBody>
      </p:sp>
      <p:sp>
        <p:nvSpPr>
          <p:cNvPr id="9232" name="Rectangle 17"/>
          <p:cNvSpPr>
            <a:spLocks noChangeArrowheads="1"/>
          </p:cNvSpPr>
          <p:nvPr/>
        </p:nvSpPr>
        <p:spPr bwMode="auto">
          <a:xfrm>
            <a:off x="552450" y="1592263"/>
            <a:ext cx="8591550" cy="42862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 sz="240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ChangeArrowheads="1"/>
          </p:cNvSpPr>
          <p:nvPr/>
        </p:nvSpPr>
        <p:spPr bwMode="hidden">
          <a:xfrm>
            <a:off x="0" y="381000"/>
            <a:ext cx="762000" cy="6477000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en-US" sz="2400">
              <a:latin typeface="Times New Roman" pitchFamily="18" charset="0"/>
            </a:endParaRPr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75595" y="703263"/>
            <a:ext cx="7315200" cy="606425"/>
          </a:xfrm>
          <a:ln>
            <a:miter lim="800000"/>
            <a:headEnd/>
            <a:tailEnd/>
          </a:ln>
          <a:effectLst>
            <a:outerShdw dist="17961" dir="2700000" algn="ctr" rotWithShape="0">
              <a:srgbClr val="C0C0C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95000"/>
              </a:lnSpc>
              <a:defRPr/>
            </a:pPr>
            <a:r>
              <a:rPr lang="en-US" sz="3600" dirty="0" smtClean="0">
                <a:solidFill>
                  <a:srgbClr val="990000"/>
                </a:solidFill>
              </a:rPr>
              <a:t>Training Programs</a:t>
            </a:r>
          </a:p>
        </p:txBody>
      </p:sp>
      <p:sp>
        <p:nvSpPr>
          <p:cNvPr id="10244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54050" y="1177925"/>
            <a:ext cx="7848600" cy="5405438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231775" indent="-231775" eaLnBrk="1" hangingPunct="1">
              <a:buFont typeface="Wingdings" pitchFamily="2" charset="2"/>
              <a:buNone/>
            </a:pPr>
            <a:r>
              <a:rPr lang="en-US" dirty="0" smtClean="0"/>
              <a:t>  </a:t>
            </a:r>
            <a:endParaRPr lang="en-US" sz="2800" dirty="0" smtClean="0">
              <a:cs typeface="Arial" charset="0"/>
            </a:endParaRPr>
          </a:p>
        </p:txBody>
      </p:sp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0" y="0"/>
            <a:ext cx="685800" cy="381000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en-US" sz="2400">
              <a:latin typeface="Times New Roman" pitchFamily="18" charset="0"/>
            </a:endParaRPr>
          </a:p>
        </p:txBody>
      </p:sp>
      <p:sp>
        <p:nvSpPr>
          <p:cNvPr id="10246" name="Rectangle 6"/>
          <p:cNvSpPr>
            <a:spLocks noChangeArrowheads="1"/>
          </p:cNvSpPr>
          <p:nvPr/>
        </p:nvSpPr>
        <p:spPr bwMode="auto">
          <a:xfrm>
            <a:off x="412750" y="134938"/>
            <a:ext cx="8731250" cy="274637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 sz="2400">
              <a:latin typeface="Times New Roman" pitchFamily="18" charset="0"/>
            </a:endParaRPr>
          </a:p>
        </p:txBody>
      </p:sp>
      <p:sp>
        <p:nvSpPr>
          <p:cNvPr id="10247" name="Rectangle 7"/>
          <p:cNvSpPr>
            <a:spLocks noChangeArrowheads="1"/>
          </p:cNvSpPr>
          <p:nvPr/>
        </p:nvSpPr>
        <p:spPr bwMode="auto">
          <a:xfrm>
            <a:off x="409575" y="134938"/>
            <a:ext cx="138113" cy="141287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hlink"/>
              </a:solidFill>
            </a:endParaRPr>
          </a:p>
        </p:txBody>
      </p:sp>
      <p:sp>
        <p:nvSpPr>
          <p:cNvPr id="10248" name="Rectangle 8"/>
          <p:cNvSpPr>
            <a:spLocks noChangeArrowheads="1"/>
          </p:cNvSpPr>
          <p:nvPr/>
        </p:nvSpPr>
        <p:spPr bwMode="auto">
          <a:xfrm>
            <a:off x="547688" y="0"/>
            <a:ext cx="139700" cy="13811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hlink"/>
              </a:solidFill>
            </a:endParaRPr>
          </a:p>
        </p:txBody>
      </p:sp>
      <p:sp>
        <p:nvSpPr>
          <p:cNvPr id="10249" name="Rectangle 9"/>
          <p:cNvSpPr>
            <a:spLocks noChangeArrowheads="1"/>
          </p:cNvSpPr>
          <p:nvPr/>
        </p:nvSpPr>
        <p:spPr bwMode="auto">
          <a:xfrm>
            <a:off x="547688" y="134938"/>
            <a:ext cx="139700" cy="141287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accent2"/>
              </a:solidFill>
            </a:endParaRPr>
          </a:p>
        </p:txBody>
      </p:sp>
      <p:sp>
        <p:nvSpPr>
          <p:cNvPr id="10250" name="Rectangle 10"/>
          <p:cNvSpPr>
            <a:spLocks noChangeArrowheads="1"/>
          </p:cNvSpPr>
          <p:nvPr/>
        </p:nvSpPr>
        <p:spPr bwMode="auto">
          <a:xfrm>
            <a:off x="274638" y="274638"/>
            <a:ext cx="136525" cy="138112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hlink"/>
              </a:solidFill>
            </a:endParaRPr>
          </a:p>
        </p:txBody>
      </p:sp>
      <p:sp>
        <p:nvSpPr>
          <p:cNvPr id="10251" name="Rectangle 11"/>
          <p:cNvSpPr>
            <a:spLocks noChangeArrowheads="1"/>
          </p:cNvSpPr>
          <p:nvPr/>
        </p:nvSpPr>
        <p:spPr bwMode="auto">
          <a:xfrm>
            <a:off x="409575" y="271463"/>
            <a:ext cx="138113" cy="138112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accent2"/>
              </a:solidFill>
            </a:endParaRPr>
          </a:p>
        </p:txBody>
      </p:sp>
      <p:sp>
        <p:nvSpPr>
          <p:cNvPr id="10252" name="Rectangle 12"/>
          <p:cNvSpPr>
            <a:spLocks noChangeArrowheads="1"/>
          </p:cNvSpPr>
          <p:nvPr/>
        </p:nvSpPr>
        <p:spPr bwMode="auto">
          <a:xfrm>
            <a:off x="274638" y="409575"/>
            <a:ext cx="136525" cy="136525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accent2"/>
              </a:solidFill>
            </a:endParaRPr>
          </a:p>
        </p:txBody>
      </p:sp>
      <p:sp>
        <p:nvSpPr>
          <p:cNvPr id="10253" name="Rectangle 13"/>
          <p:cNvSpPr>
            <a:spLocks noChangeArrowheads="1"/>
          </p:cNvSpPr>
          <p:nvPr/>
        </p:nvSpPr>
        <p:spPr bwMode="auto">
          <a:xfrm>
            <a:off x="131763" y="136525"/>
            <a:ext cx="141287" cy="1381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 sz="2400">
              <a:latin typeface="Times New Roman" pitchFamily="18" charset="0"/>
            </a:endParaRPr>
          </a:p>
        </p:txBody>
      </p:sp>
      <p:sp>
        <p:nvSpPr>
          <p:cNvPr id="10254" name="Text Box 14"/>
          <p:cNvSpPr txBox="1">
            <a:spLocks noChangeArrowheads="1"/>
          </p:cNvSpPr>
          <p:nvPr/>
        </p:nvSpPr>
        <p:spPr bwMode="auto">
          <a:xfrm>
            <a:off x="779463" y="1546225"/>
            <a:ext cx="80216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0255" name="Rectangle 16"/>
          <p:cNvSpPr>
            <a:spLocks noChangeArrowheads="1"/>
          </p:cNvSpPr>
          <p:nvPr/>
        </p:nvSpPr>
        <p:spPr bwMode="auto">
          <a:xfrm>
            <a:off x="515938" y="1603375"/>
            <a:ext cx="8399462" cy="505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609600" indent="-609600"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</a:pPr>
            <a:endParaRPr lang="en-US" sz="2400" dirty="0" smtClean="0">
              <a:latin typeface="Arial Narrow" pitchFamily="34" charset="0"/>
            </a:endParaRPr>
          </a:p>
          <a:p>
            <a:pPr marL="609600" indent="-609600"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</a:pPr>
            <a:r>
              <a:rPr lang="en-US" sz="2400" dirty="0" smtClean="0">
                <a:latin typeface="Arial Narrow" pitchFamily="34" charset="0"/>
              </a:rPr>
              <a:t>Currently </a:t>
            </a:r>
            <a:r>
              <a:rPr lang="en-US" sz="2400" dirty="0">
                <a:latin typeface="Arial Narrow" pitchFamily="34" charset="0"/>
              </a:rPr>
              <a:t>the NDC staff is planning:</a:t>
            </a:r>
          </a:p>
          <a:p>
            <a:pPr marL="1066800" lvl="1" indent="-609600"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</a:pPr>
            <a:r>
              <a:rPr lang="en-US" sz="2400" u="sng" dirty="0">
                <a:latin typeface="Arial Narrow" pitchFamily="34" charset="0"/>
              </a:rPr>
              <a:t>May 24-25, 2010 </a:t>
            </a:r>
            <a:r>
              <a:rPr lang="en-US" sz="2400" dirty="0">
                <a:latin typeface="Arial Narrow" pitchFamily="34" charset="0"/>
              </a:rPr>
              <a:t>– A two day equity recognition training program to instruct reviewers on equities in the NARA backlog.</a:t>
            </a:r>
          </a:p>
          <a:p>
            <a:pPr marL="1066800" lvl="1" indent="-609600"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</a:pPr>
            <a:r>
              <a:rPr lang="en-US" sz="2400" u="sng" dirty="0">
                <a:latin typeface="Arial Narrow" pitchFamily="34" charset="0"/>
              </a:rPr>
              <a:t>Spring 2011</a:t>
            </a:r>
            <a:r>
              <a:rPr lang="en-US" sz="2400" dirty="0">
                <a:latin typeface="Arial Narrow" pitchFamily="34" charset="0"/>
              </a:rPr>
              <a:t> – An intensive 4 or 5 day interagency equity recognition training conference. </a:t>
            </a:r>
          </a:p>
          <a:p>
            <a:pPr marL="1066800" lvl="1" indent="-609600"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</a:pPr>
            <a:r>
              <a:rPr lang="en-US" sz="2400" u="sng" dirty="0">
                <a:latin typeface="Arial Narrow" pitchFamily="34" charset="0"/>
              </a:rPr>
              <a:t>In </a:t>
            </a:r>
            <a:r>
              <a:rPr lang="en-US" sz="2400" u="sng" dirty="0" smtClean="0">
                <a:latin typeface="Arial Narrow" pitchFamily="34" charset="0"/>
              </a:rPr>
              <a:t>development</a:t>
            </a:r>
            <a:r>
              <a:rPr lang="en-US" sz="2400" dirty="0" smtClean="0">
                <a:latin typeface="Arial Narrow" pitchFamily="34" charset="0"/>
              </a:rPr>
              <a:t>:</a:t>
            </a:r>
          </a:p>
          <a:p>
            <a:pPr marL="1524000" lvl="2" indent="-609600"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SzPct val="50000"/>
              <a:buFont typeface="Wingdings" pitchFamily="2" charset="2"/>
              <a:buChar char="q"/>
            </a:pPr>
            <a:r>
              <a:rPr lang="en-US" sz="2400" dirty="0" smtClean="0">
                <a:latin typeface="Arial Narrow" pitchFamily="34" charset="0"/>
              </a:rPr>
              <a:t>7 </a:t>
            </a:r>
            <a:r>
              <a:rPr lang="en-US" sz="2400" dirty="0">
                <a:latin typeface="Arial Narrow" pitchFamily="34" charset="0"/>
              </a:rPr>
              <a:t>Declassification training courses</a:t>
            </a:r>
          </a:p>
          <a:p>
            <a:pPr marL="1981200" lvl="3" indent="-609600"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</a:pPr>
            <a:r>
              <a:rPr lang="en-US" sz="2400" dirty="0" smtClean="0">
                <a:latin typeface="Arial Narrow" pitchFamily="34" charset="0"/>
              </a:rPr>
              <a:t>     - 4 </a:t>
            </a:r>
            <a:r>
              <a:rPr lang="en-US" sz="2400" dirty="0">
                <a:latin typeface="Arial Narrow" pitchFamily="34" charset="0"/>
              </a:rPr>
              <a:t>Web based courses</a:t>
            </a:r>
          </a:p>
          <a:p>
            <a:pPr marL="1981200" lvl="3" indent="-609600"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</a:pPr>
            <a:r>
              <a:rPr lang="en-US" sz="2400" dirty="0" smtClean="0">
                <a:latin typeface="Arial Narrow" pitchFamily="34" charset="0"/>
              </a:rPr>
              <a:t>     - 3 Instructor </a:t>
            </a:r>
            <a:r>
              <a:rPr lang="en-US" sz="2400" dirty="0">
                <a:latin typeface="Arial Narrow" pitchFamily="34" charset="0"/>
              </a:rPr>
              <a:t>led courses</a:t>
            </a:r>
          </a:p>
          <a:p>
            <a:pPr marL="1524000" lvl="2" indent="-609600"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SzPct val="50000"/>
              <a:buFont typeface="Wingdings" pitchFamily="2" charset="2"/>
              <a:buChar char="q"/>
            </a:pPr>
            <a:r>
              <a:rPr lang="en-US" sz="2400" dirty="0">
                <a:latin typeface="Arial Narrow" pitchFamily="34" charset="0"/>
              </a:rPr>
              <a:t>One day course: Managing the Lifecycle of National Security Information Through Effective Records Management: A Course for Agency Records Managers and Security Specialists</a:t>
            </a:r>
          </a:p>
          <a:p>
            <a:pPr marL="1524000" lvl="2" indent="-609600"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</a:pPr>
            <a:endParaRPr lang="en-US" sz="2800" dirty="0"/>
          </a:p>
        </p:txBody>
      </p:sp>
      <p:sp>
        <p:nvSpPr>
          <p:cNvPr id="10256" name="Rectangle 17"/>
          <p:cNvSpPr>
            <a:spLocks noChangeArrowheads="1"/>
          </p:cNvSpPr>
          <p:nvPr/>
        </p:nvSpPr>
        <p:spPr bwMode="auto">
          <a:xfrm>
            <a:off x="552450" y="1592263"/>
            <a:ext cx="8591550" cy="42862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 sz="240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hidden">
          <a:xfrm>
            <a:off x="0" y="381000"/>
            <a:ext cx="762000" cy="6477000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en-US" sz="2400">
              <a:latin typeface="Times New Roman" pitchFamily="18" charset="0"/>
            </a:endParaRPr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762680" y="717778"/>
            <a:ext cx="7315200" cy="606425"/>
          </a:xfrm>
          <a:ln>
            <a:miter lim="800000"/>
            <a:headEnd/>
            <a:tailEnd/>
          </a:ln>
          <a:effectLst>
            <a:outerShdw dist="17961" dir="2700000" algn="ctr" rotWithShape="0">
              <a:srgbClr val="C0C0C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95000"/>
              </a:lnSpc>
              <a:defRPr/>
            </a:pPr>
            <a:r>
              <a:rPr lang="en-US" sz="3600" dirty="0" smtClean="0">
                <a:solidFill>
                  <a:srgbClr val="990000"/>
                </a:solidFill>
              </a:rPr>
              <a:t>Special Media Records</a:t>
            </a:r>
          </a:p>
        </p:txBody>
      </p:sp>
      <p:sp>
        <p:nvSpPr>
          <p:cNvPr id="1126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54050" y="1177925"/>
            <a:ext cx="7848600" cy="5405438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231775" indent="-231775" eaLnBrk="1" hangingPunct="1">
              <a:buFont typeface="Wingdings" pitchFamily="2" charset="2"/>
              <a:buNone/>
            </a:pPr>
            <a:r>
              <a:rPr lang="en-US" smtClean="0"/>
              <a:t>  </a:t>
            </a:r>
            <a:endParaRPr lang="en-US" sz="2800" smtClean="0">
              <a:cs typeface="Arial" charset="0"/>
            </a:endParaRPr>
          </a:p>
        </p:txBody>
      </p:sp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0" y="0"/>
            <a:ext cx="685800" cy="381000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en-US" sz="2400">
              <a:latin typeface="Times New Roman" pitchFamily="18" charset="0"/>
            </a:endParaRPr>
          </a:p>
        </p:txBody>
      </p:sp>
      <p:sp>
        <p:nvSpPr>
          <p:cNvPr id="11270" name="Rectangle 6"/>
          <p:cNvSpPr>
            <a:spLocks noChangeArrowheads="1"/>
          </p:cNvSpPr>
          <p:nvPr/>
        </p:nvSpPr>
        <p:spPr bwMode="auto">
          <a:xfrm>
            <a:off x="412750" y="134938"/>
            <a:ext cx="8731250" cy="274637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 sz="2400">
              <a:latin typeface="Times New Roman" pitchFamily="18" charset="0"/>
            </a:endParaRPr>
          </a:p>
        </p:txBody>
      </p:sp>
      <p:sp>
        <p:nvSpPr>
          <p:cNvPr id="11271" name="Rectangle 7"/>
          <p:cNvSpPr>
            <a:spLocks noChangeArrowheads="1"/>
          </p:cNvSpPr>
          <p:nvPr/>
        </p:nvSpPr>
        <p:spPr bwMode="auto">
          <a:xfrm>
            <a:off x="409575" y="134938"/>
            <a:ext cx="138113" cy="141287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hlink"/>
              </a:solidFill>
            </a:endParaRPr>
          </a:p>
        </p:txBody>
      </p:sp>
      <p:sp>
        <p:nvSpPr>
          <p:cNvPr id="11272" name="Rectangle 8"/>
          <p:cNvSpPr>
            <a:spLocks noChangeArrowheads="1"/>
          </p:cNvSpPr>
          <p:nvPr/>
        </p:nvSpPr>
        <p:spPr bwMode="auto">
          <a:xfrm>
            <a:off x="547688" y="0"/>
            <a:ext cx="139700" cy="13811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hlink"/>
              </a:solidFill>
            </a:endParaRPr>
          </a:p>
        </p:txBody>
      </p:sp>
      <p:sp>
        <p:nvSpPr>
          <p:cNvPr id="11273" name="Rectangle 9"/>
          <p:cNvSpPr>
            <a:spLocks noChangeArrowheads="1"/>
          </p:cNvSpPr>
          <p:nvPr/>
        </p:nvSpPr>
        <p:spPr bwMode="auto">
          <a:xfrm>
            <a:off x="547688" y="134938"/>
            <a:ext cx="139700" cy="141287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accent2"/>
              </a:solidFill>
            </a:endParaRPr>
          </a:p>
        </p:txBody>
      </p:sp>
      <p:sp>
        <p:nvSpPr>
          <p:cNvPr id="11274" name="Rectangle 10"/>
          <p:cNvSpPr>
            <a:spLocks noChangeArrowheads="1"/>
          </p:cNvSpPr>
          <p:nvPr/>
        </p:nvSpPr>
        <p:spPr bwMode="auto">
          <a:xfrm>
            <a:off x="274638" y="274638"/>
            <a:ext cx="136525" cy="138112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hlink"/>
              </a:solidFill>
            </a:endParaRPr>
          </a:p>
        </p:txBody>
      </p:sp>
      <p:sp>
        <p:nvSpPr>
          <p:cNvPr id="11275" name="Rectangle 11"/>
          <p:cNvSpPr>
            <a:spLocks noChangeArrowheads="1"/>
          </p:cNvSpPr>
          <p:nvPr/>
        </p:nvSpPr>
        <p:spPr bwMode="auto">
          <a:xfrm>
            <a:off x="409575" y="271463"/>
            <a:ext cx="138113" cy="138112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accent2"/>
              </a:solidFill>
            </a:endParaRPr>
          </a:p>
        </p:txBody>
      </p:sp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274638" y="409575"/>
            <a:ext cx="136525" cy="136525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accent2"/>
              </a:solidFill>
            </a:endParaRPr>
          </a:p>
        </p:txBody>
      </p:sp>
      <p:sp>
        <p:nvSpPr>
          <p:cNvPr id="11277" name="Rectangle 13"/>
          <p:cNvSpPr>
            <a:spLocks noChangeArrowheads="1"/>
          </p:cNvSpPr>
          <p:nvPr/>
        </p:nvSpPr>
        <p:spPr bwMode="auto">
          <a:xfrm>
            <a:off x="131763" y="136525"/>
            <a:ext cx="141287" cy="1381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 sz="2400">
              <a:latin typeface="Times New Roman" pitchFamily="18" charset="0"/>
            </a:endParaRPr>
          </a:p>
        </p:txBody>
      </p:sp>
      <p:sp>
        <p:nvSpPr>
          <p:cNvPr id="11278" name="Text Box 14"/>
          <p:cNvSpPr txBox="1">
            <a:spLocks noChangeArrowheads="1"/>
          </p:cNvSpPr>
          <p:nvPr/>
        </p:nvSpPr>
        <p:spPr bwMode="auto">
          <a:xfrm>
            <a:off x="779463" y="1546225"/>
            <a:ext cx="80216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1279" name="Rectangle 16"/>
          <p:cNvSpPr>
            <a:spLocks noChangeArrowheads="1"/>
          </p:cNvSpPr>
          <p:nvPr/>
        </p:nvSpPr>
        <p:spPr bwMode="auto">
          <a:xfrm>
            <a:off x="515938" y="1603375"/>
            <a:ext cx="8399462" cy="505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609600" indent="-609600"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</a:pPr>
            <a:endParaRPr lang="en-US" sz="2800" dirty="0" smtClean="0">
              <a:latin typeface="Arial Narrow" pitchFamily="34" charset="0"/>
            </a:endParaRPr>
          </a:p>
          <a:p>
            <a:pPr marL="609600" indent="-609600"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</a:pPr>
            <a:r>
              <a:rPr lang="en-US" sz="2800" dirty="0" smtClean="0">
                <a:latin typeface="Arial Narrow" pitchFamily="34" charset="0"/>
              </a:rPr>
              <a:t>NARA </a:t>
            </a:r>
            <a:r>
              <a:rPr lang="en-US" sz="2800" dirty="0">
                <a:latin typeface="Arial Narrow" pitchFamily="34" charset="0"/>
              </a:rPr>
              <a:t>staff have completed preservation actions on 95% of classified special </a:t>
            </a:r>
            <a:r>
              <a:rPr lang="en-US" sz="2800" dirty="0" smtClean="0">
                <a:latin typeface="Arial Narrow" pitchFamily="34" charset="0"/>
              </a:rPr>
              <a:t>media records in NARA custody.  </a:t>
            </a:r>
            <a:r>
              <a:rPr lang="en-US" sz="2800" dirty="0">
                <a:latin typeface="Arial Narrow" pitchFamily="34" charset="0"/>
              </a:rPr>
              <a:t>These records are </a:t>
            </a:r>
            <a:r>
              <a:rPr lang="en-US" sz="2800" dirty="0" smtClean="0">
                <a:latin typeface="Arial Narrow" pitchFamily="34" charset="0"/>
              </a:rPr>
              <a:t>in a format that can be reviewed </a:t>
            </a:r>
            <a:r>
              <a:rPr lang="en-US" sz="2800" dirty="0">
                <a:latin typeface="Arial Narrow" pitchFamily="34" charset="0"/>
              </a:rPr>
              <a:t>by the equity agencies.</a:t>
            </a:r>
          </a:p>
          <a:p>
            <a:pPr marL="609600" indent="-609600"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</a:pPr>
            <a:endParaRPr lang="en-US" sz="2800" dirty="0" smtClean="0">
              <a:latin typeface="Arial Narrow" pitchFamily="34" charset="0"/>
            </a:endParaRPr>
          </a:p>
          <a:p>
            <a:pPr marL="609600" indent="-609600"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</a:pPr>
            <a:r>
              <a:rPr lang="en-US" sz="2800" dirty="0" smtClean="0">
                <a:latin typeface="Arial Narrow" pitchFamily="34" charset="0"/>
              </a:rPr>
              <a:t>NARA </a:t>
            </a:r>
            <a:r>
              <a:rPr lang="en-US" sz="2800" dirty="0">
                <a:latin typeface="Arial Narrow" pitchFamily="34" charset="0"/>
              </a:rPr>
              <a:t>has established  a classified special media lab and will soon be able to support:</a:t>
            </a:r>
          </a:p>
          <a:p>
            <a:pPr marL="1066800" lvl="1" indent="-609600"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</a:pPr>
            <a:r>
              <a:rPr lang="en-US" sz="2800" dirty="0">
                <a:latin typeface="Arial Narrow" pitchFamily="34" charset="0"/>
              </a:rPr>
              <a:t>Agency review of their classified </a:t>
            </a:r>
            <a:r>
              <a:rPr lang="en-US" sz="2800" dirty="0" smtClean="0">
                <a:latin typeface="Arial Narrow" pitchFamily="34" charset="0"/>
              </a:rPr>
              <a:t>equities in multiple special media formats.</a:t>
            </a:r>
            <a:endParaRPr lang="en-US" sz="2800" dirty="0">
              <a:latin typeface="Arial Narrow" pitchFamily="34" charset="0"/>
            </a:endParaRPr>
          </a:p>
          <a:p>
            <a:pPr marL="1066800" lvl="1" indent="-609600"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</a:pPr>
            <a:r>
              <a:rPr lang="en-US" sz="2800" dirty="0">
                <a:latin typeface="Arial Narrow" pitchFamily="34" charset="0"/>
              </a:rPr>
              <a:t>Redaction and public release of declassified special media records.</a:t>
            </a:r>
          </a:p>
        </p:txBody>
      </p:sp>
      <p:sp>
        <p:nvSpPr>
          <p:cNvPr id="11280" name="Rectangle 17"/>
          <p:cNvSpPr>
            <a:spLocks noChangeArrowheads="1"/>
          </p:cNvSpPr>
          <p:nvPr/>
        </p:nvSpPr>
        <p:spPr bwMode="auto">
          <a:xfrm>
            <a:off x="552450" y="1592263"/>
            <a:ext cx="8591550" cy="42862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 sz="240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ChangeArrowheads="1"/>
          </p:cNvSpPr>
          <p:nvPr/>
        </p:nvSpPr>
        <p:spPr bwMode="hidden">
          <a:xfrm>
            <a:off x="0" y="381000"/>
            <a:ext cx="762000" cy="6477000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en-US" sz="2400">
              <a:latin typeface="Times New Roman" pitchFamily="18" charset="0"/>
            </a:endParaRPr>
          </a:p>
        </p:txBody>
      </p:sp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0" y="0"/>
            <a:ext cx="685800" cy="381000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en-US" sz="2400">
              <a:latin typeface="Times New Roman" pitchFamily="18" charset="0"/>
            </a:endParaRPr>
          </a:p>
        </p:txBody>
      </p:sp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412750" y="134938"/>
            <a:ext cx="8731250" cy="274637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 sz="2400">
              <a:latin typeface="Times New Roman" pitchFamily="18" charset="0"/>
            </a:endParaRPr>
          </a:p>
        </p:txBody>
      </p:sp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409575" y="134938"/>
            <a:ext cx="138113" cy="141287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hlink"/>
              </a:solidFill>
            </a:endParaRPr>
          </a:p>
        </p:txBody>
      </p:sp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547688" y="0"/>
            <a:ext cx="139700" cy="13811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hlink"/>
              </a:solidFill>
            </a:endParaRPr>
          </a:p>
        </p:txBody>
      </p:sp>
      <p:sp>
        <p:nvSpPr>
          <p:cNvPr id="12295" name="Rectangle 7"/>
          <p:cNvSpPr>
            <a:spLocks noChangeArrowheads="1"/>
          </p:cNvSpPr>
          <p:nvPr/>
        </p:nvSpPr>
        <p:spPr bwMode="auto">
          <a:xfrm>
            <a:off x="547688" y="134938"/>
            <a:ext cx="139700" cy="141287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accent2"/>
              </a:solidFill>
            </a:endParaRPr>
          </a:p>
        </p:txBody>
      </p:sp>
      <p:sp>
        <p:nvSpPr>
          <p:cNvPr id="12296" name="Rectangle 8"/>
          <p:cNvSpPr>
            <a:spLocks noChangeArrowheads="1"/>
          </p:cNvSpPr>
          <p:nvPr/>
        </p:nvSpPr>
        <p:spPr bwMode="auto">
          <a:xfrm>
            <a:off x="274638" y="274638"/>
            <a:ext cx="136525" cy="138112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hlink"/>
              </a:solidFill>
            </a:endParaRPr>
          </a:p>
        </p:txBody>
      </p:sp>
      <p:sp>
        <p:nvSpPr>
          <p:cNvPr id="12297" name="Rectangle 9"/>
          <p:cNvSpPr>
            <a:spLocks noChangeArrowheads="1"/>
          </p:cNvSpPr>
          <p:nvPr/>
        </p:nvSpPr>
        <p:spPr bwMode="auto">
          <a:xfrm>
            <a:off x="409575" y="271463"/>
            <a:ext cx="138113" cy="138112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accent2"/>
              </a:solidFill>
            </a:endParaRPr>
          </a:p>
        </p:txBody>
      </p:sp>
      <p:sp>
        <p:nvSpPr>
          <p:cNvPr id="12298" name="Rectangle 10"/>
          <p:cNvSpPr>
            <a:spLocks noChangeArrowheads="1"/>
          </p:cNvSpPr>
          <p:nvPr/>
        </p:nvSpPr>
        <p:spPr bwMode="auto">
          <a:xfrm>
            <a:off x="274638" y="409575"/>
            <a:ext cx="136525" cy="136525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accent2"/>
              </a:solidFill>
            </a:endParaRPr>
          </a:p>
        </p:txBody>
      </p:sp>
      <p:sp>
        <p:nvSpPr>
          <p:cNvPr id="12299" name="Rectangle 11"/>
          <p:cNvSpPr>
            <a:spLocks noChangeArrowheads="1"/>
          </p:cNvSpPr>
          <p:nvPr/>
        </p:nvSpPr>
        <p:spPr bwMode="auto">
          <a:xfrm>
            <a:off x="131763" y="136525"/>
            <a:ext cx="141287" cy="1381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 sz="2400">
              <a:latin typeface="Times New Roman" pitchFamily="18" charset="0"/>
            </a:endParaRPr>
          </a:p>
        </p:txBody>
      </p:sp>
      <p:sp>
        <p:nvSpPr>
          <p:cNvPr id="82956" name="Rectangle 12"/>
          <p:cNvSpPr>
            <a:spLocks noGrp="1" noChangeArrowheads="1"/>
          </p:cNvSpPr>
          <p:nvPr>
            <p:ph type="title"/>
          </p:nvPr>
        </p:nvSpPr>
        <p:spPr bwMode="auto">
          <a:xfrm>
            <a:off x="774927" y="609600"/>
            <a:ext cx="6115050" cy="552450"/>
          </a:xfrm>
          <a:ln cap="flat" algn="ctr">
            <a:miter lim="800000"/>
            <a:headEnd/>
            <a:tailEnd/>
          </a:ln>
          <a:effectLst>
            <a:outerShdw dist="17961" dir="2700000" algn="ctr" rotWithShape="0">
              <a:srgbClr val="C0C0C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95000"/>
              </a:lnSpc>
              <a:defRPr/>
            </a:pPr>
            <a:r>
              <a:rPr lang="en-US" sz="3200" dirty="0" smtClean="0">
                <a:solidFill>
                  <a:srgbClr val="990000"/>
                </a:solidFill>
              </a:rPr>
              <a:t>Prioritization</a:t>
            </a:r>
          </a:p>
        </p:txBody>
      </p:sp>
      <p:sp>
        <p:nvSpPr>
          <p:cNvPr id="82957" name="Rectangle 1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85813" y="1235075"/>
            <a:ext cx="7924800" cy="5151438"/>
          </a:xfrm>
          <a:solidFill>
            <a:srgbClr val="FFFFFF"/>
          </a:solidFill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1" eaLnBrk="1" hangingPunct="1">
              <a:lnSpc>
                <a:spcPct val="95000"/>
              </a:lnSpc>
              <a:buFont typeface="Wingdings" pitchFamily="2" charset="2"/>
              <a:buNone/>
              <a:defRPr/>
            </a:pPr>
            <a:endParaRPr lang="en-US" sz="1800" dirty="0" smtClean="0">
              <a:effectLst>
                <a:outerShdw blurRad="38100" dist="38100" dir="2700000" algn="tl">
                  <a:srgbClr val="C0C0C0"/>
                </a:outerShdw>
              </a:effectLst>
              <a:latin typeface="Arial Narrow" pitchFamily="34" charset="0"/>
            </a:endParaRPr>
          </a:p>
          <a:p>
            <a:pPr eaLnBrk="1" hangingPunct="1">
              <a:lnSpc>
                <a:spcPct val="95000"/>
              </a:lnSpc>
              <a:buFont typeface="Wingdings" pitchFamily="2" charset="2"/>
              <a:buChar char="§"/>
              <a:defRPr/>
            </a:pPr>
            <a:r>
              <a:rPr lang="en-US" sz="2800" dirty="0" smtClean="0">
                <a:latin typeface="Arial Narrow" pitchFamily="34" charset="0"/>
              </a:rPr>
              <a:t>NARA is working on a Prioritization Plan that will:</a:t>
            </a:r>
          </a:p>
          <a:p>
            <a:pPr lvl="1" eaLnBrk="1" hangingPunct="1">
              <a:lnSpc>
                <a:spcPct val="95000"/>
              </a:lnSpc>
              <a:buSzPct val="50000"/>
              <a:defRPr/>
            </a:pPr>
            <a:r>
              <a:rPr lang="en-US" sz="2400" dirty="0" smtClean="0">
                <a:latin typeface="Arial Narrow" pitchFamily="34" charset="0"/>
              </a:rPr>
              <a:t>Establish priorities for declassification and interagency referral review.</a:t>
            </a:r>
          </a:p>
          <a:p>
            <a:pPr lvl="1" eaLnBrk="1" hangingPunct="1">
              <a:lnSpc>
                <a:spcPct val="95000"/>
              </a:lnSpc>
              <a:buSzPct val="50000"/>
              <a:defRPr/>
            </a:pPr>
            <a:r>
              <a:rPr lang="en-US" sz="2400" dirty="0" smtClean="0">
                <a:latin typeface="Arial Narrow" pitchFamily="34" charset="0"/>
              </a:rPr>
              <a:t>Incorporate public and historical community input when establishing NDC declassification, referral and processing priorities.</a:t>
            </a:r>
          </a:p>
          <a:p>
            <a:pPr lvl="1" eaLnBrk="1" hangingPunct="1">
              <a:lnSpc>
                <a:spcPct val="95000"/>
              </a:lnSpc>
              <a:buSzPct val="50000"/>
              <a:defRPr/>
            </a:pPr>
            <a:r>
              <a:rPr lang="en-US" sz="2400" dirty="0" smtClean="0">
                <a:latin typeface="Arial Narrow" pitchFamily="34" charset="0"/>
              </a:rPr>
              <a:t>Make referrals in transferred Presidential records a top NDC priority.</a:t>
            </a:r>
          </a:p>
          <a:p>
            <a:pPr eaLnBrk="1" hangingPunct="1">
              <a:lnSpc>
                <a:spcPct val="95000"/>
              </a:lnSpc>
              <a:buFont typeface="Wingdings" pitchFamily="2" charset="2"/>
              <a:buChar char="§"/>
              <a:defRPr/>
            </a:pPr>
            <a:r>
              <a:rPr lang="en-US" sz="2800" dirty="0" smtClean="0">
                <a:latin typeface="Arial Narrow" pitchFamily="34" charset="0"/>
              </a:rPr>
              <a:t>The plan will be based on a matrix that takes into account public interest in the records, and expected volume of records that can be declassified through the NDC.</a:t>
            </a:r>
          </a:p>
          <a:p>
            <a:pPr lvl="1" eaLnBrk="1" hangingPunct="1">
              <a:lnSpc>
                <a:spcPct val="95000"/>
              </a:lnSpc>
              <a:buSzPct val="50000"/>
              <a:defRPr/>
            </a:pPr>
            <a:endParaRPr lang="en-US" sz="2000" dirty="0" smtClean="0">
              <a:effectLst>
                <a:outerShdw blurRad="38100" dist="38100" dir="2700000" algn="tl">
                  <a:srgbClr val="C0C0C0"/>
                </a:outerShdw>
              </a:effectLst>
              <a:latin typeface="Arial Narrow" pitchFamily="34" charset="0"/>
            </a:endParaRPr>
          </a:p>
          <a:p>
            <a:pPr lvl="1" eaLnBrk="1" hangingPunct="1">
              <a:lnSpc>
                <a:spcPct val="95000"/>
              </a:lnSpc>
              <a:buSzPct val="50000"/>
              <a:defRPr/>
            </a:pPr>
            <a:endParaRPr lang="en-US" sz="2000" dirty="0" smtClean="0">
              <a:effectLst>
                <a:outerShdw blurRad="38100" dist="38100" dir="2700000" algn="tl">
                  <a:srgbClr val="C0C0C0"/>
                </a:outerShdw>
              </a:effectLst>
              <a:latin typeface="Arial Narrow" pitchFamily="34" charset="0"/>
            </a:endParaRPr>
          </a:p>
          <a:p>
            <a:pPr lvl="1" eaLnBrk="1" hangingPunct="1">
              <a:lnSpc>
                <a:spcPct val="95000"/>
              </a:lnSpc>
              <a:buSzPct val="50000"/>
              <a:defRPr/>
            </a:pPr>
            <a:endParaRPr lang="en-US" sz="2000" dirty="0" smtClean="0">
              <a:effectLst>
                <a:outerShdw blurRad="38100" dist="38100" dir="2700000" algn="tl">
                  <a:srgbClr val="C0C0C0"/>
                </a:outerShdw>
              </a:effectLst>
              <a:latin typeface="Arial Narrow" pitchFamily="34" charset="0"/>
            </a:endParaRPr>
          </a:p>
        </p:txBody>
      </p:sp>
      <p:sp>
        <p:nvSpPr>
          <p:cNvPr id="12302" name="Rectangle 14"/>
          <p:cNvSpPr>
            <a:spLocks noChangeArrowheads="1"/>
          </p:cNvSpPr>
          <p:nvPr/>
        </p:nvSpPr>
        <p:spPr bwMode="auto">
          <a:xfrm flipV="1">
            <a:off x="552450" y="1143000"/>
            <a:ext cx="8591550" cy="42863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rot="10800000"/>
          <a:lstStyle/>
          <a:p>
            <a:pPr eaLnBrk="1" hangingPunct="1"/>
            <a:endParaRPr lang="en-US" sz="240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hidden">
          <a:xfrm>
            <a:off x="0" y="381000"/>
            <a:ext cx="762000" cy="6477000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en-US" sz="2400">
              <a:latin typeface="Times New Roman" pitchFamily="18" charset="0"/>
            </a:endParaRPr>
          </a:p>
        </p:txBody>
      </p:sp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0" y="0"/>
            <a:ext cx="685800" cy="381000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en-US" sz="2400">
              <a:latin typeface="Times New Roman" pitchFamily="18" charset="0"/>
            </a:endParaRPr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412750" y="134938"/>
            <a:ext cx="8731250" cy="274637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 sz="2400">
              <a:latin typeface="Times New Roman" pitchFamily="18" charset="0"/>
            </a:endParaRPr>
          </a:p>
        </p:txBody>
      </p:sp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409575" y="134938"/>
            <a:ext cx="138113" cy="141287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hlink"/>
              </a:solidFill>
            </a:endParaRPr>
          </a:p>
        </p:txBody>
      </p:sp>
      <p:sp>
        <p:nvSpPr>
          <p:cNvPr id="13318" name="Rectangle 6"/>
          <p:cNvSpPr>
            <a:spLocks noChangeArrowheads="1"/>
          </p:cNvSpPr>
          <p:nvPr/>
        </p:nvSpPr>
        <p:spPr bwMode="auto">
          <a:xfrm>
            <a:off x="547688" y="0"/>
            <a:ext cx="139700" cy="13811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hlink"/>
              </a:solidFill>
            </a:endParaRPr>
          </a:p>
        </p:txBody>
      </p:sp>
      <p:sp>
        <p:nvSpPr>
          <p:cNvPr id="13319" name="Rectangle 7"/>
          <p:cNvSpPr>
            <a:spLocks noChangeArrowheads="1"/>
          </p:cNvSpPr>
          <p:nvPr/>
        </p:nvSpPr>
        <p:spPr bwMode="auto">
          <a:xfrm>
            <a:off x="547688" y="134938"/>
            <a:ext cx="139700" cy="141287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accent2"/>
              </a:solidFill>
            </a:endParaRPr>
          </a:p>
        </p:txBody>
      </p:sp>
      <p:sp>
        <p:nvSpPr>
          <p:cNvPr id="13320" name="Rectangle 8"/>
          <p:cNvSpPr>
            <a:spLocks noChangeArrowheads="1"/>
          </p:cNvSpPr>
          <p:nvPr/>
        </p:nvSpPr>
        <p:spPr bwMode="auto">
          <a:xfrm>
            <a:off x="274638" y="274638"/>
            <a:ext cx="136525" cy="138112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hlink"/>
              </a:solidFill>
            </a:endParaRPr>
          </a:p>
        </p:txBody>
      </p:sp>
      <p:sp>
        <p:nvSpPr>
          <p:cNvPr id="13321" name="Rectangle 9"/>
          <p:cNvSpPr>
            <a:spLocks noChangeArrowheads="1"/>
          </p:cNvSpPr>
          <p:nvPr/>
        </p:nvSpPr>
        <p:spPr bwMode="auto">
          <a:xfrm>
            <a:off x="409575" y="271463"/>
            <a:ext cx="138113" cy="138112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accent2"/>
              </a:solidFill>
            </a:endParaRPr>
          </a:p>
        </p:txBody>
      </p:sp>
      <p:sp>
        <p:nvSpPr>
          <p:cNvPr id="13322" name="Rectangle 10"/>
          <p:cNvSpPr>
            <a:spLocks noChangeArrowheads="1"/>
          </p:cNvSpPr>
          <p:nvPr/>
        </p:nvSpPr>
        <p:spPr bwMode="auto">
          <a:xfrm>
            <a:off x="274638" y="409575"/>
            <a:ext cx="136525" cy="136525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accent2"/>
              </a:solidFill>
            </a:endParaRPr>
          </a:p>
        </p:txBody>
      </p:sp>
      <p:sp>
        <p:nvSpPr>
          <p:cNvPr id="13323" name="Rectangle 11"/>
          <p:cNvSpPr>
            <a:spLocks noChangeArrowheads="1"/>
          </p:cNvSpPr>
          <p:nvPr/>
        </p:nvSpPr>
        <p:spPr bwMode="auto">
          <a:xfrm>
            <a:off x="131763" y="136525"/>
            <a:ext cx="141287" cy="1381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 sz="2400">
              <a:latin typeface="Times New Roman" pitchFamily="18" charset="0"/>
            </a:endParaRPr>
          </a:p>
        </p:txBody>
      </p:sp>
      <p:sp>
        <p:nvSpPr>
          <p:cNvPr id="85004" name="Rectangle 12"/>
          <p:cNvSpPr>
            <a:spLocks noGrp="1" noChangeArrowheads="1"/>
          </p:cNvSpPr>
          <p:nvPr>
            <p:ph type="title"/>
          </p:nvPr>
        </p:nvSpPr>
        <p:spPr bwMode="auto">
          <a:xfrm>
            <a:off x="568325" y="611188"/>
            <a:ext cx="8520113" cy="552450"/>
          </a:xfrm>
          <a:ln cap="flat" algn="ctr">
            <a:miter lim="800000"/>
            <a:headEnd/>
            <a:tailEnd/>
          </a:ln>
          <a:effectLst>
            <a:outerShdw dist="17961" dir="2700000" algn="ctr" rotWithShape="0">
              <a:srgbClr val="C0C0C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95000"/>
              </a:lnSpc>
              <a:defRPr/>
            </a:pPr>
            <a:r>
              <a:rPr lang="en-US" sz="3200" dirty="0" smtClean="0">
                <a:solidFill>
                  <a:srgbClr val="990000"/>
                </a:solidFill>
              </a:rPr>
              <a:t>The NDC Moving Forward</a:t>
            </a:r>
          </a:p>
        </p:txBody>
      </p:sp>
      <p:sp>
        <p:nvSpPr>
          <p:cNvPr id="13325" name="Rectangle 13"/>
          <p:cNvSpPr>
            <a:spLocks noChangeArrowheads="1"/>
          </p:cNvSpPr>
          <p:nvPr/>
        </p:nvSpPr>
        <p:spPr bwMode="auto">
          <a:xfrm flipV="1">
            <a:off x="552450" y="1157288"/>
            <a:ext cx="8591550" cy="46037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rot="10800000"/>
          <a:lstStyle/>
          <a:p>
            <a:pPr eaLnBrk="1" hangingPunct="1"/>
            <a:endParaRPr lang="en-US" sz="2400">
              <a:latin typeface="Times New Roman" pitchFamily="18" charset="0"/>
            </a:endParaRPr>
          </a:p>
        </p:txBody>
      </p:sp>
      <p:sp>
        <p:nvSpPr>
          <p:cNvPr id="85006" name="Rectangle 14"/>
          <p:cNvSpPr>
            <a:spLocks noGrp="1" noChangeArrowheads="1"/>
          </p:cNvSpPr>
          <p:nvPr>
            <p:ph type="body" idx="1"/>
          </p:nvPr>
        </p:nvSpPr>
        <p:spPr bwMode="auto">
          <a:xfrm>
            <a:off x="374650" y="1357313"/>
            <a:ext cx="8566150" cy="5156200"/>
          </a:xfr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95000"/>
              </a:lnSpc>
              <a:buFont typeface="Wingdings" pitchFamily="2" charset="2"/>
              <a:buChar char="§"/>
              <a:defRPr/>
            </a:pPr>
            <a:r>
              <a:rPr lang="en-US" sz="2800" dirty="0" smtClean="0">
                <a:latin typeface="Arial Narrow" pitchFamily="34" charset="0"/>
              </a:rPr>
              <a:t>NARA developed a Strategic Communications Plan to ensure communication with all NDC customers is coordinated and up to date.  Elements of the plan include:</a:t>
            </a:r>
          </a:p>
          <a:p>
            <a:pPr lvl="1" eaLnBrk="1" hangingPunct="1">
              <a:lnSpc>
                <a:spcPct val="95000"/>
              </a:lnSpc>
              <a:buSzPct val="50000"/>
              <a:defRPr/>
            </a:pPr>
            <a:r>
              <a:rPr lang="en-US" sz="2400" dirty="0" smtClean="0">
                <a:latin typeface="Arial Narrow" pitchFamily="34" charset="0"/>
              </a:rPr>
              <a:t>Creating the NDC website (</a:t>
            </a:r>
            <a:r>
              <a:rPr lang="en-US" sz="2400" dirty="0" smtClean="0">
                <a:latin typeface="Arial Narrow" pitchFamily="34" charset="0"/>
                <a:hlinkClick r:id="rId3"/>
              </a:rPr>
              <a:t>www.archives.gov/declassification</a:t>
            </a:r>
            <a:r>
              <a:rPr lang="en-US" sz="2400" dirty="0" smtClean="0">
                <a:latin typeface="Arial Narrow" pitchFamily="34" charset="0"/>
              </a:rPr>
              <a:t>) which includes</a:t>
            </a:r>
          </a:p>
          <a:p>
            <a:pPr lvl="2" eaLnBrk="1" hangingPunct="1">
              <a:lnSpc>
                <a:spcPct val="95000"/>
              </a:lnSpc>
              <a:buFont typeface="Wingdings" pitchFamily="2" charset="2"/>
              <a:buChar char="§"/>
              <a:defRPr/>
            </a:pPr>
            <a:r>
              <a:rPr lang="en-US" dirty="0" smtClean="0">
                <a:latin typeface="Arial Narrow" pitchFamily="34" charset="0"/>
              </a:rPr>
              <a:t>An overview of the NDC and its role</a:t>
            </a:r>
          </a:p>
          <a:p>
            <a:pPr lvl="2" eaLnBrk="1" hangingPunct="1">
              <a:lnSpc>
                <a:spcPct val="95000"/>
              </a:lnSpc>
              <a:buFont typeface="Wingdings" pitchFamily="2" charset="2"/>
              <a:buChar char="§"/>
              <a:defRPr/>
            </a:pPr>
            <a:r>
              <a:rPr lang="en-US" dirty="0" smtClean="0">
                <a:latin typeface="Arial Narrow" pitchFamily="34" charset="0"/>
              </a:rPr>
              <a:t>Links to resources related to the EO and declassification</a:t>
            </a:r>
          </a:p>
          <a:p>
            <a:pPr lvl="2" eaLnBrk="1" hangingPunct="1">
              <a:lnSpc>
                <a:spcPct val="95000"/>
              </a:lnSpc>
              <a:buFont typeface="Wingdings" pitchFamily="2" charset="2"/>
              <a:buChar char="§"/>
              <a:defRPr/>
            </a:pPr>
            <a:r>
              <a:rPr lang="en-US" dirty="0" smtClean="0">
                <a:latin typeface="Arial Narrow" pitchFamily="34" charset="0"/>
              </a:rPr>
              <a:t>A page that will list newly declassified records as they are available to the public</a:t>
            </a:r>
          </a:p>
          <a:p>
            <a:pPr lvl="2" eaLnBrk="1" hangingPunct="1">
              <a:lnSpc>
                <a:spcPct val="95000"/>
              </a:lnSpc>
              <a:buFont typeface="Wingdings" pitchFamily="2" charset="2"/>
              <a:buChar char="§"/>
              <a:defRPr/>
            </a:pPr>
            <a:r>
              <a:rPr lang="en-US" dirty="0" smtClean="0">
                <a:latin typeface="Arial Narrow" pitchFamily="34" charset="0"/>
              </a:rPr>
              <a:t>A link to the NDC e-mail box for questions and comments</a:t>
            </a:r>
          </a:p>
          <a:p>
            <a:pPr lvl="1" eaLnBrk="1" hangingPunct="1">
              <a:lnSpc>
                <a:spcPct val="95000"/>
              </a:lnSpc>
              <a:buSzPct val="50000"/>
              <a:defRPr/>
            </a:pPr>
            <a:r>
              <a:rPr lang="en-US" sz="2400" dirty="0" smtClean="0">
                <a:latin typeface="Arial Narrow" pitchFamily="34" charset="0"/>
              </a:rPr>
              <a:t>Conducting meetings with agencies and the public to receive input and feedback on the operation of the NDC.</a:t>
            </a:r>
          </a:p>
          <a:p>
            <a:pPr lvl="1" eaLnBrk="1" hangingPunct="1">
              <a:lnSpc>
                <a:spcPct val="95000"/>
              </a:lnSpc>
              <a:buSzPct val="50000"/>
              <a:defRPr/>
            </a:pPr>
            <a:r>
              <a:rPr lang="en-US" sz="2400" dirty="0" smtClean="0">
                <a:latin typeface="Arial Narrow" pitchFamily="34" charset="0"/>
              </a:rPr>
              <a:t>Briefing agencies on the NDC and changes to the process</a:t>
            </a:r>
          </a:p>
          <a:p>
            <a:pPr eaLnBrk="1" hangingPunct="1">
              <a:lnSpc>
                <a:spcPct val="95000"/>
              </a:lnSpc>
              <a:spcAft>
                <a:spcPct val="15000"/>
              </a:spcAft>
              <a:buFont typeface="Wingdings" pitchFamily="2" charset="2"/>
              <a:buNone/>
              <a:defRPr/>
            </a:pPr>
            <a:endParaRPr lang="en-US" sz="2400" dirty="0" smtClean="0">
              <a:effectLst>
                <a:outerShdw blurRad="38100" dist="38100" dir="2700000" algn="tl">
                  <a:srgbClr val="C0C0C0"/>
                </a:outerShdw>
              </a:effectLst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hidden">
          <a:xfrm>
            <a:off x="0" y="381000"/>
            <a:ext cx="762000" cy="6477000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en-US" sz="2400">
              <a:latin typeface="Times New Roman" pitchFamily="18" charset="0"/>
            </a:endParaRPr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0" y="0"/>
            <a:ext cx="685800" cy="381000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en-US" sz="2400">
              <a:latin typeface="Times New Roman" pitchFamily="18" charset="0"/>
            </a:endParaRPr>
          </a:p>
        </p:txBody>
      </p:sp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412750" y="134938"/>
            <a:ext cx="8731250" cy="274637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 sz="2400">
              <a:latin typeface="Times New Roman" pitchFamily="18" charset="0"/>
            </a:endParaRPr>
          </a:p>
        </p:txBody>
      </p:sp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409575" y="134938"/>
            <a:ext cx="138113" cy="141287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hlink"/>
              </a:solidFill>
            </a:endParaRPr>
          </a:p>
        </p:txBody>
      </p:sp>
      <p:sp>
        <p:nvSpPr>
          <p:cNvPr id="14342" name="Rectangle 6"/>
          <p:cNvSpPr>
            <a:spLocks noChangeArrowheads="1"/>
          </p:cNvSpPr>
          <p:nvPr/>
        </p:nvSpPr>
        <p:spPr bwMode="auto">
          <a:xfrm>
            <a:off x="547688" y="0"/>
            <a:ext cx="139700" cy="13811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hlink"/>
              </a:solidFill>
            </a:endParaRPr>
          </a:p>
        </p:txBody>
      </p:sp>
      <p:sp>
        <p:nvSpPr>
          <p:cNvPr id="14343" name="Rectangle 7"/>
          <p:cNvSpPr>
            <a:spLocks noChangeArrowheads="1"/>
          </p:cNvSpPr>
          <p:nvPr/>
        </p:nvSpPr>
        <p:spPr bwMode="auto">
          <a:xfrm>
            <a:off x="547688" y="134938"/>
            <a:ext cx="139700" cy="141287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accent2"/>
              </a:solidFill>
            </a:endParaRPr>
          </a:p>
        </p:txBody>
      </p:sp>
      <p:sp>
        <p:nvSpPr>
          <p:cNvPr id="14344" name="Rectangle 8"/>
          <p:cNvSpPr>
            <a:spLocks noChangeArrowheads="1"/>
          </p:cNvSpPr>
          <p:nvPr/>
        </p:nvSpPr>
        <p:spPr bwMode="auto">
          <a:xfrm>
            <a:off x="274638" y="274638"/>
            <a:ext cx="136525" cy="138112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hlink"/>
              </a:solidFill>
            </a:endParaRPr>
          </a:p>
        </p:txBody>
      </p:sp>
      <p:sp>
        <p:nvSpPr>
          <p:cNvPr id="14345" name="Rectangle 9"/>
          <p:cNvSpPr>
            <a:spLocks noChangeArrowheads="1"/>
          </p:cNvSpPr>
          <p:nvPr/>
        </p:nvSpPr>
        <p:spPr bwMode="auto">
          <a:xfrm>
            <a:off x="409575" y="271463"/>
            <a:ext cx="138113" cy="138112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accent2"/>
              </a:solidFill>
            </a:endParaRPr>
          </a:p>
        </p:txBody>
      </p:sp>
      <p:sp>
        <p:nvSpPr>
          <p:cNvPr id="14346" name="Rectangle 10"/>
          <p:cNvSpPr>
            <a:spLocks noChangeArrowheads="1"/>
          </p:cNvSpPr>
          <p:nvPr/>
        </p:nvSpPr>
        <p:spPr bwMode="auto">
          <a:xfrm>
            <a:off x="274638" y="409575"/>
            <a:ext cx="136525" cy="136525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>
              <a:solidFill>
                <a:schemeClr val="accent2"/>
              </a:solidFill>
            </a:endParaRPr>
          </a:p>
        </p:txBody>
      </p:sp>
      <p:sp>
        <p:nvSpPr>
          <p:cNvPr id="14347" name="Rectangle 11"/>
          <p:cNvSpPr>
            <a:spLocks noChangeArrowheads="1"/>
          </p:cNvSpPr>
          <p:nvPr/>
        </p:nvSpPr>
        <p:spPr bwMode="auto">
          <a:xfrm>
            <a:off x="131763" y="136525"/>
            <a:ext cx="141287" cy="1381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 sz="2400">
              <a:latin typeface="Times New Roman" pitchFamily="18" charset="0"/>
            </a:endParaRPr>
          </a:p>
        </p:txBody>
      </p:sp>
      <p:sp>
        <p:nvSpPr>
          <p:cNvPr id="85004" name="Rectangle 12"/>
          <p:cNvSpPr>
            <a:spLocks noGrp="1" noChangeArrowheads="1"/>
          </p:cNvSpPr>
          <p:nvPr>
            <p:ph type="title"/>
          </p:nvPr>
        </p:nvSpPr>
        <p:spPr bwMode="auto">
          <a:xfrm>
            <a:off x="568325" y="611188"/>
            <a:ext cx="8520113" cy="552450"/>
          </a:xfrm>
          <a:ln cap="flat" algn="ctr">
            <a:miter lim="800000"/>
            <a:headEnd/>
            <a:tailEnd/>
          </a:ln>
          <a:effectLst>
            <a:outerShdw dist="17961" dir="2700000" algn="ctr" rotWithShape="0">
              <a:srgbClr val="C0C0C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95000"/>
              </a:lnSpc>
              <a:defRPr/>
            </a:pPr>
            <a:r>
              <a:rPr lang="en-US" sz="3200" dirty="0" smtClean="0">
                <a:solidFill>
                  <a:srgbClr val="990000"/>
                </a:solidFill>
              </a:rPr>
              <a:t>The NDC Moving Forward</a:t>
            </a:r>
          </a:p>
        </p:txBody>
      </p:sp>
      <p:sp>
        <p:nvSpPr>
          <p:cNvPr id="14349" name="Rectangle 13"/>
          <p:cNvSpPr>
            <a:spLocks noChangeArrowheads="1"/>
          </p:cNvSpPr>
          <p:nvPr/>
        </p:nvSpPr>
        <p:spPr bwMode="auto">
          <a:xfrm flipV="1">
            <a:off x="552450" y="1157288"/>
            <a:ext cx="8591550" cy="46037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rot="10800000"/>
          <a:lstStyle/>
          <a:p>
            <a:pPr eaLnBrk="1" hangingPunct="1"/>
            <a:endParaRPr lang="en-US" sz="2400">
              <a:latin typeface="Times New Roman" pitchFamily="18" charset="0"/>
            </a:endParaRPr>
          </a:p>
        </p:txBody>
      </p:sp>
      <p:sp>
        <p:nvSpPr>
          <p:cNvPr id="85006" name="Rectangle 14"/>
          <p:cNvSpPr>
            <a:spLocks noGrp="1" noChangeArrowheads="1"/>
          </p:cNvSpPr>
          <p:nvPr>
            <p:ph type="body" idx="1"/>
          </p:nvPr>
        </p:nvSpPr>
        <p:spPr bwMode="auto">
          <a:xfrm>
            <a:off x="374650" y="1357313"/>
            <a:ext cx="8566150" cy="5156200"/>
          </a:xfr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95000"/>
              </a:lnSpc>
              <a:defRPr/>
            </a:pPr>
            <a:endParaRPr lang="en-US" sz="1800" dirty="0" smtClean="0">
              <a:effectLst>
                <a:outerShdw blurRad="38100" dist="38100" dir="2700000" algn="tl">
                  <a:srgbClr val="C0C0C0"/>
                </a:outerShdw>
              </a:effectLst>
              <a:latin typeface="Arial Narrow" pitchFamily="34" charset="0"/>
            </a:endParaRPr>
          </a:p>
          <a:p>
            <a:pPr eaLnBrk="1" hangingPunct="1">
              <a:lnSpc>
                <a:spcPct val="95000"/>
              </a:lnSpc>
              <a:spcAft>
                <a:spcPct val="15000"/>
              </a:spcAft>
              <a:buFont typeface="Wingdings" pitchFamily="2" charset="2"/>
              <a:buChar char="§"/>
              <a:defRPr/>
            </a:pPr>
            <a:r>
              <a:rPr lang="en-US" sz="2800" dirty="0" smtClean="0">
                <a:latin typeface="Arial Narrow" pitchFamily="34" charset="0"/>
              </a:rPr>
              <a:t>Implement changes to the NDC processes developed through the BPR.</a:t>
            </a:r>
          </a:p>
          <a:p>
            <a:pPr eaLnBrk="1" hangingPunct="1">
              <a:lnSpc>
                <a:spcPct val="95000"/>
              </a:lnSpc>
              <a:spcAft>
                <a:spcPct val="15000"/>
              </a:spcAft>
              <a:buFont typeface="Wingdings" pitchFamily="2" charset="2"/>
              <a:buChar char="§"/>
              <a:defRPr/>
            </a:pPr>
            <a:r>
              <a:rPr lang="en-US" sz="2800" dirty="0" smtClean="0">
                <a:latin typeface="Arial Narrow" pitchFamily="34" charset="0"/>
              </a:rPr>
              <a:t>Standardize practices across agencies as determined by the BPR.</a:t>
            </a:r>
          </a:p>
          <a:p>
            <a:pPr eaLnBrk="1" hangingPunct="1">
              <a:lnSpc>
                <a:spcPct val="95000"/>
              </a:lnSpc>
              <a:spcAft>
                <a:spcPct val="15000"/>
              </a:spcAft>
              <a:buFont typeface="Wingdings" pitchFamily="2" charset="2"/>
              <a:buChar char="§"/>
              <a:defRPr/>
            </a:pPr>
            <a:r>
              <a:rPr lang="en-US" sz="2800" dirty="0" smtClean="0">
                <a:latin typeface="Arial Narrow" pitchFamily="34" charset="0"/>
              </a:rPr>
              <a:t>Additional NDC Process Improvement Projects</a:t>
            </a:r>
          </a:p>
          <a:p>
            <a:pPr lvl="1" eaLnBrk="1" hangingPunct="1">
              <a:lnSpc>
                <a:spcPct val="95000"/>
              </a:lnSpc>
              <a:spcAft>
                <a:spcPct val="15000"/>
              </a:spcAft>
              <a:buSzPct val="50000"/>
              <a:defRPr/>
            </a:pPr>
            <a:r>
              <a:rPr lang="en-US" sz="2000" dirty="0" smtClean="0">
                <a:latin typeface="Arial Narrow" pitchFamily="34" charset="0"/>
              </a:rPr>
              <a:t>IT System Design to support improved NDC processes</a:t>
            </a:r>
          </a:p>
          <a:p>
            <a:pPr lvl="1" eaLnBrk="1" hangingPunct="1">
              <a:lnSpc>
                <a:spcPct val="95000"/>
              </a:lnSpc>
              <a:spcAft>
                <a:spcPct val="15000"/>
              </a:spcAft>
              <a:buSzPct val="50000"/>
              <a:defRPr/>
            </a:pPr>
            <a:r>
              <a:rPr lang="en-US" sz="2000" dirty="0" smtClean="0">
                <a:latin typeface="Arial Narrow" pitchFamily="34" charset="0"/>
              </a:rPr>
              <a:t>BPR to improve and develop processes for interagency declassification review and processing of special media and electronic records</a:t>
            </a:r>
          </a:p>
          <a:p>
            <a:pPr lvl="1" eaLnBrk="1" hangingPunct="1">
              <a:lnSpc>
                <a:spcPct val="95000"/>
              </a:lnSpc>
              <a:spcAft>
                <a:spcPct val="15000"/>
              </a:spcAft>
              <a:buSzPct val="50000"/>
              <a:defRPr/>
            </a:pPr>
            <a:r>
              <a:rPr lang="en-US" sz="2000" dirty="0" smtClean="0">
                <a:latin typeface="Arial Narrow" pitchFamily="34" charset="0"/>
              </a:rPr>
              <a:t>BPR to improve the NARA FOIA/MDR process for classified Federal records</a:t>
            </a:r>
          </a:p>
          <a:p>
            <a:pPr eaLnBrk="1" hangingPunct="1">
              <a:lnSpc>
                <a:spcPct val="95000"/>
              </a:lnSpc>
              <a:spcAft>
                <a:spcPct val="15000"/>
              </a:spcAft>
              <a:buFont typeface="Wingdings" pitchFamily="2" charset="2"/>
              <a:buNone/>
              <a:defRPr/>
            </a:pPr>
            <a:endParaRPr lang="en-US" sz="2400" dirty="0" smtClean="0">
              <a:effectLst>
                <a:outerShdw blurRad="38100" dist="38100" dir="2700000" algn="tl">
                  <a:srgbClr val="C0C0C0"/>
                </a:outerShdw>
              </a:effectLst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ixel">
  <a:themeElements>
    <a:clrScheme name="Pixel 12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A8AB9"/>
      </a:accent6>
      <a:hlink>
        <a:srgbClr val="666699"/>
      </a:hlink>
      <a:folHlink>
        <a:srgbClr val="CCCCE6"/>
      </a:folHlink>
    </a:clrScheme>
    <a:fontScheme name="Pixe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Pixel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Pixel</Template>
  <TotalTime>4415</TotalTime>
  <Words>2514</Words>
  <Application>Microsoft Office PowerPoint</Application>
  <PresentationFormat>On-screen Show (4:3)</PresentationFormat>
  <Paragraphs>267</Paragraphs>
  <Slides>14</Slides>
  <Notes>14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Pixel</vt:lpstr>
      <vt:lpstr>The National Declassification Center</vt:lpstr>
      <vt:lpstr>Slide 2</vt:lpstr>
      <vt:lpstr>What Will the NDC DO?</vt:lpstr>
      <vt:lpstr>NDC Processes</vt:lpstr>
      <vt:lpstr>NDC Processes</vt:lpstr>
      <vt:lpstr>NDC Processes</vt:lpstr>
      <vt:lpstr>NDC Processes</vt:lpstr>
      <vt:lpstr>BPR of the NDC</vt:lpstr>
      <vt:lpstr>Consolidate Declassification Guides</vt:lpstr>
      <vt:lpstr>Training Programs</vt:lpstr>
      <vt:lpstr>Special Media Records</vt:lpstr>
      <vt:lpstr>Prioritization</vt:lpstr>
      <vt:lpstr>The NDC Moving Forward</vt:lpstr>
      <vt:lpstr>The NDC Moving Forward</vt:lpstr>
    </vt:vector>
  </TitlesOfParts>
  <Company>NARA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NARAuser</dc:creator>
  <cp:lastModifiedBy>JBlakely-Hill</cp:lastModifiedBy>
  <cp:revision>167</cp:revision>
  <dcterms:created xsi:type="dcterms:W3CDTF">2009-08-03T13:53:58Z</dcterms:created>
  <dcterms:modified xsi:type="dcterms:W3CDTF">2010-05-05T14:45:33Z</dcterms:modified>
</cp:coreProperties>
</file>