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notesMasterIdLst>
    <p:notesMasterId r:id="rId16"/>
  </p:notesMasterIdLst>
  <p:sldIdLst>
    <p:sldId id="256" r:id="rId2"/>
    <p:sldId id="268" r:id="rId3"/>
    <p:sldId id="265" r:id="rId4"/>
    <p:sldId id="266" r:id="rId5"/>
    <p:sldId id="262" r:id="rId6"/>
    <p:sldId id="263" r:id="rId7"/>
    <p:sldId id="264" r:id="rId8"/>
    <p:sldId id="274" r:id="rId9"/>
    <p:sldId id="267" r:id="rId10"/>
    <p:sldId id="269" r:id="rId11"/>
    <p:sldId id="270" r:id="rId12"/>
    <p:sldId id="275" r:id="rId13"/>
    <p:sldId id="272" r:id="rId14"/>
    <p:sldId id="271"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33" autoAdjust="0"/>
    <p:restoredTop sz="66323" autoAdjust="0"/>
  </p:normalViewPr>
  <p:slideViewPr>
    <p:cSldViewPr>
      <p:cViewPr varScale="1">
        <p:scale>
          <a:sx n="73" d="100"/>
          <a:sy n="73" d="100"/>
        </p:scale>
        <p:origin x="-2106" y="-108"/>
      </p:cViewPr>
      <p:guideLst>
        <p:guide orient="horz" pos="2160"/>
        <p:guide pos="2880"/>
      </p:guideLst>
    </p:cSldViewPr>
  </p:slideViewPr>
  <p:notesTextViewPr>
    <p:cViewPr>
      <p:scale>
        <a:sx n="100" d="100"/>
        <a:sy n="100" d="100"/>
      </p:scale>
      <p:origin x="0" y="198"/>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AB8A4CC-2692-4EB8-89AC-8A49851FBC1D}" type="datetimeFigureOut">
              <a:rPr lang="en-US" smtClean="0"/>
              <a:pPr/>
              <a:t>4/13/2012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43762633-8B1D-4FC9-99C7-FBF6D542AD05}" type="slidenum">
              <a:rPr lang="en-US" smtClean="0"/>
              <a:pPr/>
              <a:t>‹#›</a:t>
            </a:fld>
            <a:endParaRPr lang="en-US"/>
          </a:p>
        </p:txBody>
      </p:sp>
    </p:spTree>
    <p:extLst>
      <p:ext uri="{BB962C8B-B14F-4D97-AF65-F5344CB8AC3E}">
        <p14:creationId xmlns:p14="http://schemas.microsoft.com/office/powerpoint/2010/main" xmlns="" val="4179261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documerica.challenge.gov/"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McGowan Forum on Communication:</a:t>
            </a:r>
            <a:r>
              <a:rPr lang="en-US" baseline="0" dirty="0" smtClean="0"/>
              <a:t> </a:t>
            </a:r>
            <a:r>
              <a:rPr lang="en-US" dirty="0" smtClean="0"/>
              <a:t>“What’s Next in the Social Media Revolution?” </a:t>
            </a:r>
          </a:p>
          <a:p>
            <a:r>
              <a:rPr lang="en-US" dirty="0" smtClean="0"/>
              <a:t>Friday,</a:t>
            </a:r>
            <a:r>
              <a:rPr lang="en-US" baseline="0" dirty="0" smtClean="0"/>
              <a:t> November 4, 2011</a:t>
            </a:r>
          </a:p>
          <a:p>
            <a:r>
              <a:rPr lang="en-US" baseline="0" dirty="0" smtClean="0"/>
              <a:t>Other panelists: Macon Phillips, the White House Director of New Media and David Weinberger, senior researcher at the Harvard </a:t>
            </a:r>
            <a:r>
              <a:rPr lang="en-US" baseline="0" dirty="0" err="1" smtClean="0"/>
              <a:t>Berkman</a:t>
            </a:r>
            <a:r>
              <a:rPr lang="en-US" baseline="0" dirty="0" smtClean="0"/>
              <a:t> Center for Internet</a:t>
            </a:r>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effectLst/>
                <a:latin typeface="+mn-lt"/>
                <a:ea typeface="+mn-ea"/>
                <a:cs typeface="+mn-cs"/>
              </a:rPr>
              <a:t>Open Gov to </a:t>
            </a:r>
            <a:r>
              <a:rPr lang="en-US" sz="1200" b="1" kern="1200" dirty="0" err="1" smtClean="0">
                <a:solidFill>
                  <a:schemeClr val="tx1"/>
                </a:solidFill>
                <a:effectLst/>
                <a:latin typeface="+mn-lt"/>
                <a:ea typeface="+mn-ea"/>
                <a:cs typeface="+mn-cs"/>
              </a:rPr>
              <a:t>Crowdsourcing</a:t>
            </a:r>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principles of open government – transparency, participation, and collaboration – are embedded into the mission of the National Archives and the work we do every day.  We took a good look at our work and how it related to open government when we developed our first Open Government Plan in 2010.</a:t>
            </a:r>
          </a:p>
          <a:p>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With the introduction of the term “citizen archivist” from the Archivist of the United States (in April 2010), we began seriously looking at ways to leverage the willingness and enthusiasm of online volunteers.  “Citizen archivist” comes from the work we’ve seen around “citizen science” projects – categorizing galaxies (Galaxy Zoo) or counting craters on NASA’s “Be A Martian” project, or tracking bird migration (USGS’ North American Bird </a:t>
            </a:r>
            <a:r>
              <a:rPr lang="en-US" sz="1200" kern="1200" dirty="0" err="1" smtClean="0">
                <a:solidFill>
                  <a:schemeClr val="tx1"/>
                </a:solidFill>
                <a:effectLst/>
                <a:latin typeface="+mn-lt"/>
                <a:ea typeface="+mn-ea"/>
                <a:cs typeface="+mn-cs"/>
              </a:rPr>
              <a:t>Phenology</a:t>
            </a:r>
            <a:r>
              <a:rPr lang="en-US" sz="1200" kern="1200" dirty="0" smtClean="0">
                <a:solidFill>
                  <a:schemeClr val="tx1"/>
                </a:solidFill>
                <a:effectLst/>
                <a:latin typeface="+mn-lt"/>
                <a:ea typeface="+mn-ea"/>
                <a:cs typeface="+mn-cs"/>
              </a:rPr>
              <a:t> Program)  </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Evolution of Social Media </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Social Media – what it is, what it’s become --- how we’re evolving to not just “likes” “comments” and “</a:t>
            </a:r>
            <a:r>
              <a:rPr lang="en-US" sz="1200" kern="1200" dirty="0" err="1" smtClean="0">
                <a:solidFill>
                  <a:schemeClr val="tx1"/>
                </a:solidFill>
                <a:effectLst/>
                <a:latin typeface="+mn-lt"/>
                <a:ea typeface="+mn-ea"/>
                <a:cs typeface="+mn-cs"/>
              </a:rPr>
              <a:t>reblogs</a:t>
            </a:r>
            <a:r>
              <a:rPr lang="en-US" sz="1200" kern="1200" dirty="0" smtClean="0">
                <a:solidFill>
                  <a:schemeClr val="tx1"/>
                </a:solidFill>
                <a:effectLst/>
                <a:latin typeface="+mn-lt"/>
                <a:ea typeface="+mn-ea"/>
                <a:cs typeface="+mn-cs"/>
              </a:rPr>
              <a:t>,” but also contributing tags, transcriptions, and articles that can enhance the records of the National Archives.  </a:t>
            </a:r>
          </a:p>
          <a:p>
            <a:r>
              <a:rPr lang="en-US" sz="1200" kern="1200" dirty="0" smtClean="0">
                <a:solidFill>
                  <a:schemeClr val="tx1"/>
                </a:solidFill>
                <a:effectLst/>
                <a:latin typeface="+mn-lt"/>
                <a:ea typeface="+mn-ea"/>
                <a:cs typeface="+mn-cs"/>
              </a:rPr>
              <a:t> </a:t>
            </a:r>
          </a:p>
          <a:p>
            <a:pPr lvl="0"/>
            <a:r>
              <a:rPr lang="en-US" sz="1200" kern="1200" dirty="0" err="1" smtClean="0">
                <a:solidFill>
                  <a:schemeClr val="tx1"/>
                </a:solidFill>
                <a:effectLst/>
                <a:latin typeface="+mn-lt"/>
                <a:ea typeface="+mn-ea"/>
                <a:cs typeface="+mn-cs"/>
              </a:rPr>
              <a:t>Crowdsourcing</a:t>
            </a:r>
            <a:r>
              <a:rPr lang="en-US" sz="1200" kern="1200" dirty="0" smtClean="0">
                <a:solidFill>
                  <a:schemeClr val="tx1"/>
                </a:solidFill>
                <a:effectLst/>
                <a:latin typeface="+mn-lt"/>
                <a:ea typeface="+mn-ea"/>
                <a:cs typeface="+mn-cs"/>
              </a:rPr>
              <a:t> activities aren’t “fluff” – they could become an important part of how citizens participate in and with the government.  It’s getting at participatory democracy in new ways.  It can also really help make records accessible.    </a:t>
            </a:r>
          </a:p>
          <a:p>
            <a:r>
              <a:rPr lang="en-US"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Projects that Inspire</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We’ve been looking at “Transcribe Bentham,” (UK)  “NYPL’s “What’s On the Menu” and “Map Rectifier,” “Doc Edgerton’s Notebooks” (from MIT), Ancestry’s “World Archives Project,” Family Search’s keying/indexing projects.  </a:t>
            </a:r>
          </a:p>
          <a:p>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To the National Archives, we’re in a unique position as a federal agency that we have collections and records that can really benefit from the kind of innovation around </a:t>
            </a:r>
            <a:r>
              <a:rPr lang="en-US" sz="1200" kern="1200" dirty="0" err="1" smtClean="0">
                <a:solidFill>
                  <a:schemeClr val="tx1"/>
                </a:solidFill>
                <a:effectLst/>
                <a:latin typeface="+mn-lt"/>
                <a:ea typeface="+mn-ea"/>
                <a:cs typeface="+mn-cs"/>
              </a:rPr>
              <a:t>crowdsourcing</a:t>
            </a:r>
            <a:r>
              <a:rPr lang="en-US" sz="1200" kern="1200" dirty="0" smtClean="0">
                <a:solidFill>
                  <a:schemeClr val="tx1"/>
                </a:solidFill>
                <a:effectLst/>
                <a:latin typeface="+mn-lt"/>
                <a:ea typeface="+mn-ea"/>
                <a:cs typeface="+mn-cs"/>
              </a:rPr>
              <a:t> we’re seeing more and more.  </a:t>
            </a:r>
          </a:p>
          <a:p>
            <a:pPr defTabSz="931774">
              <a:buFontTx/>
              <a:buChar char="-"/>
              <a:defRPr/>
            </a:pPr>
            <a:endParaRPr lang="en-US" baseline="0" dirty="0" smtClean="0"/>
          </a:p>
          <a:p>
            <a:pPr defTabSz="931774">
              <a:buFontTx/>
              <a:buChar char="-"/>
              <a:defRPr/>
            </a:pPr>
            <a:endParaRPr lang="en-US" dirty="0" smtClean="0"/>
          </a:p>
          <a:p>
            <a:r>
              <a:rPr lang="en-US" sz="1200" b="1" kern="1200" dirty="0" smtClean="0">
                <a:solidFill>
                  <a:schemeClr val="tx1"/>
                </a:solidFill>
                <a:effectLst/>
                <a:latin typeface="+mn-lt"/>
                <a:ea typeface="+mn-ea"/>
                <a:cs typeface="+mn-cs"/>
              </a:rPr>
              <a:t>The Concept of Citizen Archivist Dashboard </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As a portal for citizen archivist activities of the National Archives, The Citizen Archivist Dashboard will promote specific crowdsourcing initiatives designed for the general public and specific groups such as researchers at the National Archives.  </a:t>
            </a:r>
          </a:p>
          <a:p>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My presentation today is a preview of the Citizen Archivist dashboard, and the Transcription Pilot project we are developing.  We plan on launching both of these later this fall, although many of the activities (tagging in our catalog, Flickr, Wikipedia, Our Archives Wiki, etc.) are already available for the public.    </a:t>
            </a:r>
            <a:br>
              <a:rPr lang="en-US" sz="1200" kern="1200" dirty="0" smtClean="0">
                <a:solidFill>
                  <a:schemeClr val="tx1"/>
                </a:solidFill>
                <a:effectLst/>
                <a:latin typeface="+mn-lt"/>
                <a:ea typeface="+mn-ea"/>
                <a:cs typeface="+mn-cs"/>
              </a:rPr>
            </a:b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Citizen Archivist Dashboard will serve the National Archives by centralizing information about crowdsourcing activities that are available on multiple sites, including </a:t>
            </a:r>
            <a:r>
              <a:rPr lang="en-US" sz="1200" kern="1200" dirty="0" err="1" smtClean="0">
                <a:solidFill>
                  <a:schemeClr val="tx1"/>
                </a:solidFill>
                <a:effectLst/>
                <a:latin typeface="+mn-lt"/>
                <a:ea typeface="+mn-ea"/>
                <a:cs typeface="+mn-cs"/>
              </a:rPr>
              <a:t>Archives.gov</a:t>
            </a:r>
            <a:r>
              <a:rPr lang="en-US" sz="1200" kern="1200" dirty="0" smtClean="0">
                <a:solidFill>
                  <a:schemeClr val="tx1"/>
                </a:solidFill>
                <a:effectLst/>
                <a:latin typeface="+mn-lt"/>
                <a:ea typeface="+mn-ea"/>
                <a:cs typeface="+mn-cs"/>
              </a:rPr>
              <a:t> and third-party platforms like Flickr and Wikipedia.  </a:t>
            </a:r>
            <a:br>
              <a:rPr lang="en-US" sz="1200" kern="1200" dirty="0" smtClean="0">
                <a:solidFill>
                  <a:schemeClr val="tx1"/>
                </a:solidFill>
                <a:effectLst/>
                <a:latin typeface="+mn-lt"/>
                <a:ea typeface="+mn-ea"/>
                <a:cs typeface="+mn-cs"/>
              </a:rPr>
            </a:b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As a portal, the Dashboard will help in promotion efforts, elevate visibility of citizen archivist activities, and encourage dialogue around the development of future activities. </a:t>
            </a:r>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Tag </a:t>
            </a:r>
            <a:r>
              <a:rPr lang="en-US" dirty="0" smtClean="0"/>
              <a:t>– National Archives records in the National Archives Catalog and in </a:t>
            </a:r>
            <a:r>
              <a:rPr lang="en-US" dirty="0" err="1" smtClean="0"/>
              <a:t>Flickr</a:t>
            </a:r>
            <a:endParaRPr lang="en-US" dirty="0" smtClean="0"/>
          </a:p>
          <a:p>
            <a:pPr lvl="0"/>
            <a:endParaRPr lang="en-US" dirty="0" smtClean="0"/>
          </a:p>
          <a:p>
            <a:pPr lvl="0"/>
            <a:r>
              <a:rPr lang="en-US" dirty="0" smtClean="0"/>
              <a:t>Hundreds of thousands tags contributed to our items in </a:t>
            </a:r>
            <a:r>
              <a:rPr lang="en-US" dirty="0" err="1" smtClean="0"/>
              <a:t>Flickr</a:t>
            </a:r>
            <a:endParaRPr lang="en-US" dirty="0" smtClean="0"/>
          </a:p>
          <a:p>
            <a:pPr lvl="0"/>
            <a:endParaRPr lang="en-US" dirty="0" smtClean="0"/>
          </a:p>
          <a:p>
            <a:pPr lvl="0"/>
            <a:r>
              <a:rPr lang="en-US" dirty="0" smtClean="0"/>
              <a:t>Over a thousand tags in our catalog so far, but we’ve only launched this summer and just really began promoting it </a:t>
            </a:r>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Transcribe</a:t>
            </a:r>
            <a:r>
              <a:rPr lang="en-US" dirty="0" smtClean="0"/>
              <a:t> – National Archives records in the Transcription Pilot Project and on </a:t>
            </a:r>
            <a:r>
              <a:rPr lang="en-US" dirty="0" err="1" smtClean="0"/>
              <a:t>Wikisource</a:t>
            </a:r>
            <a:r>
              <a:rPr lang="en-US" dirty="0" smtClean="0"/>
              <a:t>  </a:t>
            </a:r>
          </a:p>
          <a:p>
            <a:pPr lvl="0"/>
            <a:endParaRPr lang="en-US" dirty="0" smtClean="0"/>
          </a:p>
          <a:p>
            <a:pPr lvl="0"/>
            <a:r>
              <a:rPr lang="en-US" dirty="0" smtClean="0"/>
              <a:t>So far, we’ve linked to 34 transcriptions on </a:t>
            </a:r>
            <a:r>
              <a:rPr lang="en-US" dirty="0" err="1" smtClean="0"/>
              <a:t>Wikisource</a:t>
            </a:r>
            <a:r>
              <a:rPr lang="en-US" dirty="0" smtClean="0"/>
              <a:t> in the National Archives’ catalog, with 20 more coming soon.  </a:t>
            </a:r>
          </a:p>
          <a:p>
            <a:pPr lvl="0"/>
            <a:endParaRPr lang="en-US" dirty="0" smtClean="0"/>
          </a:p>
          <a:p>
            <a:pPr lvl="0"/>
            <a:r>
              <a:rPr lang="en-US" dirty="0" smtClean="0"/>
              <a:t>More on transcription later</a:t>
            </a:r>
            <a:r>
              <a:rPr lang="en-US" baseline="0" dirty="0" smtClean="0"/>
              <a:t> in this presentation.</a:t>
            </a:r>
            <a:endParaRPr lang="en-US" dirty="0" smtClean="0"/>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Samuel </a:t>
            </a:r>
            <a:r>
              <a:rPr lang="en-US" b="1" dirty="0" err="1" smtClean="0"/>
              <a:t>Cabble</a:t>
            </a:r>
            <a:r>
              <a:rPr lang="en-US" b="1" dirty="0" smtClean="0"/>
              <a:t> Letter to Wife and Mother</a:t>
            </a:r>
          </a:p>
          <a:p>
            <a:pPr lvl="0"/>
            <a:r>
              <a:rPr lang="en-US" b="1" dirty="0" smtClean="0"/>
              <a:t> </a:t>
            </a:r>
            <a:r>
              <a:rPr lang="en-US" dirty="0" smtClean="0"/>
              <a:t>(3 pages, first document under “More Intermediate” on the home page) [ARC ID 5757351]</a:t>
            </a:r>
          </a:p>
          <a:p>
            <a:pPr lvl="1"/>
            <a:r>
              <a:rPr lang="en-US" dirty="0" smtClean="0"/>
              <a:t>June 1, 1863</a:t>
            </a:r>
          </a:p>
          <a:p>
            <a:pPr lvl="1"/>
            <a:r>
              <a:rPr lang="en-US" dirty="0" smtClean="0"/>
              <a:t>Unit: Compiled Military Service Record of Samuel </a:t>
            </a:r>
            <a:r>
              <a:rPr lang="en-US" dirty="0" err="1" smtClean="0"/>
              <a:t>Cabble</a:t>
            </a:r>
            <a:r>
              <a:rPr lang="en-US" dirty="0" smtClean="0"/>
              <a:t> of the 55</a:t>
            </a:r>
            <a:r>
              <a:rPr lang="en-US" baseline="30000" dirty="0" smtClean="0"/>
              <a:t>th</a:t>
            </a:r>
            <a:r>
              <a:rPr lang="en-US" dirty="0" smtClean="0"/>
              <a:t> Massachusetts Volunteer Infantry Regiment </a:t>
            </a:r>
          </a:p>
          <a:p>
            <a:pPr lvl="1"/>
            <a:r>
              <a:rPr lang="en-US" dirty="0" smtClean="0"/>
              <a:t>Series: Carded Records Showing Military Service of Soldiers Who Fought in Volunteer Organizations During the American Civil War, 1890-1912</a:t>
            </a:r>
          </a:p>
          <a:p>
            <a:pPr lvl="1"/>
            <a:r>
              <a:rPr lang="en-US" dirty="0" smtClean="0"/>
              <a:t>Record Group 94: Records of the Adjutant General’s Office, 1762-1984</a:t>
            </a:r>
          </a:p>
          <a:p>
            <a:pPr lvl="0"/>
            <a:endParaRPr lang="en-US" b="1" dirty="0" smtClean="0"/>
          </a:p>
          <a:p>
            <a:pPr lvl="0"/>
            <a:r>
              <a:rPr lang="en-US" b="1" dirty="0" smtClean="0"/>
              <a:t>Page 1 – Letter to Mother Translation (Meredith’s): </a:t>
            </a:r>
            <a:endParaRPr lang="en-US" dirty="0" smtClean="0"/>
          </a:p>
          <a:p>
            <a:r>
              <a:rPr lang="en-US" dirty="0" smtClean="0"/>
              <a:t>Dear mother </a:t>
            </a:r>
            <a:r>
              <a:rPr lang="en-US" dirty="0" err="1" smtClean="0"/>
              <a:t>i</a:t>
            </a:r>
            <a:r>
              <a:rPr lang="en-US" dirty="0" smtClean="0"/>
              <a:t> now take up my pen to write you a few lines in homes that they may come save to hand and find you Well </a:t>
            </a:r>
            <a:r>
              <a:rPr lang="en-US" dirty="0" err="1" smtClean="0"/>
              <a:t>i</a:t>
            </a:r>
            <a:r>
              <a:rPr lang="en-US" dirty="0" smtClean="0"/>
              <a:t> am well at this time and have been ever </a:t>
            </a:r>
            <a:r>
              <a:rPr lang="en-US" dirty="0" err="1" smtClean="0"/>
              <a:t>sinc</a:t>
            </a:r>
            <a:r>
              <a:rPr lang="en-US" dirty="0" smtClean="0"/>
              <a:t> </a:t>
            </a:r>
            <a:r>
              <a:rPr lang="en-US" dirty="0" err="1" smtClean="0"/>
              <a:t>i</a:t>
            </a:r>
            <a:r>
              <a:rPr lang="en-US" dirty="0" smtClean="0"/>
              <a:t> came here </a:t>
            </a:r>
            <a:r>
              <a:rPr lang="en-US" dirty="0" err="1" smtClean="0"/>
              <a:t>i</a:t>
            </a:r>
            <a:r>
              <a:rPr lang="en-US" dirty="0" smtClean="0"/>
              <a:t> have wrote you a letter about 3 weeks ago and have been looking for an answer ever </a:t>
            </a:r>
            <a:r>
              <a:rPr lang="en-US" dirty="0" err="1" smtClean="0"/>
              <a:t>sinc</a:t>
            </a:r>
            <a:r>
              <a:rPr lang="en-US" dirty="0" smtClean="0"/>
              <a:t> but it has been in rain and </a:t>
            </a:r>
            <a:r>
              <a:rPr lang="en-US" dirty="0" err="1" smtClean="0"/>
              <a:t>i</a:t>
            </a:r>
            <a:r>
              <a:rPr lang="en-US" dirty="0" smtClean="0"/>
              <a:t> have now taken the </a:t>
            </a:r>
            <a:r>
              <a:rPr lang="en-US" dirty="0" err="1" smtClean="0"/>
              <a:t>opertunity</a:t>
            </a:r>
            <a:r>
              <a:rPr lang="en-US" dirty="0" smtClean="0"/>
              <a:t> of writing. to let you now that the regiment to which </a:t>
            </a:r>
            <a:r>
              <a:rPr lang="en-US" dirty="0" err="1" smtClean="0"/>
              <a:t>i</a:t>
            </a:r>
            <a:r>
              <a:rPr lang="en-US" dirty="0" smtClean="0"/>
              <a:t> below is going to leave here shortly for North Carolina we are going to </a:t>
            </a:r>
            <a:r>
              <a:rPr lang="en-US" dirty="0" err="1" smtClean="0"/>
              <a:t>newbern</a:t>
            </a:r>
            <a:r>
              <a:rPr lang="en-US" dirty="0" smtClean="0"/>
              <a:t>. </a:t>
            </a:r>
            <a:r>
              <a:rPr lang="en-US" dirty="0" err="1" smtClean="0"/>
              <a:t>i</a:t>
            </a:r>
            <a:r>
              <a:rPr lang="en-US" dirty="0" smtClean="0"/>
              <a:t> want you if ever you </a:t>
            </a:r>
            <a:r>
              <a:rPr lang="en-US" dirty="0" err="1" smtClean="0"/>
              <a:t>recieve</a:t>
            </a:r>
            <a:r>
              <a:rPr lang="en-US" dirty="0" smtClean="0"/>
              <a:t> this letter to take or send it to my wife also tell me in your letter if </a:t>
            </a:r>
            <a:r>
              <a:rPr lang="en-US" dirty="0" err="1" smtClean="0"/>
              <a:t>jayn</a:t>
            </a:r>
            <a:r>
              <a:rPr lang="en-US" dirty="0" smtClean="0"/>
              <a:t> still looks for me tell me all about her write </a:t>
            </a:r>
            <a:r>
              <a:rPr lang="en-US" dirty="0" err="1" smtClean="0"/>
              <a:t>imediately</a:t>
            </a:r>
            <a:r>
              <a:rPr lang="en-US" dirty="0" smtClean="0"/>
              <a:t> to me yours </a:t>
            </a:r>
            <a:r>
              <a:rPr lang="en-US" dirty="0" err="1" smtClean="0"/>
              <a:t>obdiently</a:t>
            </a:r>
            <a:r>
              <a:rPr lang="en-US" dirty="0" smtClean="0"/>
              <a:t> Samuel </a:t>
            </a:r>
            <a:r>
              <a:rPr lang="en-US" dirty="0" err="1" smtClean="0"/>
              <a:t>Cabble</a:t>
            </a:r>
            <a:endParaRPr lang="en-US" dirty="0" smtClean="0"/>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Page 2 – Letter to Wife Translation (Meredith’s): </a:t>
            </a:r>
          </a:p>
          <a:p>
            <a:pPr lvl="0"/>
            <a:endParaRPr lang="en-US" dirty="0" smtClean="0"/>
          </a:p>
          <a:p>
            <a:r>
              <a:rPr lang="en-US" dirty="0" smtClean="0"/>
              <a:t>Dear Wife </a:t>
            </a:r>
            <a:r>
              <a:rPr lang="en-US" dirty="0" err="1" smtClean="0"/>
              <a:t>i</a:t>
            </a:r>
            <a:r>
              <a:rPr lang="en-US" dirty="0" smtClean="0"/>
              <a:t> have enlisted in the army </a:t>
            </a:r>
            <a:r>
              <a:rPr lang="en-US" dirty="0" err="1" smtClean="0"/>
              <a:t>i</a:t>
            </a:r>
            <a:r>
              <a:rPr lang="en-US" dirty="0" smtClean="0"/>
              <a:t> am now in the state of </a:t>
            </a:r>
            <a:r>
              <a:rPr lang="en-US" dirty="0" err="1" smtClean="0"/>
              <a:t>Massachussetts</a:t>
            </a:r>
            <a:r>
              <a:rPr lang="en-US" dirty="0" smtClean="0"/>
              <a:t> but before this letter reaches you </a:t>
            </a:r>
            <a:r>
              <a:rPr lang="en-US" dirty="0" err="1" smtClean="0"/>
              <a:t>i</a:t>
            </a:r>
            <a:r>
              <a:rPr lang="en-US" dirty="0" smtClean="0"/>
              <a:t> will be in north Carolina and though great is the present national </a:t>
            </a:r>
            <a:r>
              <a:rPr lang="en-US" dirty="0" err="1" smtClean="0"/>
              <a:t>dificulties</a:t>
            </a:r>
            <a:r>
              <a:rPr lang="en-US" dirty="0" smtClean="0"/>
              <a:t> yet </a:t>
            </a:r>
            <a:r>
              <a:rPr lang="en-US" dirty="0" err="1" smtClean="0"/>
              <a:t>i</a:t>
            </a:r>
            <a:r>
              <a:rPr lang="en-US" dirty="0" smtClean="0"/>
              <a:t> look forward to a brighter day When </a:t>
            </a:r>
            <a:r>
              <a:rPr lang="en-US" dirty="0" err="1" smtClean="0"/>
              <a:t>i</a:t>
            </a:r>
            <a:r>
              <a:rPr lang="en-US" dirty="0" smtClean="0"/>
              <a:t> shall have the </a:t>
            </a:r>
            <a:r>
              <a:rPr lang="en-US" dirty="0" err="1" smtClean="0"/>
              <a:t>opertunity</a:t>
            </a:r>
            <a:r>
              <a:rPr lang="en-US" dirty="0" smtClean="0"/>
              <a:t> of seeing you in the full enjoyment of freedom </a:t>
            </a:r>
            <a:r>
              <a:rPr lang="en-US" dirty="0" err="1" smtClean="0"/>
              <a:t>i</a:t>
            </a:r>
            <a:r>
              <a:rPr lang="en-US" dirty="0" smtClean="0"/>
              <a:t> would like to no if you are still in slavery if you are it will not be long before we shall have crushed the system that now </a:t>
            </a:r>
            <a:r>
              <a:rPr lang="en-US" dirty="0" err="1" smtClean="0"/>
              <a:t>opresses</a:t>
            </a:r>
            <a:r>
              <a:rPr lang="en-US" dirty="0" smtClean="0"/>
              <a:t> you for in the course of three months you shall have your liberty. great is the outpouring of the colored people that is now rally </a:t>
            </a:r>
            <a:r>
              <a:rPr lang="en-US" dirty="0" err="1" smtClean="0"/>
              <a:t>ing</a:t>
            </a:r>
            <a:r>
              <a:rPr lang="en-US" dirty="0" smtClean="0"/>
              <a:t> with the heart of lions against that very curse that has </a:t>
            </a:r>
            <a:r>
              <a:rPr lang="en-US" dirty="0" err="1" smtClean="0"/>
              <a:t>seperated</a:t>
            </a:r>
            <a:r>
              <a:rPr lang="en-US" dirty="0" smtClean="0"/>
              <a:t> you an me yet we shall meet again oh what a </a:t>
            </a:r>
            <a:r>
              <a:rPr lang="en-US" dirty="0" err="1" smtClean="0"/>
              <a:t>hppy</a:t>
            </a:r>
            <a:r>
              <a:rPr lang="en-US" dirty="0" smtClean="0"/>
              <a:t> time that will be when this ungodly rebellion shall be put down and the curses of our land is trampled under our feed </a:t>
            </a:r>
            <a:r>
              <a:rPr lang="en-US" dirty="0" err="1" smtClean="0"/>
              <a:t>i</a:t>
            </a:r>
            <a:r>
              <a:rPr lang="en-US" dirty="0" smtClean="0"/>
              <a:t> am a solider now and </a:t>
            </a:r>
            <a:r>
              <a:rPr lang="en-US" dirty="0" err="1" smtClean="0"/>
              <a:t>i</a:t>
            </a:r>
            <a:r>
              <a:rPr lang="en-US" dirty="0" smtClean="0"/>
              <a:t> shall use my utmost endeavor to strike out the rebellion and the heart of this system that so long has kept us in chains. Write to me just as soon as you </a:t>
            </a:r>
            <a:r>
              <a:rPr lang="en-US" dirty="0" err="1" smtClean="0"/>
              <a:t>git</a:t>
            </a:r>
            <a:r>
              <a:rPr lang="en-US" dirty="0" smtClean="0"/>
              <a:t> this letter tell me if you are still living in the cabin where you used to live. tell </a:t>
            </a:r>
            <a:r>
              <a:rPr lang="en-US" dirty="0" err="1" smtClean="0"/>
              <a:t>eliza</a:t>
            </a:r>
            <a:r>
              <a:rPr lang="en-US" dirty="0" smtClean="0"/>
              <a:t> </a:t>
            </a:r>
            <a:r>
              <a:rPr lang="en-US" dirty="0" err="1" smtClean="0"/>
              <a:t>i</a:t>
            </a:r>
            <a:r>
              <a:rPr lang="en-US" dirty="0" smtClean="0"/>
              <a:t> send her my best respect and love </a:t>
            </a:r>
            <a:r>
              <a:rPr lang="en-US" dirty="0" err="1" smtClean="0"/>
              <a:t>ike</a:t>
            </a:r>
            <a:r>
              <a:rPr lang="en-US" dirty="0" smtClean="0"/>
              <a:t> and sully </a:t>
            </a:r>
            <a:r>
              <a:rPr lang="en-US" dirty="0" err="1" smtClean="0"/>
              <a:t>likelwise</a:t>
            </a:r>
            <a:r>
              <a:rPr lang="en-US" dirty="0" smtClean="0"/>
              <a:t> </a:t>
            </a:r>
            <a:r>
              <a:rPr lang="en-US" dirty="0" err="1" smtClean="0"/>
              <a:t>i</a:t>
            </a:r>
            <a:r>
              <a:rPr lang="en-US" dirty="0" smtClean="0"/>
              <a:t> would send you some money but </a:t>
            </a:r>
            <a:r>
              <a:rPr lang="en-US" dirty="0" err="1" smtClean="0"/>
              <a:t>i</a:t>
            </a:r>
            <a:r>
              <a:rPr lang="en-US" dirty="0" smtClean="0"/>
              <a:t> now it is impossible for you to </a:t>
            </a:r>
            <a:r>
              <a:rPr lang="en-US" dirty="0" err="1" smtClean="0"/>
              <a:t>git</a:t>
            </a:r>
            <a:r>
              <a:rPr lang="en-US" dirty="0" smtClean="0"/>
              <a:t> it </a:t>
            </a:r>
            <a:r>
              <a:rPr lang="en-US" dirty="0" err="1" smtClean="0"/>
              <a:t>i</a:t>
            </a:r>
            <a:r>
              <a:rPr lang="en-US" dirty="0" smtClean="0"/>
              <a:t> would like to see little </a:t>
            </a:r>
            <a:r>
              <a:rPr lang="en-US" dirty="0" err="1" smtClean="0"/>
              <a:t>jenkins</a:t>
            </a:r>
            <a:r>
              <a:rPr lang="en-US" dirty="0" smtClean="0"/>
              <a:t> now but </a:t>
            </a:r>
            <a:r>
              <a:rPr lang="en-US" dirty="0" err="1" smtClean="0"/>
              <a:t>i</a:t>
            </a:r>
            <a:r>
              <a:rPr lang="en-US" dirty="0" smtClean="0"/>
              <a:t> no it is impossible at present so no more but remain your own </a:t>
            </a:r>
            <a:r>
              <a:rPr lang="en-US" dirty="0" err="1" smtClean="0"/>
              <a:t>afectionate</a:t>
            </a:r>
            <a:r>
              <a:rPr lang="en-US" dirty="0" smtClean="0"/>
              <a:t> husband until death</a:t>
            </a:r>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1" defTabSz="931774">
              <a:defRPr/>
            </a:pPr>
            <a:r>
              <a:rPr lang="en-US" b="1" dirty="0" smtClean="0"/>
              <a:t>Page 3 – the envelope of the letters – </a:t>
            </a:r>
          </a:p>
          <a:p>
            <a:pPr marL="0" lvl="1" defTabSz="931774">
              <a:defRPr/>
            </a:pPr>
            <a:endParaRPr lang="en-US" b="1" dirty="0" smtClean="0"/>
          </a:p>
          <a:p>
            <a:pPr marL="0" lvl="1" defTabSz="931774">
              <a:defRPr/>
            </a:pPr>
            <a:r>
              <a:rPr lang="en-US" b="1" dirty="0" smtClean="0"/>
              <a:t>[Note: I can’t quite figure it out, whether he’s in </a:t>
            </a:r>
            <a:r>
              <a:rPr lang="en-US" b="1" dirty="0" err="1" smtClean="0"/>
              <a:t>Missiouri</a:t>
            </a:r>
            <a:r>
              <a:rPr lang="en-US" b="1" dirty="0" smtClean="0"/>
              <a:t> writing this letter and sending it home to MA or what]</a:t>
            </a:r>
            <a:endParaRPr lang="en-US" dirty="0" smtClean="0"/>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1" defTabSz="931774">
              <a:defRPr/>
            </a:pPr>
            <a:r>
              <a:rPr lang="en-US" b="1" dirty="0" smtClean="0"/>
              <a:t>Contribute to Articles</a:t>
            </a:r>
            <a:r>
              <a:rPr lang="en-US" dirty="0" smtClean="0"/>
              <a:t> – Write and edit articles on National Archives records on Our Archives Wiki and Wikipedia </a:t>
            </a:r>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Upload and Share</a:t>
            </a:r>
            <a:r>
              <a:rPr lang="en-US" dirty="0" smtClean="0"/>
              <a:t> – Contribute your images of National Archives records directly to NARA and on </a:t>
            </a:r>
            <a:r>
              <a:rPr lang="en-US" dirty="0" err="1" smtClean="0"/>
              <a:t>Flickr</a:t>
            </a:r>
            <a:endParaRPr lang="en-US" dirty="0" smtClean="0"/>
          </a:p>
          <a:p>
            <a:pPr lvl="0"/>
            <a:endParaRPr lang="en-US" dirty="0" smtClean="0"/>
          </a:p>
          <a:p>
            <a:pPr lvl="0"/>
            <a:r>
              <a:rPr lang="en-US" dirty="0" smtClean="0"/>
              <a:t>We’re working on policy and methods of uploading, but we’ve started a Citizen Archivist Group on </a:t>
            </a:r>
            <a:r>
              <a:rPr lang="en-US" dirty="0" err="1" smtClean="0"/>
              <a:t>Flickr</a:t>
            </a:r>
            <a:endParaRPr lang="en-US" dirty="0" smtClean="0"/>
          </a:p>
          <a:p>
            <a:pPr lvl="0"/>
            <a:endParaRPr lang="en-US" dirty="0" smtClean="0"/>
          </a:p>
          <a:p>
            <a:pPr lvl="0"/>
            <a:r>
              <a:rPr lang="en-US" dirty="0" smtClean="0"/>
              <a:t>We’re also currently looking at a program called “Parallel Archives” developed by the Open Society Archives – inspiration or possible collaboration? </a:t>
            </a:r>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b="1" dirty="0" smtClean="0"/>
              <a:t>Enter a Contest</a:t>
            </a:r>
            <a:r>
              <a:rPr lang="en-US" dirty="0" smtClean="0"/>
              <a:t> – Participate in contests and challenges hosted on Challenge.gov and other platforms </a:t>
            </a:r>
          </a:p>
          <a:p>
            <a:pPr lvl="0"/>
            <a:endParaRPr lang="en-US" dirty="0" smtClean="0"/>
          </a:p>
          <a:p>
            <a:pPr lvl="0"/>
            <a:r>
              <a:rPr lang="en-US" dirty="0" smtClean="0"/>
              <a:t>Previous Contests: History Happens Here! and “I Found It in the National Archives.” </a:t>
            </a:r>
          </a:p>
          <a:p>
            <a:pPr lvl="2"/>
            <a:endParaRPr lang="en-US" dirty="0" smtClean="0"/>
          </a:p>
          <a:p>
            <a:pPr lvl="0"/>
            <a:r>
              <a:rPr lang="en-US" dirty="0" smtClean="0"/>
              <a:t>New contest: Document Your Environment (next slide)</a:t>
            </a:r>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2" defTabSz="931774">
              <a:defRPr/>
            </a:pPr>
            <a:r>
              <a:rPr lang="en-US" dirty="0" smtClean="0"/>
              <a:t>a Student Multimedia Contest hosted on Challenge.gov, in conjunction with the Environmental Protection Agency </a:t>
            </a:r>
          </a:p>
          <a:p>
            <a:pPr marL="0" lvl="2" defTabSz="931774">
              <a:defRPr/>
            </a:pPr>
            <a:endParaRPr lang="en-US" dirty="0" smtClean="0"/>
          </a:p>
          <a:p>
            <a:pPr marL="0" lvl="2" defTabSz="931774">
              <a:defRPr/>
            </a:pPr>
            <a:r>
              <a:rPr lang="en-US" dirty="0" smtClean="0"/>
              <a:t>A January 2012 contest, </a:t>
            </a:r>
            <a:r>
              <a:rPr lang="en-US" dirty="0" smtClean="0"/>
              <a:t>available at:</a:t>
            </a:r>
          </a:p>
          <a:p>
            <a:pPr marL="0" lvl="2" defTabSz="931774">
              <a:defRPr/>
            </a:pPr>
            <a:endParaRPr lang="en-US" dirty="0" smtClean="0"/>
          </a:p>
          <a:p>
            <a:pPr marL="0" lvl="2" defTabSz="931774">
              <a:defRPr/>
            </a:pPr>
            <a:r>
              <a:rPr lang="en-US" u="sng" dirty="0" smtClean="0">
                <a:hlinkClick r:id="rId3"/>
              </a:rPr>
              <a:t>http://documerica.challenge.gov/</a:t>
            </a:r>
            <a:r>
              <a:rPr lang="en-US" dirty="0" smtClean="0"/>
              <a:t> (Grand Prize $500, with smaller cash prizes for finalists) </a:t>
            </a:r>
          </a:p>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3762633-8B1D-4FC9-99C7-FBF6D542AD05}"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4/13/2012</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FA84A37A-AFC2-4A01-80A1-FC20F2C0D5BB}" type="slidenum">
              <a:rPr lang="en-US" smtClean="0"/>
              <a:pPr/>
              <a:t>‹#›</a:t>
            </a:fld>
            <a:endParaRPr lang="en-US" dirty="0"/>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4/13/2012</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4/13/2012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4/13/2012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4/13/2012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1D8BD707-D9CF-40AE-B4C6-C98DA3205C09}" type="datetimeFigureOut">
              <a:rPr lang="en-US" smtClean="0"/>
              <a:pPr/>
              <a:t>4/13/2012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4/13/2012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84A37A-AFC2-4A01-80A1-FC20F2C0D5BB}" type="slidenum">
              <a:rPr lang="en-US" smtClean="0"/>
              <a:pPr/>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4/13/2012</a:t>
            </a:fld>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4/13/2012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1D8BD707-D9CF-40AE-B4C6-C98DA3205C09}" type="datetimeFigureOut">
              <a:rPr lang="en-US" smtClean="0"/>
              <a:pPr/>
              <a:t>4/13/2012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B6F15528-21DE-4FAA-801E-634DDDAF4B2B}" type="slidenum">
              <a:rPr lang="en-US" smtClean="0"/>
              <a:pPr/>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55000" lnSpcReduction="20000"/>
          </a:bodyPr>
          <a:lstStyle/>
          <a:p>
            <a:r>
              <a:rPr lang="en-US" dirty="0" smtClean="0">
                <a:solidFill>
                  <a:schemeClr val="tx1"/>
                </a:solidFill>
              </a:rPr>
              <a:t>Pamela Wright</a:t>
            </a:r>
            <a:br>
              <a:rPr lang="en-US" dirty="0" smtClean="0">
                <a:solidFill>
                  <a:schemeClr val="tx1"/>
                </a:solidFill>
              </a:rPr>
            </a:br>
            <a:r>
              <a:rPr lang="en-US" dirty="0" smtClean="0">
                <a:solidFill>
                  <a:schemeClr val="tx1"/>
                </a:solidFill>
              </a:rPr>
              <a:t>Chief Digital ACESS Strategist </a:t>
            </a:r>
            <a:br>
              <a:rPr lang="en-US" dirty="0" smtClean="0">
                <a:solidFill>
                  <a:schemeClr val="tx1"/>
                </a:solidFill>
              </a:rPr>
            </a:br>
            <a:r>
              <a:rPr lang="en-US" dirty="0" smtClean="0">
                <a:solidFill>
                  <a:schemeClr val="tx1"/>
                </a:solidFill>
              </a:rPr>
              <a:t>at the National Archives </a:t>
            </a:r>
            <a:endParaRPr lang="en-US" dirty="0">
              <a:solidFill>
                <a:schemeClr val="tx1"/>
              </a:solidFill>
            </a:endParaRPr>
          </a:p>
        </p:txBody>
      </p:sp>
      <p:sp>
        <p:nvSpPr>
          <p:cNvPr id="2" name="Title 1"/>
          <p:cNvSpPr>
            <a:spLocks noGrp="1"/>
          </p:cNvSpPr>
          <p:nvPr>
            <p:ph type="ctrTitle"/>
          </p:nvPr>
        </p:nvSpPr>
        <p:spPr>
          <a:xfrm>
            <a:off x="685800" y="609600"/>
            <a:ext cx="7772400" cy="2514600"/>
          </a:xfrm>
        </p:spPr>
        <p:txBody>
          <a:bodyPr>
            <a:normAutofit fontScale="90000"/>
          </a:bodyPr>
          <a:lstStyle/>
          <a:p>
            <a:r>
              <a:rPr lang="en-US" sz="6600" b="1" dirty="0" smtClean="0"/>
              <a:t>From Access to Engagement</a:t>
            </a:r>
            <a:endParaRPr lang="en-US" sz="4000" b="1"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srcRect/>
          <a:stretch>
            <a:fillRect/>
          </a:stretch>
        </p:blipFill>
        <p:spPr bwMode="auto">
          <a:xfrm>
            <a:off x="0" y="457200"/>
            <a:ext cx="9144000" cy="60769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3" cstate="print"/>
          <a:srcRect/>
          <a:stretch>
            <a:fillRect/>
          </a:stretch>
        </p:blipFill>
        <p:spPr bwMode="auto">
          <a:xfrm>
            <a:off x="1" y="456320"/>
            <a:ext cx="9144000" cy="5834943"/>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3" cstate="print"/>
          <a:srcRect/>
          <a:stretch>
            <a:fillRect/>
          </a:stretch>
        </p:blipFill>
        <p:spPr bwMode="auto">
          <a:xfrm>
            <a:off x="0" y="485240"/>
            <a:ext cx="9120822" cy="576460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4098" name="Picture 2"/>
          <p:cNvPicPr>
            <a:picLocks noChangeAspect="1" noChangeArrowheads="1"/>
          </p:cNvPicPr>
          <p:nvPr/>
        </p:nvPicPr>
        <p:blipFill>
          <a:blip r:embed="rId2" cstate="print"/>
          <a:srcRect/>
          <a:stretch>
            <a:fillRect/>
          </a:stretch>
        </p:blipFill>
        <p:spPr bwMode="auto">
          <a:xfrm>
            <a:off x="8416" y="128520"/>
            <a:ext cx="9135584" cy="665328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p:cNvPicPr>
            <a:picLocks noChangeAspect="1" noChangeArrowheads="1"/>
          </p:cNvPicPr>
          <p:nvPr/>
        </p:nvPicPr>
        <p:blipFill>
          <a:blip r:embed="rId3" cstate="print"/>
          <a:srcRect/>
          <a:stretch>
            <a:fillRect/>
          </a:stretch>
        </p:blipFill>
        <p:spPr bwMode="auto">
          <a:xfrm>
            <a:off x="200025" y="0"/>
            <a:ext cx="8724257" cy="71628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p:cNvPicPr>
            <a:picLocks noChangeAspect="1" noChangeArrowheads="1"/>
          </p:cNvPicPr>
          <p:nvPr/>
        </p:nvPicPr>
        <p:blipFill>
          <a:blip r:embed="rId3" cstate="print"/>
          <a:srcRect/>
          <a:stretch>
            <a:fillRect/>
          </a:stretch>
        </p:blipFill>
        <p:spPr bwMode="auto">
          <a:xfrm>
            <a:off x="533400" y="0"/>
            <a:ext cx="8036107" cy="701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3" cstate="print"/>
          <a:srcRect/>
          <a:stretch>
            <a:fillRect/>
          </a:stretch>
        </p:blipFill>
        <p:spPr bwMode="auto">
          <a:xfrm>
            <a:off x="11113" y="304800"/>
            <a:ext cx="9132887" cy="62388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3074" name="Picture 2"/>
          <p:cNvPicPr>
            <a:picLocks noChangeAspect="1" noChangeArrowheads="1"/>
          </p:cNvPicPr>
          <p:nvPr/>
        </p:nvPicPr>
        <p:blipFill>
          <a:blip r:embed="rId3" cstate="print"/>
          <a:srcRect/>
          <a:stretch>
            <a:fillRect/>
          </a:stretch>
        </p:blipFill>
        <p:spPr bwMode="auto">
          <a:xfrm>
            <a:off x="1" y="457200"/>
            <a:ext cx="9144000" cy="58674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098" name="Picture 2"/>
          <p:cNvPicPr>
            <a:picLocks noChangeAspect="1" noChangeArrowheads="1"/>
          </p:cNvPicPr>
          <p:nvPr/>
        </p:nvPicPr>
        <p:blipFill>
          <a:blip r:embed="rId3" cstate="print"/>
          <a:srcRect/>
          <a:stretch>
            <a:fillRect/>
          </a:stretch>
        </p:blipFill>
        <p:spPr bwMode="auto">
          <a:xfrm>
            <a:off x="0" y="538163"/>
            <a:ext cx="9144000" cy="583068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3" cstate="print"/>
          <a:srcRect/>
          <a:stretch>
            <a:fillRect/>
          </a:stretch>
        </p:blipFill>
        <p:spPr bwMode="auto">
          <a:xfrm>
            <a:off x="1" y="533399"/>
            <a:ext cx="9144000" cy="5864069"/>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a:blip r:embed="rId2" cstate="print"/>
          <a:srcRect/>
          <a:stretch>
            <a:fillRect/>
          </a:stretch>
        </p:blipFill>
        <p:spPr bwMode="auto">
          <a:xfrm>
            <a:off x="0" y="0"/>
            <a:ext cx="9144000" cy="6019800"/>
          </a:xfrm>
          <a:prstGeom prst="rect">
            <a:avLst/>
          </a:prstGeom>
          <a:noFill/>
          <a:ln w="9525">
            <a:noFill/>
            <a:miter lim="800000"/>
            <a:headEnd/>
            <a:tailEnd/>
          </a:ln>
          <a:effectLst/>
        </p:spPr>
      </p:pic>
      <p:sp>
        <p:nvSpPr>
          <p:cNvPr id="5" name="TextBox 4"/>
          <p:cNvSpPr txBox="1"/>
          <p:nvPr/>
        </p:nvSpPr>
        <p:spPr>
          <a:xfrm>
            <a:off x="533400" y="6019800"/>
            <a:ext cx="8077200" cy="923330"/>
          </a:xfrm>
          <a:prstGeom prst="rect">
            <a:avLst/>
          </a:prstGeom>
          <a:noFill/>
        </p:spPr>
        <p:txBody>
          <a:bodyPr wrap="square" rtlCol="0">
            <a:spAutoFit/>
          </a:bodyPr>
          <a:lstStyle/>
          <a:p>
            <a:pPr algn="ctr"/>
            <a:r>
              <a:rPr lang="en-US" dirty="0" smtClean="0"/>
              <a:t>Original Caption:  Photograph of Jefferson High School Marching Colonials Performing on the Steps of the National Archives Building on Constitution Day, 1974.</a:t>
            </a:r>
          </a:p>
          <a:p>
            <a:pPr algn="ctr"/>
            <a:r>
              <a:rPr lang="en-US" dirty="0" smtClean="0"/>
              <a:t>NARA Identifier 3493297</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OCUMENT Your Environment"/>
          <p:cNvPicPr>
            <a:picLocks noChangeAspect="1" noChangeArrowheads="1"/>
          </p:cNvPicPr>
          <p:nvPr/>
        </p:nvPicPr>
        <p:blipFill>
          <a:blip r:embed="rId3" cstate="print"/>
          <a:srcRect/>
          <a:stretch>
            <a:fillRect/>
          </a:stretch>
        </p:blipFill>
        <p:spPr bwMode="auto">
          <a:xfrm>
            <a:off x="838200" y="427228"/>
            <a:ext cx="6477000" cy="5462270"/>
          </a:xfrm>
          <a:prstGeom prst="rect">
            <a:avLst/>
          </a:prstGeom>
          <a:noFill/>
        </p:spPr>
      </p:pic>
      <p:pic>
        <p:nvPicPr>
          <p:cNvPr id="6147" name="Picture 3"/>
          <p:cNvPicPr>
            <a:picLocks noChangeAspect="1" noChangeArrowheads="1"/>
          </p:cNvPicPr>
          <p:nvPr/>
        </p:nvPicPr>
        <p:blipFill>
          <a:blip r:embed="rId4" cstate="print"/>
          <a:srcRect/>
          <a:stretch>
            <a:fillRect/>
          </a:stretch>
        </p:blipFill>
        <p:spPr bwMode="auto">
          <a:xfrm>
            <a:off x="5410200" y="5638800"/>
            <a:ext cx="3476625" cy="9144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11362"/>
          </a:xfrm>
        </p:spPr>
        <p:txBody>
          <a:bodyPr>
            <a:normAutofit/>
          </a:bodyPr>
          <a:lstStyle/>
          <a:p>
            <a:r>
              <a:rPr lang="en-US" dirty="0" smtClean="0"/>
              <a:t>What ideas do you have? </a:t>
            </a:r>
            <a:br>
              <a:rPr lang="en-US" dirty="0" smtClean="0"/>
            </a:br>
            <a:r>
              <a:rPr lang="en-US" dirty="0" smtClean="0"/>
              <a:t>Tell us what you think</a:t>
            </a:r>
            <a:br>
              <a:rPr lang="en-US" dirty="0" smtClean="0"/>
            </a:br>
            <a:endParaRPr lang="en-US" dirty="0"/>
          </a:p>
        </p:txBody>
      </p:sp>
      <p:sp>
        <p:nvSpPr>
          <p:cNvPr id="3" name="Content Placeholder 2"/>
          <p:cNvSpPr>
            <a:spLocks noGrp="1"/>
          </p:cNvSpPr>
          <p:nvPr>
            <p:ph idx="1"/>
          </p:nvPr>
        </p:nvSpPr>
        <p:spPr>
          <a:xfrm>
            <a:off x="457200" y="2209800"/>
            <a:ext cx="8229600" cy="3382963"/>
          </a:xfrm>
        </p:spPr>
        <p:txBody>
          <a:bodyPr/>
          <a:lstStyle/>
          <a:p>
            <a:r>
              <a:rPr lang="en-US" dirty="0" smtClean="0"/>
              <a:t>@</a:t>
            </a:r>
            <a:r>
              <a:rPr lang="en-US" dirty="0" err="1" smtClean="0"/>
              <a:t>PamelaSW</a:t>
            </a:r>
            <a:endParaRPr lang="en-US" dirty="0" smtClean="0"/>
          </a:p>
          <a:p>
            <a:pPr>
              <a:buNone/>
            </a:pPr>
            <a:endParaRPr lang="en-US" dirty="0" smtClean="0"/>
          </a:p>
          <a:p>
            <a:r>
              <a:rPr lang="en-US" dirty="0" smtClean="0"/>
              <a:t>@</a:t>
            </a:r>
            <a:r>
              <a:rPr lang="en-US" dirty="0" err="1" smtClean="0"/>
              <a:t>dferriero</a:t>
            </a:r>
            <a:endParaRPr lang="en-US" dirty="0" smtClean="0"/>
          </a:p>
          <a:p>
            <a:endParaRPr lang="en-US" dirty="0" smtClean="0"/>
          </a:p>
          <a:p>
            <a:r>
              <a:rPr lang="en-US" dirty="0" smtClean="0"/>
              <a:t>OpenGov@nara.gov </a:t>
            </a:r>
          </a:p>
          <a:p>
            <a:pPr marL="114300" indent="0">
              <a:buNone/>
            </a:pP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Apothecary.thmx</Template>
  <TotalTime>1595</TotalTime>
  <Words>971</Words>
  <Application>Microsoft Office PowerPoint</Application>
  <PresentationFormat>On-screen Show (4:3)</PresentationFormat>
  <Paragraphs>88</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Apothecary</vt:lpstr>
      <vt:lpstr>From Access to Engagement</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What ideas do you have?  Tell us what you think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pwright</cp:lastModifiedBy>
  <cp:revision>90</cp:revision>
  <dcterms:created xsi:type="dcterms:W3CDTF">2006-08-16T00:00:00Z</dcterms:created>
  <dcterms:modified xsi:type="dcterms:W3CDTF">2012-04-13T15:42:08Z</dcterms:modified>
</cp:coreProperties>
</file>