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commentAuthors.xml" ContentType="application/vnd.openxmlformats-officedocument.presentationml.commentAuthors+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8" r:id="rId1"/>
  </p:sldMasterIdLst>
  <p:notesMasterIdLst>
    <p:notesMasterId r:id="rId15"/>
  </p:notesMasterIdLst>
  <p:sldIdLst>
    <p:sldId id="261" r:id="rId2"/>
    <p:sldId id="269" r:id="rId3"/>
    <p:sldId id="259" r:id="rId4"/>
    <p:sldId id="271" r:id="rId5"/>
    <p:sldId id="272" r:id="rId6"/>
    <p:sldId id="274" r:id="rId7"/>
    <p:sldId id="268" r:id="rId8"/>
    <p:sldId id="273" r:id="rId9"/>
    <p:sldId id="279" r:id="rId10"/>
    <p:sldId id="277" r:id="rId11"/>
    <p:sldId id="276" r:id="rId12"/>
    <p:sldId id="278" r:id="rId13"/>
    <p:sldId id="262" r:id="rId14"/>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CLagundo" initials="C" lastIdx="4"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3964" autoAdjust="0"/>
  </p:normalViewPr>
  <p:slideViewPr>
    <p:cSldViewPr>
      <p:cViewPr>
        <p:scale>
          <a:sx n="72" d="100"/>
          <a:sy n="72" d="100"/>
        </p:scale>
        <p:origin x="-2118" y="-31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3E8A0F72-8805-4212-AD07-A9CBDD10B0C6}" type="datetimeFigureOut">
              <a:rPr lang="en-US" smtClean="0"/>
              <a:pPr/>
              <a:t>3/29/2011</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B873D31A-B30D-40AB-A7A9-88E55EDC3A29}" type="slidenum">
              <a:rPr lang="en-US" smtClean="0"/>
              <a:pPr/>
              <a:t>‹#›</a:t>
            </a:fld>
            <a:endParaRPr lang="en-US" dirty="0"/>
          </a:p>
        </p:txBody>
      </p:sp>
    </p:spTree>
    <p:extLst>
      <p:ext uri="{BB962C8B-B14F-4D97-AF65-F5344CB8AC3E}">
        <p14:creationId xmlns="" xmlns:p14="http://schemas.microsoft.com/office/powerpoint/2010/main" val="12337566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www.readwriteweb.com/archives/search_display_over_10_million_historical_governme.php"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www.genealogyblog.com/?p=9461" TargetMode="External"/><Relationship Id="rId2" Type="http://schemas.openxmlformats.org/officeDocument/2006/relationships/slide" Target="../slides/slide5.xml"/><Relationship Id="rId1" Type="http://schemas.openxmlformats.org/officeDocument/2006/relationships/notesMaster" Target="../notesMasters/notesMaster1.xml"/><Relationship Id="rId4" Type="http://schemas.openxmlformats.org/officeDocument/2006/relationships/hyperlink" Target="http://www.facebook.com/usnationalarchives/posts/122852611113975" TargetMode="Externa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nSpc>
                <a:spcPct val="90000"/>
              </a:lnSpc>
              <a:buNone/>
            </a:pPr>
            <a:endParaRPr lang="en-US" altLang="ko-KR" sz="2400" dirty="0" smtClean="0">
              <a:ea typeface="굴림" charset="-127"/>
            </a:endParaRPr>
          </a:p>
          <a:p>
            <a:pPr>
              <a:lnSpc>
                <a:spcPct val="90000"/>
              </a:lnSpc>
              <a:buNone/>
            </a:pPr>
            <a:endParaRPr lang="en-US" altLang="ko-KR" sz="2400" dirty="0" smtClean="0">
              <a:ea typeface="굴림" charset="-127"/>
            </a:endParaRPr>
          </a:p>
          <a:p>
            <a:pPr>
              <a:lnSpc>
                <a:spcPct val="90000"/>
              </a:lnSpc>
              <a:buNone/>
            </a:pPr>
            <a:endParaRPr lang="en-US" altLang="ko-KR" sz="2400" dirty="0" smtClean="0">
              <a:ea typeface="굴림" charset="-127"/>
            </a:endParaRPr>
          </a:p>
          <a:p>
            <a:pPr>
              <a:lnSpc>
                <a:spcPct val="90000"/>
              </a:lnSpc>
              <a:buNone/>
            </a:pPr>
            <a:r>
              <a:rPr lang="en-US" altLang="ko-KR" sz="2400" dirty="0" smtClean="0">
                <a:ea typeface="굴림" charset="-127"/>
              </a:rPr>
              <a:t>NARA's search page will allow the general public and researchers to use both simple and more sophisticated search tools that provide access to all available relevant information to help the searcher discover:</a:t>
            </a:r>
          </a:p>
          <a:p>
            <a:pPr>
              <a:lnSpc>
                <a:spcPct val="90000"/>
              </a:lnSpc>
              <a:buNone/>
            </a:pPr>
            <a:endParaRPr lang="en-US" altLang="ko-KR" sz="2400" dirty="0" smtClean="0">
              <a:ea typeface="굴림" charset="-127"/>
            </a:endParaRPr>
          </a:p>
          <a:p>
            <a:pPr lvl="1">
              <a:lnSpc>
                <a:spcPct val="90000"/>
              </a:lnSpc>
            </a:pPr>
            <a:r>
              <a:rPr lang="en-US" altLang="ko-KR" sz="2000" dirty="0" smtClean="0">
                <a:ea typeface="굴림" charset="-127"/>
              </a:rPr>
              <a:t>What records or other information NARA has on the topic</a:t>
            </a:r>
          </a:p>
          <a:p>
            <a:pPr lvl="1">
              <a:lnSpc>
                <a:spcPct val="90000"/>
              </a:lnSpc>
            </a:pPr>
            <a:r>
              <a:rPr lang="en-US" altLang="ko-KR" sz="2000" dirty="0" smtClean="0">
                <a:ea typeface="굴림" charset="-127"/>
              </a:rPr>
              <a:t>The archival context of the records</a:t>
            </a:r>
          </a:p>
          <a:p>
            <a:pPr lvl="1">
              <a:lnSpc>
                <a:spcPct val="90000"/>
              </a:lnSpc>
            </a:pPr>
            <a:r>
              <a:rPr lang="en-US" altLang="ko-KR" sz="2000" dirty="0" smtClean="0">
                <a:ea typeface="굴림" charset="-127"/>
              </a:rPr>
              <a:t>The source of the information about the records</a:t>
            </a:r>
          </a:p>
          <a:p>
            <a:pPr lvl="1">
              <a:lnSpc>
                <a:spcPct val="90000"/>
              </a:lnSpc>
            </a:pPr>
            <a:r>
              <a:rPr lang="en-US" altLang="ko-KR" sz="2000" dirty="0" smtClean="0">
                <a:ea typeface="굴림" charset="-127"/>
              </a:rPr>
              <a:t>How to access the records online (if available)</a:t>
            </a:r>
          </a:p>
          <a:p>
            <a:pPr lvl="1">
              <a:lnSpc>
                <a:spcPct val="90000"/>
              </a:lnSpc>
            </a:pPr>
            <a:r>
              <a:rPr lang="en-US" altLang="ko-KR" sz="2000" dirty="0" smtClean="0">
                <a:ea typeface="굴림" charset="-127"/>
              </a:rPr>
              <a:t>How to get access to the records (if not available online).</a:t>
            </a:r>
          </a:p>
          <a:p>
            <a:endParaRPr lang="en-US" dirty="0"/>
          </a:p>
        </p:txBody>
      </p:sp>
      <p:sp>
        <p:nvSpPr>
          <p:cNvPr id="4" name="Slide Number Placeholder 3"/>
          <p:cNvSpPr>
            <a:spLocks noGrp="1"/>
          </p:cNvSpPr>
          <p:nvPr>
            <p:ph type="sldNum" sz="quarter" idx="10"/>
          </p:nvPr>
        </p:nvSpPr>
        <p:spPr/>
        <p:txBody>
          <a:bodyPr/>
          <a:lstStyle/>
          <a:p>
            <a:fld id="{B873D31A-B30D-40AB-A7A9-88E55EDC3A29}" type="slidenum">
              <a:rPr lang="en-US" smtClean="0"/>
              <a:pPr/>
              <a:t>2</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Rot="1" noChangeAspect="1" noChangeArrowheads="1" noTextEdit="1"/>
          </p:cNvSpPr>
          <p:nvPr>
            <p:ph type="sldImg"/>
          </p:nvPr>
        </p:nvSpPr>
        <p:spPr>
          <a:ln/>
        </p:spPr>
      </p:sp>
      <p:sp>
        <p:nvSpPr>
          <p:cNvPr id="95235" name="Rectangle 3"/>
          <p:cNvSpPr>
            <a:spLocks noGrp="1" noChangeArrowheads="1"/>
          </p:cNvSpPr>
          <p:nvPr>
            <p:ph type="body" idx="1"/>
          </p:nvPr>
        </p:nvSpPr>
        <p:spPr>
          <a:noFill/>
          <a:ln/>
        </p:spPr>
        <p:txBody>
          <a:bodyPr/>
          <a:lstStyle/>
          <a:p>
            <a:endParaRPr lang="en-US" dirty="0" smtClean="0"/>
          </a:p>
          <a:p>
            <a:r>
              <a:rPr lang="en-US" sz="1200" kern="1200" dirty="0" smtClean="0">
                <a:solidFill>
                  <a:schemeClr val="tx1"/>
                </a:solidFill>
                <a:latin typeface="+mn-lt"/>
                <a:ea typeface="+mn-ea"/>
                <a:cs typeface="+mn-cs"/>
              </a:rPr>
              <a:t>51,802 visits</a:t>
            </a:r>
          </a:p>
          <a:p>
            <a:r>
              <a:rPr lang="en-US" sz="1200" kern="1200" dirty="0" smtClean="0">
                <a:solidFill>
                  <a:schemeClr val="tx1"/>
                </a:solidFill>
                <a:latin typeface="+mn-lt"/>
                <a:ea typeface="+mn-ea"/>
                <a:cs typeface="+mn-cs"/>
              </a:rPr>
              <a:t>Average per day:  551</a:t>
            </a:r>
          </a:p>
          <a:p>
            <a:r>
              <a:rPr lang="en-US" sz="1200" kern="1200" dirty="0" smtClean="0">
                <a:solidFill>
                  <a:schemeClr val="tx1"/>
                </a:solidFill>
                <a:latin typeface="+mn-lt"/>
                <a:ea typeface="+mn-ea"/>
                <a:cs typeface="+mn-cs"/>
              </a:rPr>
              <a:t>Average duration:  6m 35s</a:t>
            </a:r>
          </a:p>
          <a:p>
            <a:r>
              <a:rPr lang="en-US" sz="1200" kern="1200" dirty="0" smtClean="0">
                <a:solidFill>
                  <a:schemeClr val="tx1"/>
                </a:solidFill>
                <a:latin typeface="+mn-lt"/>
                <a:ea typeface="+mn-ea"/>
                <a:cs typeface="+mn-cs"/>
              </a:rPr>
              <a:t>40% use IE8</a:t>
            </a:r>
          </a:p>
          <a:p>
            <a:r>
              <a:rPr lang="en-US" sz="1200" kern="1200" dirty="0" smtClean="0">
                <a:solidFill>
                  <a:schemeClr val="tx1"/>
                </a:solidFill>
                <a:latin typeface="+mn-lt"/>
                <a:ea typeface="+mn-ea"/>
                <a:cs typeface="+mn-cs"/>
              </a:rPr>
              <a:t>19% use IE7</a:t>
            </a:r>
          </a:p>
          <a:p>
            <a:r>
              <a:rPr lang="en-US" sz="1200" kern="1200" dirty="0" smtClean="0">
                <a:solidFill>
                  <a:schemeClr val="tx1"/>
                </a:solidFill>
                <a:latin typeface="+mn-lt"/>
                <a:ea typeface="+mn-ea"/>
                <a:cs typeface="+mn-cs"/>
              </a:rPr>
              <a:t>3% use IE6 or earlier</a:t>
            </a:r>
          </a:p>
          <a:p>
            <a:r>
              <a:rPr lang="en-US" sz="1200" kern="1200" dirty="0" smtClean="0">
                <a:solidFill>
                  <a:schemeClr val="tx1"/>
                </a:solidFill>
                <a:latin typeface="+mn-lt"/>
                <a:ea typeface="+mn-ea"/>
                <a:cs typeface="+mn-cs"/>
              </a:rPr>
              <a:t>35% Firefox/Mozilla</a:t>
            </a:r>
          </a:p>
          <a:p>
            <a:r>
              <a:rPr lang="en-US" sz="1200" kern="1200" dirty="0" smtClean="0">
                <a:solidFill>
                  <a:schemeClr val="tx1"/>
                </a:solidFill>
                <a:latin typeface="+mn-lt"/>
                <a:ea typeface="+mn-ea"/>
                <a:cs typeface="+mn-cs"/>
              </a:rPr>
              <a:t>1% Netscape</a:t>
            </a:r>
          </a:p>
          <a:p>
            <a:r>
              <a:rPr lang="en-US" sz="1200" kern="1200" dirty="0" smtClean="0">
                <a:solidFill>
                  <a:schemeClr val="tx1"/>
                </a:solidFill>
                <a:latin typeface="+mn-lt"/>
                <a:ea typeface="+mn-ea"/>
                <a:cs typeface="+mn-cs"/>
              </a:rPr>
              <a:t>Safari .63% </a:t>
            </a:r>
          </a:p>
          <a:p>
            <a:r>
              <a:rPr lang="en-US" sz="1200" kern="1200" dirty="0" smtClean="0">
                <a:solidFill>
                  <a:schemeClr val="tx1"/>
                </a:solidFill>
                <a:latin typeface="+mn-lt"/>
                <a:ea typeface="+mn-ea"/>
                <a:cs typeface="+mn-cs"/>
              </a:rPr>
              <a:t>Less than 1/2% are using mobile devices such as Blackberry</a:t>
            </a:r>
          </a:p>
          <a:p>
            <a:endParaRPr lang="en-US"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Rot="1" noChangeAspect="1" noChangeArrowheads="1" noTextEdit="1"/>
          </p:cNvSpPr>
          <p:nvPr>
            <p:ph type="sldImg"/>
          </p:nvPr>
        </p:nvSpPr>
        <p:spPr>
          <a:ln/>
        </p:spPr>
      </p:sp>
      <p:sp>
        <p:nvSpPr>
          <p:cNvPr id="95235" name="Rectangle 3"/>
          <p:cNvSpPr>
            <a:spLocks noGrp="1" noChangeArrowheads="1"/>
          </p:cNvSpPr>
          <p:nvPr>
            <p:ph type="body" idx="1"/>
          </p:nvPr>
        </p:nvSpPr>
        <p:spPr>
          <a:noFill/>
          <a:ln/>
        </p:spPr>
        <p:txBody>
          <a:bodyPr/>
          <a:lstStyle/>
          <a:p>
            <a:endParaRPr lang="en-US" dirty="0" smtClean="0"/>
          </a:p>
          <a:p>
            <a:r>
              <a:rPr lang="en-US" i="1" u="sng" dirty="0" smtClean="0">
                <a:hlinkClick r:id="rId3"/>
              </a:rPr>
              <a:t>http://www.readwriteweb.com/archives/search_display_over_10_million_historical_governme.php</a:t>
            </a:r>
            <a:endParaRPr lang="en-US"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Rot="1" noChangeAspect="1" noChangeArrowheads="1" noTextEdit="1"/>
          </p:cNvSpPr>
          <p:nvPr>
            <p:ph type="sldImg"/>
          </p:nvPr>
        </p:nvSpPr>
        <p:spPr>
          <a:ln/>
        </p:spPr>
      </p:sp>
      <p:sp>
        <p:nvSpPr>
          <p:cNvPr id="95235" name="Rectangle 3"/>
          <p:cNvSpPr>
            <a:spLocks noGrp="1" noChangeArrowheads="1"/>
          </p:cNvSpPr>
          <p:nvPr>
            <p:ph type="body" idx="1"/>
          </p:nvPr>
        </p:nvSpPr>
        <p:spPr>
          <a:noFill/>
          <a:ln/>
        </p:spPr>
        <p:txBody>
          <a:bodyPr/>
          <a:lstStyle/>
          <a:p>
            <a:endParaRPr lang="en-US" dirty="0" smtClean="0"/>
          </a:p>
          <a:p>
            <a:r>
              <a:rPr lang="en-US" i="1" u="sng" dirty="0" smtClean="0">
                <a:hlinkClick r:id="rId3"/>
              </a:rPr>
              <a:t>Http://www.genealogyblog.com/?p=9461</a:t>
            </a:r>
            <a:r>
              <a:rPr lang="en-US" i="1" dirty="0" smtClean="0">
                <a:hlinkClick r:id="rId3"/>
              </a:rPr>
              <a:t> </a:t>
            </a:r>
            <a:endParaRPr lang="en-US" i="1" dirty="0" smtClean="0"/>
          </a:p>
          <a:p>
            <a:endParaRPr lang="en-US" i="1" dirty="0" smtClean="0"/>
          </a:p>
          <a:p>
            <a:r>
              <a:rPr lang="en-US" i="1" u="sng" dirty="0" smtClean="0">
                <a:hlinkClick r:id="rId4"/>
              </a:rPr>
              <a:t>http://www.facebook.com/usnationalarchives/posts/122852611113975</a:t>
            </a:r>
            <a:r>
              <a:rPr lang="en-US" i="1" dirty="0" smtClean="0">
                <a:hlinkClick r:id="rId4"/>
              </a:rPr>
              <a:t> </a:t>
            </a:r>
            <a:endParaRPr lang="en-US"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Rot="1" noChangeAspect="1" noChangeArrowheads="1" noTextEdit="1"/>
          </p:cNvSpPr>
          <p:nvPr>
            <p:ph type="sldImg"/>
          </p:nvPr>
        </p:nvSpPr>
        <p:spPr>
          <a:ln/>
        </p:spPr>
      </p:sp>
      <p:sp>
        <p:nvSpPr>
          <p:cNvPr id="95235" name="Rectangle 3"/>
          <p:cNvSpPr>
            <a:spLocks noGrp="1" noChangeArrowheads="1"/>
          </p:cNvSpPr>
          <p:nvPr>
            <p:ph type="body" idx="1"/>
          </p:nvPr>
        </p:nvSpPr>
        <p:spPr>
          <a:noFill/>
          <a:ln/>
        </p:spPr>
        <p:txBody>
          <a:bodyPr/>
          <a:lstStyle/>
          <a:p>
            <a:endParaRPr lang="en-US" dirty="0" smtClean="0"/>
          </a:p>
          <a:p>
            <a:endParaRPr lang="en-US"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873D31A-B30D-40AB-A7A9-88E55EDC3A29}" type="slidenum">
              <a:rPr lang="en-US" smtClean="0"/>
              <a:pPr/>
              <a:t>7</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873D31A-B30D-40AB-A7A9-88E55EDC3A29}" type="slidenum">
              <a:rPr lang="en-US" smtClean="0"/>
              <a:pPr/>
              <a:t>8</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873D31A-B30D-40AB-A7A9-88E55EDC3A29}" type="slidenum">
              <a:rPr lang="en-US" smtClean="0"/>
              <a:pPr/>
              <a:t>9</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873D31A-B30D-40AB-A7A9-88E55EDC3A29}" type="slidenum">
              <a:rPr lang="en-US" smtClean="0"/>
              <a:pPr/>
              <a:t>11</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3" name="Rectangle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Rectangle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Rectangle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Rectangle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Rectangle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Rounded Rectangle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Rounded Rectangle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Rectangle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6705600" y="4206240"/>
            <a:ext cx="960120" cy="457200"/>
          </a:xfrm>
        </p:spPr>
        <p:txBody>
          <a:bodyPr/>
          <a:lstStyle/>
          <a:p>
            <a:fld id="{E1871B4D-8DE3-4936-AAC5-5628BBE0481A}" type="datetime1">
              <a:rPr lang="en-US" smtClean="0"/>
              <a:pPr/>
              <a:t>3/29/2011</a:t>
            </a:fld>
            <a:endParaRPr lang="en-US" dirty="0"/>
          </a:p>
        </p:txBody>
      </p:sp>
      <p:sp>
        <p:nvSpPr>
          <p:cNvPr id="17" name="Footer Placeholder 16"/>
          <p:cNvSpPr>
            <a:spLocks noGrp="1"/>
          </p:cNvSpPr>
          <p:nvPr>
            <p:ph type="ftr" sz="quarter" idx="11"/>
          </p:nvPr>
        </p:nvSpPr>
        <p:spPr>
          <a:xfrm>
            <a:off x="5410200" y="4205288"/>
            <a:ext cx="1295400" cy="457200"/>
          </a:xfrm>
        </p:spPr>
        <p:txBody>
          <a:bodyPr/>
          <a:lstStyle/>
          <a:p>
            <a:endParaRPr lang="en-US" dirty="0"/>
          </a:p>
        </p:txBody>
      </p:sp>
      <p:sp>
        <p:nvSpPr>
          <p:cNvPr id="29" name="Slide Number Placeholder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B4346D28-D5BC-4D32-A350-EFF1BB777F82}"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92EB016-C2F5-4F73-BB77-6F39057F825E}" type="datetime1">
              <a:rPr lang="en-US" smtClean="0"/>
              <a:pPr/>
              <a:t>3/29/2011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4346D28-D5BC-4D32-A350-EFF1BB777F82}"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E524B7F8-A21F-4F22-9BDC-E014990B7ED4}" type="datetime1">
              <a:rPr lang="en-US" smtClean="0"/>
              <a:pPr/>
              <a:t>3/29/2011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4346D28-D5BC-4D32-A350-EFF1BB777F82}"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A7717021-4DBB-4222-88D5-4DDAB505128B}" type="datetime1">
              <a:rPr lang="en-US" smtClean="0"/>
              <a:pPr/>
              <a:t>3/29/2011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4346D28-D5BC-4D32-A350-EFF1BB777F82}"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1000" y="1143000"/>
            <a:ext cx="8382000" cy="1069848"/>
          </a:xfrm>
        </p:spPr>
        <p:txBody>
          <a:bodyPr anchor="ctr"/>
          <a:lstStyle>
            <a:lvl1pPr>
              <a:defRPr sz="4000" b="0" i="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Date Placeholder 25"/>
          <p:cNvSpPr>
            <a:spLocks noGrp="1"/>
          </p:cNvSpPr>
          <p:nvPr>
            <p:ph type="dt" sz="half" idx="10"/>
          </p:nvPr>
        </p:nvSpPr>
        <p:spPr/>
        <p:txBody>
          <a:bodyPr rtlCol="0"/>
          <a:lstStyle/>
          <a:p>
            <a:fld id="{1F69B99B-0934-4266-9B23-8A818A2EF5C5}" type="datetime1">
              <a:rPr lang="en-US" smtClean="0"/>
              <a:pPr/>
              <a:t>3/29/2011</a:t>
            </a:fld>
            <a:endParaRPr lang="en-US" dirty="0"/>
          </a:p>
        </p:txBody>
      </p:sp>
      <p:sp>
        <p:nvSpPr>
          <p:cNvPr id="27" name="Slide Number Placeholder 26"/>
          <p:cNvSpPr>
            <a:spLocks noGrp="1"/>
          </p:cNvSpPr>
          <p:nvPr>
            <p:ph type="sldNum" sz="quarter" idx="11"/>
          </p:nvPr>
        </p:nvSpPr>
        <p:spPr/>
        <p:txBody>
          <a:bodyPr rtlCol="0"/>
          <a:lstStyle/>
          <a:p>
            <a:fld id="{B4346D28-D5BC-4D32-A350-EFF1BB777F82}" type="slidenum">
              <a:rPr lang="en-US" smtClean="0"/>
              <a:pPr/>
              <a:t>‹#›</a:t>
            </a:fld>
            <a:endParaRPr lang="en-US" dirty="0"/>
          </a:p>
        </p:txBody>
      </p:sp>
      <p:sp>
        <p:nvSpPr>
          <p:cNvPr id="28" name="Footer Placeholder 27"/>
          <p:cNvSpPr>
            <a:spLocks noGrp="1"/>
          </p:cNvSpPr>
          <p:nvPr>
            <p:ph type="ftr" sz="quarter" idx="12"/>
          </p:nvPr>
        </p:nvSpPr>
        <p:spPr/>
        <p:txBody>
          <a:bodyPr rtlCol="0"/>
          <a:lstStyle/>
          <a:p>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a:xfrm>
            <a:off x="6583680" y="612648"/>
            <a:ext cx="957264" cy="457200"/>
          </a:xfrm>
        </p:spPr>
        <p:txBody>
          <a:bodyPr/>
          <a:lstStyle/>
          <a:p>
            <a:fld id="{B5A89B04-8E52-4678-8503-DF0C4B1CED24}" type="datetime1">
              <a:rPr lang="en-US" smtClean="0"/>
              <a:pPr/>
              <a:t>3/29/2011</a:t>
            </a:fld>
            <a:endParaRPr lang="en-US" dirty="0"/>
          </a:p>
        </p:txBody>
      </p:sp>
      <p:sp>
        <p:nvSpPr>
          <p:cNvPr id="4" name="Footer Placeholder 3"/>
          <p:cNvSpPr>
            <a:spLocks noGrp="1"/>
          </p:cNvSpPr>
          <p:nvPr>
            <p:ph type="ftr" sz="quarter" idx="11"/>
          </p:nvPr>
        </p:nvSpPr>
        <p:spPr>
          <a:xfrm>
            <a:off x="5257800" y="612648"/>
            <a:ext cx="1325880" cy="457200"/>
          </a:xfrm>
        </p:spPr>
        <p:txBody>
          <a:bodyPr/>
          <a:lstStyle/>
          <a:p>
            <a:endParaRPr lang="en-US" dirty="0"/>
          </a:p>
        </p:txBody>
      </p:sp>
      <p:sp>
        <p:nvSpPr>
          <p:cNvPr id="5" name="Slide Number Placeholder 4"/>
          <p:cNvSpPr>
            <a:spLocks noGrp="1"/>
          </p:cNvSpPr>
          <p:nvPr>
            <p:ph type="sldNum" sz="quarter" idx="12"/>
          </p:nvPr>
        </p:nvSpPr>
        <p:spPr>
          <a:xfrm>
            <a:off x="8174736" y="2272"/>
            <a:ext cx="762000" cy="365760"/>
          </a:xfrm>
        </p:spPr>
        <p:txBody>
          <a:bodyPr/>
          <a:lstStyle/>
          <a:p>
            <a:fld id="{B4346D28-D5BC-4D32-A350-EFF1BB777F82}"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01EF9D7-694D-445C-9263-74482649E049}" type="datetime1">
              <a:rPr lang="en-US" smtClean="0"/>
              <a:pPr/>
              <a:t>3/29/2011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4346D28-D5BC-4D32-A350-EFF1BB777F82}"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496" y="1101970"/>
            <a:ext cx="3383280" cy="877824"/>
          </a:xfrm>
        </p:spPr>
        <p:txBody>
          <a:bodyPr anchor="b"/>
          <a:lstStyle>
            <a:lvl1pPr algn="l">
              <a:buNone/>
              <a:defRPr sz="1800" b="1"/>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43FF95E2-F84B-4E9D-82D7-EBAF3D944AF1}" type="datetime1">
              <a:rPr lang="en-US" smtClean="0"/>
              <a:pPr/>
              <a:t>3/29/2011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4346D28-D5BC-4D32-A350-EFF1BB777F82}"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B0B0515B-7300-42CA-BFDF-957CF3F6791D}" type="datetime1">
              <a:rPr lang="en-US" smtClean="0"/>
              <a:pPr/>
              <a:t>3/29/2011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4346D28-D5BC-4D32-A350-EFF1BB777F82}"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01B2E92-3C71-4B57-A506-F86F8A1BAA75}" type="datetime1">
              <a:rPr lang="en-US" smtClean="0"/>
              <a:pPr/>
              <a:t>3/29/2011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4346D28-D5BC-4D32-A350-EFF1BB777F82}"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1143000"/>
            <a:ext cx="1905000" cy="548640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143000"/>
            <a:ext cx="6248400" cy="548640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A58B895-AF2F-4B02-BA82-4318DE0FA96B}" type="datetime1">
              <a:rPr lang="en-US" smtClean="0"/>
              <a:pPr/>
              <a:t>3/29/2011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4346D28-D5BC-4D32-A350-EFF1BB777F82}"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ctangle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Rectangle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Rectangle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Rectangle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Rounded Rectangle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Rounded Rectangle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Rectangle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Rectangle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Rectangle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Rectangle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Rectangle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Rectangle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457200" y="1143000"/>
            <a:ext cx="8229600" cy="10668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6C622009-4B33-47D2-A907-659E6E3A2903}" type="datetime1">
              <a:rPr lang="en-US" smtClean="0"/>
              <a:pPr/>
              <a:t>3/29/2011</a:t>
            </a:fld>
            <a:endParaRPr lang="en-US" dirty="0"/>
          </a:p>
        </p:txBody>
      </p:sp>
      <p:sp>
        <p:nvSpPr>
          <p:cNvPr id="3" name="Footer Placeholder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en-US" dirty="0"/>
          </a:p>
        </p:txBody>
      </p:sp>
      <p:sp>
        <p:nvSpPr>
          <p:cNvPr id="23" name="Slide Number Placeholder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B4346D28-D5BC-4D32-A350-EFF1BB777F82}"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hf hdr="0" ftr="0" dt="0"/>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archives.gov/open/"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mailto:search@nara.gov"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twitter.com/Lmeitzler/statuses/20557125512073216"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www.genealogyblog.com/?p=9461"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hyperlink" Target="mailto:Pamela.Wright@nara.gov"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t>Online Public Access</a:t>
            </a:r>
            <a:endParaRPr lang="en-US" dirty="0"/>
          </a:p>
        </p:txBody>
      </p:sp>
      <p:sp>
        <p:nvSpPr>
          <p:cNvPr id="4" name="Subtitle 3"/>
          <p:cNvSpPr>
            <a:spLocks noGrp="1"/>
          </p:cNvSpPr>
          <p:nvPr>
            <p:ph type="subTitle" idx="1"/>
          </p:nvPr>
        </p:nvSpPr>
        <p:spPr>
          <a:xfrm>
            <a:off x="381000" y="4267200"/>
            <a:ext cx="4953000" cy="1752600"/>
          </a:xfrm>
        </p:spPr>
        <p:txBody>
          <a:bodyPr>
            <a:normAutofit fontScale="92500"/>
          </a:bodyPr>
          <a:lstStyle/>
          <a:p>
            <a:r>
              <a:rPr lang="en-US" dirty="0" smtClean="0"/>
              <a:t>ACERA  Spring Meeting</a:t>
            </a:r>
          </a:p>
          <a:p>
            <a:r>
              <a:rPr lang="en-US" dirty="0" smtClean="0"/>
              <a:t>April </a:t>
            </a:r>
            <a:r>
              <a:rPr lang="en-US" dirty="0" smtClean="0"/>
              <a:t>6, 2011</a:t>
            </a:r>
          </a:p>
          <a:p>
            <a:r>
              <a:rPr lang="en-US" dirty="0" smtClean="0"/>
              <a:t>Pamela Wright</a:t>
            </a:r>
          </a:p>
          <a:p>
            <a:r>
              <a:rPr lang="en-US" dirty="0" smtClean="0"/>
              <a:t>Chief Digital Access Strategist, NARA</a:t>
            </a:r>
            <a:endParaRPr lang="en-US" dirty="0" smtClean="0"/>
          </a:p>
        </p:txBody>
      </p:sp>
      <p:sp>
        <p:nvSpPr>
          <p:cNvPr id="5" name="Slide Number Placeholder 4"/>
          <p:cNvSpPr>
            <a:spLocks noGrp="1"/>
          </p:cNvSpPr>
          <p:nvPr>
            <p:ph type="sldNum" sz="quarter" idx="12"/>
          </p:nvPr>
        </p:nvSpPr>
        <p:spPr/>
        <p:txBody>
          <a:bodyPr/>
          <a:lstStyle/>
          <a:p>
            <a:fld id="{B4346D28-D5BC-4D32-A350-EFF1BB777F82}" type="slidenum">
              <a:rPr lang="en-US" smtClean="0"/>
              <a:pPr/>
              <a:t>1</a:t>
            </a:fld>
            <a:endParaRPr lang="en-US" dirty="0"/>
          </a:p>
        </p:txBody>
      </p:sp>
      <p:pic>
        <p:nvPicPr>
          <p:cNvPr id="6" name="Picture 5" descr="OPA logo3-1"/>
          <p:cNvPicPr>
            <a:picLocks noChangeAspect="1"/>
          </p:cNvPicPr>
          <p:nvPr/>
        </p:nvPicPr>
        <p:blipFill>
          <a:blip r:embed="rId2" cstate="print"/>
          <a:stretch>
            <a:fillRect/>
          </a:stretch>
        </p:blipFill>
        <p:spPr>
          <a:xfrm>
            <a:off x="7162800" y="0"/>
            <a:ext cx="1981200" cy="198120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Online Public </a:t>
            </a:r>
            <a:r>
              <a:rPr lang="en-US" dirty="0" smtClean="0"/>
              <a:t>Access</a:t>
            </a:r>
            <a:endParaRPr lang="en-US" dirty="0"/>
          </a:p>
        </p:txBody>
      </p:sp>
      <p:sp>
        <p:nvSpPr>
          <p:cNvPr id="2" name="Content Placeholder 1"/>
          <p:cNvSpPr>
            <a:spLocks noGrp="1"/>
          </p:cNvSpPr>
          <p:nvPr>
            <p:ph idx="1"/>
          </p:nvPr>
        </p:nvSpPr>
        <p:spPr/>
        <p:txBody>
          <a:bodyPr>
            <a:normAutofit fontScale="92500" lnSpcReduction="10000"/>
          </a:bodyPr>
          <a:lstStyle/>
          <a:p>
            <a:endParaRPr lang="en-US" dirty="0" smtClean="0"/>
          </a:p>
          <a:p>
            <a:r>
              <a:rPr lang="en-US" dirty="0" smtClean="0"/>
              <a:t>What it is: </a:t>
            </a:r>
            <a:r>
              <a:rPr lang="en-US" sz="2400" dirty="0" smtClean="0"/>
              <a:t>a prototype of public </a:t>
            </a:r>
            <a:r>
              <a:rPr lang="en-US" sz="2400" dirty="0" smtClean="0"/>
              <a:t>search and display capabilities for online access to our holdings or information about our holdings</a:t>
            </a:r>
          </a:p>
          <a:p>
            <a:pPr>
              <a:buNone/>
            </a:pPr>
            <a:endParaRPr lang="en-US" sz="2400" dirty="0" smtClean="0"/>
          </a:p>
          <a:p>
            <a:r>
              <a:rPr lang="en-US" sz="2400" dirty="0" smtClean="0"/>
              <a:t>Part of our flagship initiative in our Open Government Plan </a:t>
            </a:r>
            <a:r>
              <a:rPr lang="en-US" sz="1800" dirty="0" smtClean="0">
                <a:hlinkClick r:id="rId3"/>
              </a:rPr>
              <a:t>http://www.archives.gov/open/</a:t>
            </a:r>
            <a:endParaRPr lang="en-US" sz="1800" dirty="0" smtClean="0"/>
          </a:p>
          <a:p>
            <a:pPr lvl="1"/>
            <a:endParaRPr lang="en-US" dirty="0" smtClean="0"/>
          </a:p>
          <a:p>
            <a:r>
              <a:rPr lang="en-US" dirty="0" smtClean="0"/>
              <a:t>Why it is important:</a:t>
            </a:r>
          </a:p>
          <a:p>
            <a:pPr lvl="1"/>
            <a:r>
              <a:rPr lang="en-US" dirty="0" smtClean="0"/>
              <a:t>It’s a user-centric approach to fulfilling NARA;s Strategic Goal 4 “We will provide prompt, easy, and secure access to our holdings anywhere, anytime.”</a:t>
            </a:r>
          </a:p>
        </p:txBody>
      </p:sp>
      <p:sp>
        <p:nvSpPr>
          <p:cNvPr id="5" name="Slide Number Placeholder 4"/>
          <p:cNvSpPr>
            <a:spLocks noGrp="1"/>
          </p:cNvSpPr>
          <p:nvPr>
            <p:ph type="sldNum" sz="quarter" idx="12"/>
          </p:nvPr>
        </p:nvSpPr>
        <p:spPr/>
        <p:txBody>
          <a:bodyPr/>
          <a:lstStyle/>
          <a:p>
            <a:fld id="{B4346D28-D5BC-4D32-A350-EFF1BB777F82}" type="slidenum">
              <a:rPr lang="en-US" smtClean="0"/>
              <a:pPr/>
              <a:t>2</a:t>
            </a:fld>
            <a:endParaRPr lang="en-US" dirty="0"/>
          </a:p>
        </p:txBody>
      </p:sp>
      <p:sp>
        <p:nvSpPr>
          <p:cNvPr id="4" name="Rectangle 3"/>
          <p:cNvSpPr/>
          <p:nvPr/>
        </p:nvSpPr>
        <p:spPr>
          <a:xfrm>
            <a:off x="2286000" y="2690336"/>
            <a:ext cx="4572000" cy="369332"/>
          </a:xfrm>
          <a:prstGeom prst="rect">
            <a:avLst/>
          </a:prstGeom>
        </p:spPr>
        <p:txBody>
          <a:bodyPr>
            <a:spAutoFit/>
          </a:bodyPr>
          <a:lstStyle/>
          <a:p>
            <a:r>
              <a:rPr lang="en-US" dirty="0" smtClean="0"/>
              <a:t>	</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normAutofit/>
          </a:bodyPr>
          <a:lstStyle/>
          <a:p>
            <a:r>
              <a:rPr lang="en-US" dirty="0" smtClean="0"/>
              <a:t>Prototype Launch</a:t>
            </a:r>
            <a:endParaRPr lang="en-US" dirty="0" smtClean="0"/>
          </a:p>
        </p:txBody>
      </p:sp>
      <p:sp>
        <p:nvSpPr>
          <p:cNvPr id="51203" name="Rectangle 3"/>
          <p:cNvSpPr>
            <a:spLocks noGrp="1" noChangeArrowheads="1"/>
          </p:cNvSpPr>
          <p:nvPr>
            <p:ph idx="1"/>
          </p:nvPr>
        </p:nvSpPr>
        <p:spPr/>
        <p:txBody>
          <a:bodyPr>
            <a:normAutofit fontScale="92500" lnSpcReduction="20000"/>
          </a:bodyPr>
          <a:lstStyle/>
          <a:p>
            <a:r>
              <a:rPr lang="en-US" dirty="0" smtClean="0"/>
              <a:t>December </a:t>
            </a:r>
            <a:r>
              <a:rPr lang="en-US" dirty="0" smtClean="0"/>
              <a:t>27, </a:t>
            </a:r>
            <a:r>
              <a:rPr lang="en-US" dirty="0" smtClean="0"/>
              <a:t>2010 </a:t>
            </a:r>
          </a:p>
          <a:p>
            <a:pPr lvl="1"/>
            <a:r>
              <a:rPr lang="en-US" dirty="0" smtClean="0"/>
              <a:t>51,802 visits so far, 551 per day</a:t>
            </a:r>
          </a:p>
          <a:p>
            <a:pPr lvl="1"/>
            <a:r>
              <a:rPr lang="en-US" dirty="0" smtClean="0"/>
              <a:t>6 minute, 35 second duration</a:t>
            </a:r>
          </a:p>
          <a:p>
            <a:endParaRPr lang="en-US" dirty="0" smtClean="0"/>
          </a:p>
          <a:p>
            <a:r>
              <a:rPr lang="en-US" dirty="0" smtClean="0"/>
              <a:t>Users are encouraged to submit feedback to </a:t>
            </a:r>
            <a:r>
              <a:rPr lang="en-US" dirty="0" smtClean="0">
                <a:hlinkClick r:id="rId3"/>
              </a:rPr>
              <a:t>search@nara.gov</a:t>
            </a:r>
            <a:endParaRPr lang="en-US" dirty="0" smtClean="0"/>
          </a:p>
          <a:p>
            <a:pPr marL="109728" indent="0">
              <a:buNone/>
            </a:pPr>
            <a:endParaRPr lang="en-US" dirty="0" smtClean="0"/>
          </a:p>
          <a:p>
            <a:pPr marL="109728" indent="0">
              <a:buNone/>
            </a:pPr>
            <a:r>
              <a:rPr lang="en-US" dirty="0" smtClean="0"/>
              <a:t>“I </a:t>
            </a:r>
            <a:r>
              <a:rPr lang="en-US" dirty="0"/>
              <a:t>just tried out the new NARA Online Public Access site. Wow! This is great 4 #Genealogy searches</a:t>
            </a:r>
            <a:r>
              <a:rPr lang="en-US" dirty="0" smtClean="0"/>
              <a:t>!” </a:t>
            </a:r>
            <a:r>
              <a:rPr lang="en-US" dirty="0"/>
              <a:t>(@</a:t>
            </a:r>
            <a:r>
              <a:rPr lang="en-US" dirty="0" smtClean="0"/>
              <a:t>Lmeitzler)</a:t>
            </a:r>
          </a:p>
          <a:p>
            <a:pPr marL="109728" indent="0">
              <a:buNone/>
            </a:pPr>
            <a:r>
              <a:rPr lang="en-US" i="1" u="sng" dirty="0" smtClean="0">
                <a:hlinkClick r:id="rId4"/>
              </a:rPr>
              <a:t>http</a:t>
            </a:r>
            <a:r>
              <a:rPr lang="en-US" i="1" u="sng" dirty="0">
                <a:hlinkClick r:id="rId4"/>
              </a:rPr>
              <a:t>://twitter.com/Lmeitzler/statuses/20557125512073216</a:t>
            </a:r>
            <a:r>
              <a:rPr lang="en-US" i="1" dirty="0">
                <a:hlinkClick r:id="rId4"/>
              </a:rPr>
              <a:t> </a:t>
            </a:r>
          </a:p>
          <a:p>
            <a:pPr marL="109728" indent="0">
              <a:buNone/>
            </a:pPr>
            <a:endParaRPr lang="en-US" dirty="0" smtClean="0"/>
          </a:p>
          <a:p>
            <a:endParaRPr lang="en-US" dirty="0" smtClean="0"/>
          </a:p>
        </p:txBody>
      </p:sp>
      <p:sp>
        <p:nvSpPr>
          <p:cNvPr id="4" name="Slide Number Placeholder 3"/>
          <p:cNvSpPr>
            <a:spLocks noGrp="1"/>
          </p:cNvSpPr>
          <p:nvPr>
            <p:ph type="sldNum" sz="quarter" idx="12"/>
          </p:nvPr>
        </p:nvSpPr>
        <p:spPr/>
        <p:txBody>
          <a:bodyPr/>
          <a:lstStyle/>
          <a:p>
            <a:fld id="{B4346D28-D5BC-4D32-A350-EFF1BB777F82}" type="slidenum">
              <a:rPr lang="en-US" smtClean="0"/>
              <a:pPr/>
              <a:t>3</a:t>
            </a:fld>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3"/>
          <p:cNvSpPr>
            <a:spLocks noGrp="1" noChangeArrowheads="1"/>
          </p:cNvSpPr>
          <p:nvPr>
            <p:ph idx="1"/>
          </p:nvPr>
        </p:nvSpPr>
        <p:spPr>
          <a:xfrm>
            <a:off x="457200" y="762000"/>
            <a:ext cx="8229600" cy="5812536"/>
          </a:xfrm>
        </p:spPr>
        <p:txBody>
          <a:bodyPr>
            <a:normAutofit/>
          </a:bodyPr>
          <a:lstStyle/>
          <a:p>
            <a:pPr>
              <a:buNone/>
            </a:pPr>
            <a:r>
              <a:rPr lang="en-US" sz="4000" dirty="0" smtClean="0">
                <a:latin typeface="Cambria" pitchFamily="18" charset="0"/>
              </a:rPr>
              <a:t>“It </a:t>
            </a:r>
            <a:r>
              <a:rPr lang="en-US" sz="4000" dirty="0">
                <a:latin typeface="Cambria" pitchFamily="18" charset="0"/>
              </a:rPr>
              <a:t>isn't simply the breadth of the collection that makes this a great tool; it's the presentation of the information. The digital copy of the item is large and central, and all the pertinent catalog information is also easy to read</a:t>
            </a:r>
            <a:r>
              <a:rPr lang="en-US" sz="4000" dirty="0" smtClean="0">
                <a:latin typeface="Cambria" pitchFamily="18" charset="0"/>
              </a:rPr>
              <a:t>.” </a:t>
            </a:r>
            <a:endParaRPr lang="en-US" sz="4000" dirty="0" smtClean="0">
              <a:latin typeface="Cambria" pitchFamily="18" charset="0"/>
            </a:endParaRPr>
          </a:p>
          <a:p>
            <a:pPr>
              <a:buNone/>
            </a:pPr>
            <a:endParaRPr lang="en-US" i="1" dirty="0" smtClean="0"/>
          </a:p>
          <a:p>
            <a:pPr algn="r">
              <a:buNone/>
            </a:pPr>
            <a:r>
              <a:rPr lang="en-US" sz="1600" i="1" dirty="0" smtClean="0"/>
              <a:t>- Search </a:t>
            </a:r>
            <a:r>
              <a:rPr lang="en-US" sz="1600" i="1" dirty="0"/>
              <a:t>&amp; Display Over 10 Million Historical Government Records, Thanks to the National </a:t>
            </a:r>
            <a:r>
              <a:rPr lang="en-US" sz="1600" i="1" dirty="0" smtClean="0"/>
              <a:t>Archives, </a:t>
            </a:r>
            <a:r>
              <a:rPr lang="en-US" sz="1600" i="1" dirty="0" err="1" smtClean="0"/>
              <a:t>ReadWriteWeb</a:t>
            </a:r>
            <a:endParaRPr lang="en-US" sz="1600" dirty="0" smtClean="0"/>
          </a:p>
          <a:p>
            <a:pPr marL="109728" indent="0">
              <a:buNone/>
            </a:pPr>
            <a:endParaRPr lang="en-US" dirty="0" smtClean="0"/>
          </a:p>
          <a:p>
            <a:endParaRPr lang="en-US" dirty="0" smtClean="0"/>
          </a:p>
        </p:txBody>
      </p:sp>
      <p:sp>
        <p:nvSpPr>
          <p:cNvPr id="4" name="Slide Number Placeholder 3"/>
          <p:cNvSpPr>
            <a:spLocks noGrp="1"/>
          </p:cNvSpPr>
          <p:nvPr>
            <p:ph type="sldNum" sz="quarter" idx="12"/>
          </p:nvPr>
        </p:nvSpPr>
        <p:spPr/>
        <p:txBody>
          <a:bodyPr/>
          <a:lstStyle/>
          <a:p>
            <a:fld id="{B4346D28-D5BC-4D32-A350-EFF1BB777F82}" type="slidenum">
              <a:rPr lang="en-US" smtClean="0"/>
              <a:pPr/>
              <a:t>4</a:t>
            </a:fld>
            <a:endParaRPr lang="en-US" dirty="0"/>
          </a:p>
        </p:txBody>
      </p:sp>
    </p:spTree>
    <p:extLst>
      <p:ext uri="{BB962C8B-B14F-4D97-AF65-F5344CB8AC3E}">
        <p14:creationId xmlns="" xmlns:p14="http://schemas.microsoft.com/office/powerpoint/2010/main" val="341265362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3"/>
          <p:cNvSpPr>
            <a:spLocks noGrp="1" noChangeArrowheads="1"/>
          </p:cNvSpPr>
          <p:nvPr>
            <p:ph idx="1"/>
          </p:nvPr>
        </p:nvSpPr>
        <p:spPr>
          <a:xfrm>
            <a:off x="457200" y="609600"/>
            <a:ext cx="8229600" cy="5964936"/>
          </a:xfrm>
        </p:spPr>
        <p:txBody>
          <a:bodyPr>
            <a:normAutofit fontScale="92500"/>
          </a:bodyPr>
          <a:lstStyle/>
          <a:p>
            <a:pPr>
              <a:buNone/>
            </a:pPr>
            <a:r>
              <a:rPr lang="en-US" sz="4400" dirty="0" smtClean="0">
                <a:latin typeface="Cambria" pitchFamily="18" charset="0"/>
              </a:rPr>
              <a:t>“Searching </a:t>
            </a:r>
            <a:r>
              <a:rPr lang="en-US" sz="4400" dirty="0">
                <a:latin typeface="Cambria" pitchFamily="18" charset="0"/>
              </a:rPr>
              <a:t>the new OPA site is dead-simple. Put your search criteria, and hit GO… Based upon my initial searches at the OPA site, I know that I’ll be using it a lot</a:t>
            </a:r>
            <a:r>
              <a:rPr lang="en-US" sz="4400" dirty="0" smtClean="0">
                <a:latin typeface="Cambria" pitchFamily="18" charset="0"/>
              </a:rPr>
              <a:t>.” </a:t>
            </a:r>
            <a:endParaRPr lang="en-US" sz="4400" dirty="0" smtClean="0">
              <a:latin typeface="Cambria" pitchFamily="18" charset="0"/>
            </a:endParaRPr>
          </a:p>
          <a:p>
            <a:pPr algn="r">
              <a:buNone/>
            </a:pPr>
            <a:r>
              <a:rPr lang="en-US" sz="1800" i="1" dirty="0" smtClean="0"/>
              <a:t>-The </a:t>
            </a:r>
            <a:r>
              <a:rPr lang="en-US" sz="1800" i="1" dirty="0"/>
              <a:t>New NARA Online Public Search Site is </a:t>
            </a:r>
            <a:r>
              <a:rPr lang="en-US" sz="1800" i="1" dirty="0" smtClean="0"/>
              <a:t>Powerful! </a:t>
            </a:r>
            <a:r>
              <a:rPr lang="en-US" sz="1800" i="1" dirty="0" err="1" smtClean="0"/>
              <a:t>GenealogyBlog</a:t>
            </a:r>
            <a:endParaRPr lang="en-US" sz="1800" i="1" dirty="0">
              <a:hlinkClick r:id="rId3"/>
            </a:endParaRPr>
          </a:p>
          <a:p>
            <a:pPr>
              <a:buNone/>
            </a:pPr>
            <a:endParaRPr lang="en-US" dirty="0" smtClean="0"/>
          </a:p>
          <a:p>
            <a:pPr>
              <a:buNone/>
            </a:pPr>
            <a:r>
              <a:rPr lang="en-US" sz="3200" dirty="0" smtClean="0">
                <a:latin typeface="Cambria" pitchFamily="18" charset="0"/>
              </a:rPr>
              <a:t>“A </a:t>
            </a:r>
            <a:r>
              <a:rPr lang="en-US" sz="3200" dirty="0">
                <a:latin typeface="Cambria" pitchFamily="18" charset="0"/>
              </a:rPr>
              <a:t>dream come true! Thank you so very much! I particularly like ALL the various medium you can see online</a:t>
            </a:r>
            <a:r>
              <a:rPr lang="en-US" sz="3200" dirty="0" smtClean="0">
                <a:latin typeface="Cambria" pitchFamily="18" charset="0"/>
              </a:rPr>
              <a:t>.” </a:t>
            </a:r>
            <a:endParaRPr lang="en-US" sz="3200" dirty="0" smtClean="0">
              <a:latin typeface="Cambria" pitchFamily="18" charset="0"/>
            </a:endParaRPr>
          </a:p>
          <a:p>
            <a:pPr algn="r">
              <a:buNone/>
            </a:pPr>
            <a:r>
              <a:rPr lang="en-US" sz="1800" dirty="0" smtClean="0"/>
              <a:t>-</a:t>
            </a:r>
            <a:r>
              <a:rPr lang="en-US" sz="1800" dirty="0" smtClean="0"/>
              <a:t>Mare Adams via Twitter</a:t>
            </a:r>
          </a:p>
          <a:p>
            <a:pPr>
              <a:buNone/>
            </a:pPr>
            <a:endParaRPr lang="en-US" dirty="0" smtClean="0"/>
          </a:p>
          <a:p>
            <a:endParaRPr lang="en-US" dirty="0" smtClean="0"/>
          </a:p>
        </p:txBody>
      </p:sp>
      <p:sp>
        <p:nvSpPr>
          <p:cNvPr id="4" name="Slide Number Placeholder 3"/>
          <p:cNvSpPr>
            <a:spLocks noGrp="1"/>
          </p:cNvSpPr>
          <p:nvPr>
            <p:ph type="sldNum" sz="quarter" idx="12"/>
          </p:nvPr>
        </p:nvSpPr>
        <p:spPr/>
        <p:txBody>
          <a:bodyPr/>
          <a:lstStyle/>
          <a:p>
            <a:fld id="{B4346D28-D5BC-4D32-A350-EFF1BB777F82}" type="slidenum">
              <a:rPr lang="en-US" smtClean="0"/>
              <a:pPr/>
              <a:t>5</a:t>
            </a:fld>
            <a:endParaRPr lang="en-US" dirty="0"/>
          </a:p>
        </p:txBody>
      </p:sp>
    </p:spTree>
    <p:extLst>
      <p:ext uri="{BB962C8B-B14F-4D97-AF65-F5344CB8AC3E}">
        <p14:creationId xmlns="" xmlns:p14="http://schemas.microsoft.com/office/powerpoint/2010/main" val="338344528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3"/>
          <p:cNvSpPr>
            <a:spLocks noGrp="1" noChangeArrowheads="1"/>
          </p:cNvSpPr>
          <p:nvPr>
            <p:ph idx="1"/>
          </p:nvPr>
        </p:nvSpPr>
        <p:spPr>
          <a:xfrm>
            <a:off x="457200" y="685800"/>
            <a:ext cx="8229600" cy="5888736"/>
          </a:xfrm>
        </p:spPr>
        <p:txBody>
          <a:bodyPr>
            <a:normAutofit lnSpcReduction="10000"/>
          </a:bodyPr>
          <a:lstStyle/>
          <a:p>
            <a:pPr>
              <a:buNone/>
            </a:pPr>
            <a:r>
              <a:rPr lang="en-US" sz="3600" dirty="0">
                <a:latin typeface="Cambria" pitchFamily="18" charset="0"/>
              </a:rPr>
              <a:t>“Please </a:t>
            </a:r>
            <a:r>
              <a:rPr lang="en-US" sz="3600" dirty="0" smtClean="0">
                <a:latin typeface="Cambria" pitchFamily="18" charset="0"/>
              </a:rPr>
              <a:t>consider </a:t>
            </a:r>
            <a:r>
              <a:rPr lang="en-US" sz="3600" dirty="0">
                <a:latin typeface="Cambria" pitchFamily="18" charset="0"/>
              </a:rPr>
              <a:t>providing a "search widget" for the new Online Public Access search, so that it's easy for librarians and others to embed the search box on their own websites. It would be a great tool for us to market this new search engine to students and researchers. </a:t>
            </a:r>
            <a:r>
              <a:rPr lang="en-US" sz="3600" dirty="0" smtClean="0">
                <a:latin typeface="Cambria" pitchFamily="18" charset="0"/>
              </a:rPr>
              <a:t>Thank </a:t>
            </a:r>
            <a:r>
              <a:rPr lang="en-US" sz="3600" dirty="0">
                <a:latin typeface="Cambria" pitchFamily="18" charset="0"/>
              </a:rPr>
              <a:t>you so much for developing this exciting new search engine and for taking the time to hear user feedback</a:t>
            </a:r>
            <a:r>
              <a:rPr lang="en-US" sz="3600" dirty="0" smtClean="0">
                <a:latin typeface="Cambria" pitchFamily="18" charset="0"/>
              </a:rPr>
              <a:t>!” </a:t>
            </a:r>
          </a:p>
          <a:p>
            <a:pPr algn="r">
              <a:buNone/>
            </a:pPr>
            <a:r>
              <a:rPr lang="en-US" sz="1600" i="1" dirty="0" smtClean="0">
                <a:latin typeface="Cambria" pitchFamily="18" charset="0"/>
              </a:rPr>
              <a:t>– email comment</a:t>
            </a:r>
            <a:endParaRPr lang="en-US" sz="1600" i="1" dirty="0" smtClean="0">
              <a:latin typeface="Cambria" pitchFamily="18" charset="0"/>
            </a:endParaRPr>
          </a:p>
          <a:p>
            <a:endParaRPr lang="en-US" dirty="0" smtClean="0"/>
          </a:p>
        </p:txBody>
      </p:sp>
      <p:sp>
        <p:nvSpPr>
          <p:cNvPr id="4" name="Slide Number Placeholder 3"/>
          <p:cNvSpPr>
            <a:spLocks noGrp="1"/>
          </p:cNvSpPr>
          <p:nvPr>
            <p:ph type="sldNum" sz="quarter" idx="12"/>
          </p:nvPr>
        </p:nvSpPr>
        <p:spPr/>
        <p:txBody>
          <a:bodyPr/>
          <a:lstStyle/>
          <a:p>
            <a:fld id="{B4346D28-D5BC-4D32-A350-EFF1BB777F82}" type="slidenum">
              <a:rPr lang="en-US" smtClean="0"/>
              <a:pPr/>
              <a:t>6</a:t>
            </a:fld>
            <a:endParaRPr lang="en-US" dirty="0"/>
          </a:p>
        </p:txBody>
      </p:sp>
    </p:spTree>
    <p:extLst>
      <p:ext uri="{BB962C8B-B14F-4D97-AF65-F5344CB8AC3E}">
        <p14:creationId xmlns="" xmlns:p14="http://schemas.microsoft.com/office/powerpoint/2010/main" val="91606921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Planned OPA Improvements</a:t>
            </a:r>
            <a:endParaRPr lang="en-US" dirty="0"/>
          </a:p>
        </p:txBody>
      </p:sp>
      <p:sp>
        <p:nvSpPr>
          <p:cNvPr id="2" name="Content Placeholder 1"/>
          <p:cNvSpPr>
            <a:spLocks noGrp="1"/>
          </p:cNvSpPr>
          <p:nvPr>
            <p:ph idx="1"/>
          </p:nvPr>
        </p:nvSpPr>
        <p:spPr/>
        <p:txBody>
          <a:bodyPr>
            <a:normAutofit fontScale="92500" lnSpcReduction="20000"/>
          </a:bodyPr>
          <a:lstStyle/>
          <a:p>
            <a:r>
              <a:rPr lang="en-US" dirty="0" smtClean="0"/>
              <a:t>Four OPA software releases planned in 2011</a:t>
            </a:r>
          </a:p>
          <a:p>
            <a:pPr marL="109728" indent="0">
              <a:buNone/>
            </a:pPr>
            <a:endParaRPr lang="en-US" dirty="0" smtClean="0"/>
          </a:p>
          <a:p>
            <a:pPr marL="109728" indent="0">
              <a:buNone/>
            </a:pPr>
            <a:r>
              <a:rPr lang="en-US" u="sng" dirty="0" smtClean="0"/>
              <a:t>April 2011 – OPA 5.1.1</a:t>
            </a:r>
          </a:p>
          <a:p>
            <a:pPr>
              <a:buFont typeface="Wingdings" pitchFamily="2" charset="2"/>
              <a:buChar char="§"/>
            </a:pPr>
            <a:r>
              <a:rPr lang="en-US" dirty="0" smtClean="0"/>
              <a:t>Image Zoom</a:t>
            </a:r>
          </a:p>
          <a:p>
            <a:pPr>
              <a:buFont typeface="Wingdings" pitchFamily="2" charset="2"/>
              <a:buChar char="§"/>
            </a:pPr>
            <a:r>
              <a:rPr lang="en-US" dirty="0" smtClean="0"/>
              <a:t>Add This Widget to share brief and full results via social networking sites</a:t>
            </a:r>
          </a:p>
          <a:p>
            <a:pPr>
              <a:buFont typeface="Wingdings" pitchFamily="2" charset="2"/>
              <a:buChar char="§"/>
            </a:pPr>
            <a:r>
              <a:rPr lang="en-US" dirty="0" smtClean="0"/>
              <a:t>Reports (e.g. Top 20 Search Terms)</a:t>
            </a:r>
          </a:p>
          <a:p>
            <a:pPr marL="109728" indent="0">
              <a:buNone/>
            </a:pPr>
            <a:endParaRPr lang="en-US" dirty="0"/>
          </a:p>
          <a:p>
            <a:pPr marL="109728" indent="0">
              <a:buNone/>
            </a:pPr>
            <a:r>
              <a:rPr lang="en-US" u="sng" dirty="0" smtClean="0"/>
              <a:t>June 2011 – OPA 5.2.1</a:t>
            </a:r>
          </a:p>
          <a:p>
            <a:pPr>
              <a:buFont typeface="Wingdings" pitchFamily="2" charset="2"/>
              <a:buChar char="§"/>
            </a:pPr>
            <a:r>
              <a:rPr lang="en-US" dirty="0" smtClean="0"/>
              <a:t>User registration and tagging</a:t>
            </a:r>
          </a:p>
          <a:p>
            <a:pPr>
              <a:buFont typeface="Wingdings" pitchFamily="2" charset="2"/>
              <a:buChar char="§"/>
            </a:pPr>
            <a:r>
              <a:rPr lang="en-US" dirty="0" smtClean="0"/>
              <a:t>Search tuning</a:t>
            </a:r>
            <a:endParaRPr lang="en-US" dirty="0"/>
          </a:p>
          <a:p>
            <a:pPr marL="109728" indent="0">
              <a:buNone/>
            </a:pPr>
            <a:endParaRPr lang="en-US" dirty="0" smtClean="0"/>
          </a:p>
          <a:p>
            <a:pPr>
              <a:buFont typeface="Wingdings" pitchFamily="2" charset="2"/>
              <a:buChar char="§"/>
            </a:pPr>
            <a:endParaRPr lang="en-US" dirty="0" smtClean="0"/>
          </a:p>
          <a:p>
            <a:pPr lvl="1"/>
            <a:endParaRPr lang="en-US" dirty="0" smtClean="0"/>
          </a:p>
          <a:p>
            <a:endParaRPr lang="en-US" dirty="0" smtClean="0"/>
          </a:p>
          <a:p>
            <a:endParaRPr lang="en-US" dirty="0"/>
          </a:p>
        </p:txBody>
      </p:sp>
      <p:sp>
        <p:nvSpPr>
          <p:cNvPr id="4" name="Slide Number Placeholder 3"/>
          <p:cNvSpPr>
            <a:spLocks noGrp="1"/>
          </p:cNvSpPr>
          <p:nvPr>
            <p:ph type="sldNum" sz="quarter" idx="12"/>
          </p:nvPr>
        </p:nvSpPr>
        <p:spPr/>
        <p:txBody>
          <a:bodyPr/>
          <a:lstStyle/>
          <a:p>
            <a:fld id="{B4346D28-D5BC-4D32-A350-EFF1BB777F82}" type="slidenum">
              <a:rPr lang="en-US" smtClean="0"/>
              <a:pPr/>
              <a:t>7</a:t>
            </a:fld>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Planned OPA Improvements</a:t>
            </a:r>
            <a:endParaRPr lang="en-US" dirty="0"/>
          </a:p>
        </p:txBody>
      </p:sp>
      <p:sp>
        <p:nvSpPr>
          <p:cNvPr id="2" name="Content Placeholder 1"/>
          <p:cNvSpPr>
            <a:spLocks noGrp="1"/>
          </p:cNvSpPr>
          <p:nvPr>
            <p:ph idx="1"/>
          </p:nvPr>
        </p:nvSpPr>
        <p:spPr/>
        <p:txBody>
          <a:bodyPr>
            <a:normAutofit/>
          </a:bodyPr>
          <a:lstStyle/>
          <a:p>
            <a:pPr marL="109728" indent="0">
              <a:buNone/>
            </a:pPr>
            <a:r>
              <a:rPr lang="en-US" u="sng" dirty="0" smtClean="0"/>
              <a:t>July 2011 – OPA 5.3.1</a:t>
            </a:r>
          </a:p>
          <a:p>
            <a:pPr>
              <a:buFont typeface="Wingdings" pitchFamily="2" charset="2"/>
              <a:buChar char="§"/>
            </a:pPr>
            <a:r>
              <a:rPr lang="en-US" dirty="0" smtClean="0"/>
              <a:t>Download page for unrestricted electronic records</a:t>
            </a:r>
          </a:p>
          <a:p>
            <a:pPr>
              <a:buFont typeface="Wingdings" pitchFamily="2" charset="2"/>
              <a:buChar char="§"/>
            </a:pPr>
            <a:r>
              <a:rPr lang="en-US" dirty="0" smtClean="0"/>
              <a:t>Search within Parent</a:t>
            </a:r>
          </a:p>
          <a:p>
            <a:pPr marL="109728" indent="0">
              <a:buNone/>
            </a:pPr>
            <a:endParaRPr lang="en-US" dirty="0"/>
          </a:p>
          <a:p>
            <a:pPr marL="109728" indent="0">
              <a:buNone/>
            </a:pPr>
            <a:r>
              <a:rPr lang="en-US" u="sng" dirty="0" smtClean="0"/>
              <a:t>September 2011 – OPA 5.4.1</a:t>
            </a:r>
          </a:p>
          <a:p>
            <a:pPr>
              <a:buFont typeface="Wingdings" pitchFamily="2" charset="2"/>
              <a:buChar char="§"/>
            </a:pPr>
            <a:r>
              <a:rPr lang="en-US" dirty="0" smtClean="0"/>
              <a:t>‘My List’ – registered users able to save searches</a:t>
            </a:r>
          </a:p>
          <a:p>
            <a:pPr>
              <a:buFont typeface="Wingdings" pitchFamily="2" charset="2"/>
              <a:buChar char="§"/>
            </a:pPr>
            <a:r>
              <a:rPr lang="en-US" dirty="0" smtClean="0"/>
              <a:t>Presidential Library Webpage results and grouping</a:t>
            </a:r>
            <a:endParaRPr lang="en-US" dirty="0"/>
          </a:p>
          <a:p>
            <a:pPr marL="109728" indent="0">
              <a:buNone/>
            </a:pPr>
            <a:endParaRPr lang="en-US" dirty="0" smtClean="0"/>
          </a:p>
          <a:p>
            <a:pPr>
              <a:buFont typeface="Wingdings" pitchFamily="2" charset="2"/>
              <a:buChar char="§"/>
            </a:pPr>
            <a:endParaRPr lang="en-US" dirty="0" smtClean="0"/>
          </a:p>
          <a:p>
            <a:pPr lvl="1"/>
            <a:endParaRPr lang="en-US" dirty="0" smtClean="0"/>
          </a:p>
          <a:p>
            <a:endParaRPr lang="en-US" dirty="0" smtClean="0"/>
          </a:p>
          <a:p>
            <a:endParaRPr lang="en-US" dirty="0"/>
          </a:p>
        </p:txBody>
      </p:sp>
      <p:sp>
        <p:nvSpPr>
          <p:cNvPr id="4" name="Slide Number Placeholder 3"/>
          <p:cNvSpPr>
            <a:spLocks noGrp="1"/>
          </p:cNvSpPr>
          <p:nvPr>
            <p:ph type="sldNum" sz="quarter" idx="12"/>
          </p:nvPr>
        </p:nvSpPr>
        <p:spPr/>
        <p:txBody>
          <a:bodyPr/>
          <a:lstStyle/>
          <a:p>
            <a:fld id="{B4346D28-D5BC-4D32-A350-EFF1BB777F82}" type="slidenum">
              <a:rPr lang="en-US" smtClean="0"/>
              <a:pPr/>
              <a:t>8</a:t>
            </a:fld>
            <a:endParaRPr lang="en-US" dirty="0"/>
          </a:p>
        </p:txBody>
      </p:sp>
    </p:spTree>
    <p:extLst>
      <p:ext uri="{BB962C8B-B14F-4D97-AF65-F5344CB8AC3E}">
        <p14:creationId xmlns="" xmlns:p14="http://schemas.microsoft.com/office/powerpoint/2010/main" val="213770863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 the Future</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-API</a:t>
            </a:r>
          </a:p>
          <a:p>
            <a:r>
              <a:rPr lang="en-US" dirty="0" smtClean="0"/>
              <a:t>-The ability to email brief and full results, with or without digital objects attached</a:t>
            </a:r>
          </a:p>
          <a:p>
            <a:r>
              <a:rPr lang="en-US" dirty="0" smtClean="0"/>
              <a:t>-Tagging of digital objects attached to descriptions (e.g., the ability to tag photographs</a:t>
            </a:r>
            <a:r>
              <a:rPr lang="en-US" dirty="0" smtClean="0"/>
              <a:t>)</a:t>
            </a:r>
          </a:p>
          <a:p>
            <a:r>
              <a:rPr lang="en-US" dirty="0" smtClean="0"/>
              <a:t>OPA on the Go Mobile App</a:t>
            </a:r>
            <a:endParaRPr lang="en-US" dirty="0" smtClean="0"/>
          </a:p>
          <a:p>
            <a:r>
              <a:rPr lang="en-US" dirty="0" smtClean="0"/>
              <a:t>-</a:t>
            </a:r>
            <a:r>
              <a:rPr lang="en-US" dirty="0" smtClean="0"/>
              <a:t>Integrate w/NARA’s new description and authority services to receive new &amp; updated archival descriptions and authorities</a:t>
            </a:r>
          </a:p>
          <a:p>
            <a:r>
              <a:rPr lang="en-US" dirty="0" smtClean="0"/>
              <a:t>-Improvements to display and navigation</a:t>
            </a:r>
          </a:p>
          <a:p>
            <a:r>
              <a:rPr lang="en-US" dirty="0" smtClean="0"/>
              <a:t>-Index browsing for Organizations and People</a:t>
            </a:r>
          </a:p>
          <a:p>
            <a:endParaRPr lang="en-US" dirty="0"/>
          </a:p>
        </p:txBody>
      </p:sp>
      <p:sp>
        <p:nvSpPr>
          <p:cNvPr id="4" name="Slide Number Placeholder 3"/>
          <p:cNvSpPr>
            <a:spLocks noGrp="1"/>
          </p:cNvSpPr>
          <p:nvPr>
            <p:ph type="sldNum" sz="quarter" idx="12"/>
          </p:nvPr>
        </p:nvSpPr>
        <p:spPr/>
        <p:txBody>
          <a:bodyPr/>
          <a:lstStyle/>
          <a:p>
            <a:fld id="{B4346D28-D5BC-4D32-A350-EFF1BB777F82}" type="slidenum">
              <a:rPr lang="en-US" smtClean="0"/>
              <a:pPr/>
              <a:t>9</a:t>
            </a:fld>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B4346D28-D5BC-4D32-A350-EFF1BB777F82}" type="slidenum">
              <a:rPr lang="en-US" smtClean="0"/>
              <a:pPr/>
              <a:t>10</a:t>
            </a:fld>
            <a:endParaRPr lang="en-US" dirty="0"/>
          </a:p>
        </p:txBody>
      </p:sp>
      <p:pic>
        <p:nvPicPr>
          <p:cNvPr id="2050" name="Picture 2" descr="Mobile-Description_Startup"/>
          <p:cNvPicPr>
            <a:picLocks noChangeAspect="1" noChangeArrowheads="1"/>
          </p:cNvPicPr>
          <p:nvPr/>
        </p:nvPicPr>
        <p:blipFill>
          <a:blip r:embed="rId2" cstate="print"/>
          <a:srcRect/>
          <a:stretch>
            <a:fillRect/>
          </a:stretch>
        </p:blipFill>
        <p:spPr bwMode="auto">
          <a:xfrm>
            <a:off x="1828800" y="904875"/>
            <a:ext cx="5943600" cy="5953125"/>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B4346D28-D5BC-4D32-A350-EFF1BB777F82}" type="slidenum">
              <a:rPr lang="en-US" smtClean="0"/>
              <a:pPr/>
              <a:t>11</a:t>
            </a:fld>
            <a:endParaRPr lang="en-US" dirty="0"/>
          </a:p>
        </p:txBody>
      </p:sp>
      <p:pic>
        <p:nvPicPr>
          <p:cNvPr id="5" name="Picture 4" descr="review-and-confirm.JPG"/>
          <p:cNvPicPr>
            <a:picLocks noChangeAspect="1"/>
          </p:cNvPicPr>
          <p:nvPr/>
        </p:nvPicPr>
        <p:blipFill>
          <a:blip r:embed="rId3" cstate="print"/>
          <a:stretch>
            <a:fillRect/>
          </a:stretch>
        </p:blipFill>
        <p:spPr>
          <a:xfrm>
            <a:off x="1600200" y="762000"/>
            <a:ext cx="5706575" cy="5720631"/>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B4346D28-D5BC-4D32-A350-EFF1BB777F82}" type="slidenum">
              <a:rPr lang="en-US" smtClean="0"/>
              <a:pPr/>
              <a:t>12</a:t>
            </a:fld>
            <a:endParaRPr lang="en-US" dirty="0"/>
          </a:p>
        </p:txBody>
      </p:sp>
      <p:pic>
        <p:nvPicPr>
          <p:cNvPr id="3074" name="Picture 2" descr="Mobile-Description_Confirmation_Badge"/>
          <p:cNvPicPr>
            <a:picLocks noChangeAspect="1" noChangeArrowheads="1"/>
          </p:cNvPicPr>
          <p:nvPr/>
        </p:nvPicPr>
        <p:blipFill>
          <a:blip r:embed="rId2" cstate="print"/>
          <a:srcRect/>
          <a:stretch>
            <a:fillRect/>
          </a:stretch>
        </p:blipFill>
        <p:spPr bwMode="auto">
          <a:xfrm>
            <a:off x="1524000" y="609600"/>
            <a:ext cx="5943600" cy="59531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Contact</a:t>
            </a:r>
            <a:endParaRPr lang="en-US" dirty="0"/>
          </a:p>
        </p:txBody>
      </p:sp>
      <p:sp>
        <p:nvSpPr>
          <p:cNvPr id="3" name="Content Placeholder 2"/>
          <p:cNvSpPr>
            <a:spLocks noGrp="1"/>
          </p:cNvSpPr>
          <p:nvPr>
            <p:ph idx="1"/>
          </p:nvPr>
        </p:nvSpPr>
        <p:spPr/>
        <p:txBody>
          <a:bodyPr/>
          <a:lstStyle/>
          <a:p>
            <a:r>
              <a:rPr lang="en-US" dirty="0" smtClean="0">
                <a:hlinkClick r:id="rId2"/>
              </a:rPr>
              <a:t>Pamela.Wright@nara.gov</a:t>
            </a:r>
            <a:endParaRPr lang="en-US" dirty="0" smtClean="0"/>
          </a:p>
          <a:p>
            <a:pPr>
              <a:buNone/>
            </a:pPr>
            <a:r>
              <a:rPr lang="en-US" dirty="0" smtClean="0"/>
              <a:t>@</a:t>
            </a:r>
            <a:r>
              <a:rPr lang="en-US" dirty="0" err="1" smtClean="0"/>
              <a:t>PamelaSW</a:t>
            </a:r>
            <a:endParaRPr lang="en-US" dirty="0" smtClean="0"/>
          </a:p>
        </p:txBody>
      </p:sp>
      <p:sp>
        <p:nvSpPr>
          <p:cNvPr id="4" name="Slide Number Placeholder 3"/>
          <p:cNvSpPr>
            <a:spLocks noGrp="1"/>
          </p:cNvSpPr>
          <p:nvPr>
            <p:ph type="sldNum" sz="quarter" idx="12"/>
          </p:nvPr>
        </p:nvSpPr>
        <p:spPr/>
        <p:txBody>
          <a:bodyPr/>
          <a:lstStyle/>
          <a:p>
            <a:fld id="{B4346D28-D5BC-4D32-A350-EFF1BB777F82}" type="slidenum">
              <a:rPr lang="en-US" smtClean="0"/>
              <a:pPr/>
              <a:t>13</a:t>
            </a:fld>
            <a:endParaRPr lang="en-US"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rban">
  <a:themeElements>
    <a:clrScheme name="Urban">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Urban">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2481</TotalTime>
  <Words>651</Words>
  <Application>Microsoft Office PowerPoint</Application>
  <PresentationFormat>On-screen Show (4:3)</PresentationFormat>
  <Paragraphs>114</Paragraphs>
  <Slides>13</Slides>
  <Notes>9</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Urban</vt:lpstr>
      <vt:lpstr>Online Public Access</vt:lpstr>
      <vt:lpstr>Online Public Access</vt:lpstr>
      <vt:lpstr>Prototype Launch</vt:lpstr>
      <vt:lpstr>Slide 4</vt:lpstr>
      <vt:lpstr>Slide 5</vt:lpstr>
      <vt:lpstr>Slide 6</vt:lpstr>
      <vt:lpstr>Planned OPA Improvements</vt:lpstr>
      <vt:lpstr>Planned OPA Improvements</vt:lpstr>
      <vt:lpstr>For the Future</vt:lpstr>
      <vt:lpstr>Slide 10</vt:lpstr>
      <vt:lpstr>Slide 11</vt:lpstr>
      <vt:lpstr>Slide 12</vt:lpstr>
      <vt:lpstr>Contact</vt:lpstr>
    </vt:vector>
  </TitlesOfParts>
  <Company>NARA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OPA Prototype Demo for AOTUS</dc:title>
  <dc:creator>pwright</dc:creator>
  <cp:lastModifiedBy>pwright</cp:lastModifiedBy>
  <cp:revision>261</cp:revision>
  <dcterms:created xsi:type="dcterms:W3CDTF">2010-06-03T17:13:31Z</dcterms:created>
  <dcterms:modified xsi:type="dcterms:W3CDTF">2011-03-30T20:45:51Z</dcterms:modified>
</cp:coreProperties>
</file>