
<file path=[Content_Types].xml><?xml version="1.0" encoding="utf-8"?>
<Types xmlns="http://schemas.openxmlformats.org/package/2006/content-types">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61" r:id="rId1"/>
  </p:sldMasterIdLst>
  <p:notesMasterIdLst>
    <p:notesMasterId r:id="rId29"/>
  </p:notesMasterIdLst>
  <p:sldIdLst>
    <p:sldId id="473" r:id="rId2"/>
    <p:sldId id="256" r:id="rId3"/>
    <p:sldId id="705" r:id="rId4"/>
    <p:sldId id="706" r:id="rId5"/>
    <p:sldId id="704" r:id="rId6"/>
    <p:sldId id="714" r:id="rId7"/>
    <p:sldId id="258" r:id="rId8"/>
    <p:sldId id="703" r:id="rId9"/>
    <p:sldId id="702" r:id="rId10"/>
    <p:sldId id="701" r:id="rId11"/>
    <p:sldId id="475" r:id="rId12"/>
    <p:sldId id="307" r:id="rId13"/>
    <p:sldId id="700" r:id="rId14"/>
    <p:sldId id="671" r:id="rId15"/>
    <p:sldId id="707" r:id="rId16"/>
    <p:sldId id="476" r:id="rId17"/>
    <p:sldId id="708" r:id="rId18"/>
    <p:sldId id="709" r:id="rId19"/>
    <p:sldId id="494" r:id="rId20"/>
    <p:sldId id="395" r:id="rId21"/>
    <p:sldId id="711" r:id="rId22"/>
    <p:sldId id="263" r:id="rId23"/>
    <p:sldId id="287" r:id="rId24"/>
    <p:sldId id="499" r:id="rId25"/>
    <p:sldId id="286" r:id="rId26"/>
    <p:sldId id="712" r:id="rId27"/>
    <p:sldId id="71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16" autoAdjust="0"/>
  </p:normalViewPr>
  <p:slideViewPr>
    <p:cSldViewPr snapToGrid="0">
      <p:cViewPr varScale="1">
        <p:scale>
          <a:sx n="108" d="100"/>
          <a:sy n="108" d="100"/>
        </p:scale>
        <p:origin x="576"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99322-FB70-47EE-B564-5914169E2129}" type="datetimeFigureOut">
              <a:rPr lang="en-US" smtClean="0"/>
              <a:t>10/4/2021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F930B5-1919-4954-9337-4CE81E4D4FA8}" type="slidenum">
              <a:rPr lang="en-US" smtClean="0"/>
              <a:t>‹#›</a:t>
            </a:fld>
            <a:endParaRPr lang="en-US"/>
          </a:p>
        </p:txBody>
      </p:sp>
    </p:spTree>
    <p:extLst>
      <p:ext uri="{BB962C8B-B14F-4D97-AF65-F5344CB8AC3E}">
        <p14:creationId xmlns:p14="http://schemas.microsoft.com/office/powerpoint/2010/main" val="3532604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This is twice as long and a fraction as effective as the original.</a:t>
            </a:r>
          </a:p>
        </p:txBody>
      </p:sp>
      <p:sp>
        <p:nvSpPr>
          <p:cNvPr id="4" name="Slide Number Placeholder 3"/>
          <p:cNvSpPr>
            <a:spLocks noGrp="1"/>
          </p:cNvSpPr>
          <p:nvPr>
            <p:ph type="sldNum" sz="quarter" idx="10"/>
          </p:nvPr>
        </p:nvSpPr>
        <p:spPr/>
        <p:txBody>
          <a:bodyPr/>
          <a:lstStyle/>
          <a:p>
            <a:fld id="{7AAEF9F9-5C88-4978-AEB8-03CD4B7F053C}" type="slidenum">
              <a:rPr lang="en-US" smtClean="0"/>
              <a:t>1</a:t>
            </a:fld>
            <a:endParaRPr lang="en-US"/>
          </a:p>
        </p:txBody>
      </p:sp>
    </p:spTree>
    <p:extLst>
      <p:ext uri="{BB962C8B-B14F-4D97-AF65-F5344CB8AC3E}">
        <p14:creationId xmlns:p14="http://schemas.microsoft.com/office/powerpoint/2010/main" val="15042983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10</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EB9309B0-BA35-424D-98F3-5B6E62EB048E}"/>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70966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a:buSzPct val="25000"/>
            </a:pPr>
            <a:r>
              <a:rPr lang="en-US" sz="1400" b="1" dirty="0">
                <a:solidFill>
                  <a:schemeClr val="dk1"/>
                </a:solidFill>
                <a:ea typeface="Calibri"/>
                <a:cs typeface="Calibri"/>
                <a:sym typeface="Calibri"/>
              </a:rPr>
              <a:t>Plain Language MYTHS: Instructor verbal talking points</a:t>
            </a:r>
          </a:p>
          <a:p>
            <a:pPr>
              <a:buSzPct val="25000"/>
            </a:pPr>
            <a:r>
              <a:rPr lang="en-US" sz="1400" b="1" dirty="0">
                <a:solidFill>
                  <a:schemeClr val="dk1"/>
                </a:solidFill>
                <a:ea typeface="Calibri"/>
                <a:cs typeface="Calibri"/>
                <a:sym typeface="Calibri"/>
              </a:rPr>
              <a:t>There is one way to be “plain”:  </a:t>
            </a:r>
            <a:r>
              <a:rPr lang="en-US" sz="1400" dirty="0">
                <a:solidFill>
                  <a:schemeClr val="dk1"/>
                </a:solidFill>
                <a:ea typeface="Calibri"/>
                <a:cs typeface="Calibri"/>
                <a:sym typeface="Calibri"/>
              </a:rPr>
              <a:t>Plain language means clear, concise writing that is easily understood by the intended reader. It will change with different audiences. Plain language is always language targeted to the needs and abilities of a particular reader or listener.</a:t>
            </a:r>
          </a:p>
          <a:p>
            <a:pPr defTabSz="931774">
              <a:buSzPct val="25000"/>
              <a:defRPr/>
            </a:pPr>
            <a:endParaRPr lang="en-US" sz="1400" b="1" dirty="0">
              <a:solidFill>
                <a:schemeClr val="dk1"/>
              </a:solidFill>
              <a:ea typeface="Calibri"/>
              <a:cs typeface="Calibri"/>
              <a:sym typeface="Calibri"/>
            </a:endParaRPr>
          </a:p>
          <a:p>
            <a:pPr defTabSz="931774">
              <a:buSzPct val="25000"/>
              <a:defRPr/>
            </a:pPr>
            <a:r>
              <a:rPr lang="en-US" sz="1400" b="1" dirty="0">
                <a:solidFill>
                  <a:schemeClr val="dk1"/>
                </a:solidFill>
                <a:ea typeface="Calibri"/>
                <a:cs typeface="Calibri"/>
                <a:sym typeface="Calibri"/>
              </a:rPr>
              <a:t>Plain language is about style such as GPO or Associated Press and about grammar: </a:t>
            </a:r>
            <a:r>
              <a:rPr lang="en-US" sz="1400" dirty="0">
                <a:solidFill>
                  <a:schemeClr val="dk1"/>
                </a:solidFill>
                <a:ea typeface="Calibri"/>
                <a:cs typeface="Calibri"/>
                <a:sym typeface="Calibri"/>
              </a:rPr>
              <a:t>It’s about being clear for your intended audience. </a:t>
            </a:r>
          </a:p>
          <a:p>
            <a:pPr defTabSz="931774">
              <a:buSzPct val="25000"/>
              <a:defRPr/>
            </a:pPr>
            <a:endParaRPr lang="en-US" sz="1400" b="1" dirty="0">
              <a:solidFill>
                <a:schemeClr val="dk1"/>
              </a:solidFill>
              <a:ea typeface="Calibri"/>
              <a:cs typeface="Calibri"/>
              <a:sym typeface="Calibri"/>
            </a:endParaRPr>
          </a:p>
          <a:p>
            <a:pPr defTabSz="931774">
              <a:buSzPct val="25000"/>
              <a:defRPr/>
            </a:pPr>
            <a:r>
              <a:rPr lang="en-US" sz="1400" b="1" dirty="0">
                <a:solidFill>
                  <a:schemeClr val="dk1"/>
                </a:solidFill>
                <a:ea typeface="Calibri"/>
                <a:cs typeface="Calibri"/>
                <a:sym typeface="Calibri"/>
              </a:rPr>
              <a:t>Plain language documents are shorter : </a:t>
            </a:r>
            <a:r>
              <a:rPr lang="en-US" sz="1400" dirty="0">
                <a:solidFill>
                  <a:schemeClr val="dk1"/>
                </a:solidFill>
                <a:ea typeface="Calibri"/>
                <a:cs typeface="Calibri"/>
                <a:sym typeface="Calibri"/>
              </a:rPr>
              <a:t>To make information understandable, you may have to include more facts, define agency-specific terms or repeat some basic information in different sections of the document in order to ensure comprehension. Plain language documents are as long as they need to be. Plain language is more about giving all the necessary information and explanation than it is about brevity.  You will</a:t>
            </a:r>
            <a:r>
              <a:rPr lang="en-US" sz="1400" baseline="0" dirty="0">
                <a:solidFill>
                  <a:schemeClr val="dk1"/>
                </a:solidFill>
                <a:ea typeface="Calibri"/>
                <a:cs typeface="Calibri"/>
                <a:sym typeface="Calibri"/>
              </a:rPr>
              <a:t> likely use shorter sentences and paragraphs, but may have more of them.</a:t>
            </a:r>
          </a:p>
          <a:p>
            <a:pPr defTabSz="931774">
              <a:buSzPct val="25000"/>
              <a:defRPr/>
            </a:pPr>
            <a:endParaRPr lang="en-US" sz="1400" b="1" baseline="0" dirty="0">
              <a:solidFill>
                <a:schemeClr val="dk1"/>
              </a:solidFill>
              <a:ea typeface="Calibri"/>
              <a:cs typeface="Calibri"/>
              <a:sym typeface="Calibri"/>
            </a:endParaRPr>
          </a:p>
          <a:p>
            <a:pPr defTabSz="931774">
              <a:buSzPct val="25000"/>
              <a:defRPr/>
            </a:pPr>
            <a:r>
              <a:rPr lang="en-US" sz="1400" b="1" baseline="0" dirty="0">
                <a:solidFill>
                  <a:schemeClr val="dk1"/>
                </a:solidFill>
                <a:ea typeface="Calibri"/>
                <a:cs typeface="Calibri"/>
                <a:sym typeface="Calibri"/>
              </a:rPr>
              <a:t>Plain language means writing at a 7</a:t>
            </a:r>
            <a:r>
              <a:rPr lang="en-US" sz="1400" b="1" baseline="30000" dirty="0">
                <a:solidFill>
                  <a:schemeClr val="dk1"/>
                </a:solidFill>
                <a:ea typeface="Calibri"/>
                <a:cs typeface="Calibri"/>
                <a:sym typeface="Calibri"/>
              </a:rPr>
              <a:t>th</a:t>
            </a:r>
            <a:r>
              <a:rPr lang="en-US" sz="1400" b="1" baseline="0" dirty="0">
                <a:solidFill>
                  <a:schemeClr val="dk1"/>
                </a:solidFill>
                <a:ea typeface="Calibri"/>
                <a:cs typeface="Calibri"/>
                <a:sym typeface="Calibri"/>
              </a:rPr>
              <a:t> grade level:  </a:t>
            </a:r>
            <a:r>
              <a:rPr lang="en-US" sz="1400" baseline="0" dirty="0">
                <a:solidFill>
                  <a:schemeClr val="dk1"/>
                </a:solidFill>
                <a:ea typeface="Calibri"/>
                <a:cs typeface="Calibri"/>
                <a:sym typeface="Calibri"/>
              </a:rPr>
              <a:t>This is true only if you are writing for 7</a:t>
            </a:r>
            <a:r>
              <a:rPr lang="en-US" sz="1400" baseline="30000" dirty="0">
                <a:solidFill>
                  <a:schemeClr val="dk1"/>
                </a:solidFill>
                <a:ea typeface="Calibri"/>
                <a:cs typeface="Calibri"/>
                <a:sym typeface="Calibri"/>
              </a:rPr>
              <a:t>th</a:t>
            </a:r>
            <a:r>
              <a:rPr lang="en-US" sz="1400" baseline="0" dirty="0">
                <a:solidFill>
                  <a:schemeClr val="dk1"/>
                </a:solidFill>
                <a:ea typeface="Calibri"/>
                <a:cs typeface="Calibri"/>
                <a:sym typeface="Calibri"/>
              </a:rPr>
              <a:t> graders.  It means writing for your audience, not to any arbitrary grade level.</a:t>
            </a:r>
            <a:endParaRPr lang="en-US" sz="1400" dirty="0">
              <a:solidFill>
                <a:schemeClr val="dk1"/>
              </a:solidFill>
              <a:ea typeface="Calibri"/>
              <a:cs typeface="Calibri"/>
              <a:sym typeface="Calibri"/>
            </a:endParaRPr>
          </a:p>
        </p:txBody>
      </p:sp>
      <p:sp>
        <p:nvSpPr>
          <p:cNvPr id="4" name="Slide Number Placeholder 3"/>
          <p:cNvSpPr>
            <a:spLocks noGrp="1"/>
          </p:cNvSpPr>
          <p:nvPr>
            <p:ph type="sldNum" sz="quarter" idx="10"/>
          </p:nvPr>
        </p:nvSpPr>
        <p:spPr/>
        <p:txBody>
          <a:bodyPr/>
          <a:lstStyle/>
          <a:p>
            <a:fld id="{7AAEF9F9-5C88-4978-AEB8-03CD4B7F053C}" type="slidenum">
              <a:rPr lang="en-US" smtClean="0"/>
              <a:t>11</a:t>
            </a:fld>
            <a:endParaRPr lang="en-US"/>
          </a:p>
        </p:txBody>
      </p:sp>
    </p:spTree>
    <p:extLst>
      <p:ext uri="{BB962C8B-B14F-4D97-AF65-F5344CB8AC3E}">
        <p14:creationId xmlns:p14="http://schemas.microsoft.com/office/powerpoint/2010/main" val="779995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5A9423E4-6D39-4125-9B72-D69F95259A62}" type="slidenum">
              <a:rPr kumimoji="0" lang="en-US" altLang="en-US" sz="1200" b="0" smtClean="0"/>
              <a:pPr>
                <a:spcBef>
                  <a:spcPct val="0"/>
                </a:spcBef>
              </a:pPr>
              <a:t>12</a:t>
            </a:fld>
            <a:endParaRPr kumimoji="0" lang="en-US" altLang="en-US" sz="1200" b="0"/>
          </a:p>
        </p:txBody>
      </p:sp>
      <p:sp>
        <p:nvSpPr>
          <p:cNvPr id="108547" name="Rectangle 2"/>
          <p:cNvSpPr>
            <a:spLocks noGrp="1" noRot="1" noChangeAspect="1" noChangeArrowheads="1" noTextEdit="1"/>
          </p:cNvSpPr>
          <p:nvPr>
            <p:ph type="sldImg"/>
          </p:nvPr>
        </p:nvSpPr>
        <p:spPr>
          <a:xfrm>
            <a:off x="330200" y="696913"/>
            <a:ext cx="6197600" cy="3486150"/>
          </a:xfrm>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200" b="0" dirty="0"/>
              <a:t>Another reason for using plain language has to do with the world we live in.  We’re in the Twenty-first Century, the Information Age.  Information overload is a cliché, but the fact is that people are constantly bombarded with information from many sources, including e-mails (both at home and at work), the Internet, television, radio, newspapers, magazines, etc.</a:t>
            </a:r>
          </a:p>
          <a:p>
            <a:endParaRPr lang="en-US" altLang="en-US" sz="1200" b="0" dirty="0"/>
          </a:p>
          <a:p>
            <a:r>
              <a:rPr lang="en-US" altLang="en-US" sz="1200" b="0" dirty="0"/>
              <a:t>When you are operating in this kind of information-rich environment, there is a premium on brevity and clarity to get your message across, to make your message stand out from the background noise.</a:t>
            </a:r>
          </a:p>
          <a:p>
            <a:endParaRPr lang="en-US" altLang="en-US" sz="1200" b="0" dirty="0"/>
          </a:p>
          <a:p>
            <a:r>
              <a:rPr lang="en-US" altLang="en-US" sz="1200" b="0" dirty="0"/>
              <a:t>This is perhaps the single biggest reason for the resurgence of plain language.  Another reason for its resurgence has to do with the increasing specialization of science, engineering, medicine, research, and other fields.  This degree of specialization means relatively few people can understand the terminology outside their field.  Also, there’s a growing recognition that in a time of declining resources, the importance of getting vital public support is inextricably bound to the public’s understanding of what you’re doing. </a:t>
            </a:r>
          </a:p>
          <a:p>
            <a:endParaRPr lang="en-US" altLang="en-US" sz="1200" b="0" dirty="0"/>
          </a:p>
        </p:txBody>
      </p:sp>
    </p:spTree>
    <p:extLst>
      <p:ext uri="{BB962C8B-B14F-4D97-AF65-F5344CB8AC3E}">
        <p14:creationId xmlns:p14="http://schemas.microsoft.com/office/powerpoint/2010/main" val="2274207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967550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lvl1pPr defTabSz="939800" eaLnBrk="0" hangingPunct="0">
              <a:defRPr sz="2400">
                <a:solidFill>
                  <a:schemeClr val="tx1"/>
                </a:solidFill>
                <a:latin typeface="Arial" panose="020B0604020202020204" pitchFamily="34" charset="0"/>
              </a:defRPr>
            </a:lvl1pPr>
            <a:lvl2pPr marL="742950" indent="-285750" defTabSz="939800" eaLnBrk="0" hangingPunct="0">
              <a:defRPr sz="2400">
                <a:solidFill>
                  <a:schemeClr val="tx1"/>
                </a:solidFill>
                <a:latin typeface="Arial" panose="020B0604020202020204" pitchFamily="34" charset="0"/>
              </a:defRPr>
            </a:lvl2pPr>
            <a:lvl3pPr marL="1143000" indent="-228600" defTabSz="939800" eaLnBrk="0" hangingPunct="0">
              <a:defRPr sz="2400">
                <a:solidFill>
                  <a:schemeClr val="tx1"/>
                </a:solidFill>
                <a:latin typeface="Arial" panose="020B0604020202020204" pitchFamily="34" charset="0"/>
              </a:defRPr>
            </a:lvl3pPr>
            <a:lvl4pPr marL="1600200" indent="-228600" defTabSz="939800" eaLnBrk="0" hangingPunct="0">
              <a:defRPr sz="2400">
                <a:solidFill>
                  <a:schemeClr val="tx1"/>
                </a:solidFill>
                <a:latin typeface="Arial" panose="020B0604020202020204" pitchFamily="34" charset="0"/>
              </a:defRPr>
            </a:lvl4pPr>
            <a:lvl5pPr marL="2057400" indent="-228600" defTabSz="939800" eaLnBrk="0" hangingPunct="0">
              <a:defRPr sz="2400">
                <a:solidFill>
                  <a:schemeClr val="tx1"/>
                </a:solidFill>
                <a:latin typeface="Arial" panose="020B0604020202020204" pitchFamily="34" charset="0"/>
              </a:defRPr>
            </a:lvl5pPr>
            <a:lvl6pPr marL="2514600" indent="-228600" defTabSz="9398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defTabSz="9398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defTabSz="9398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defTabSz="939800" eaLnBrk="0" fontAlgn="base" hangingPunct="0">
              <a:spcBef>
                <a:spcPct val="50000"/>
              </a:spcBef>
              <a:spcAft>
                <a:spcPct val="0"/>
              </a:spcAft>
              <a:buChar char="•"/>
              <a:defRPr sz="2400">
                <a:solidFill>
                  <a:schemeClr val="tx1"/>
                </a:solidFill>
                <a:latin typeface="Arial" panose="020B0604020202020204" pitchFamily="34" charset="0"/>
              </a:defRPr>
            </a:lvl9pPr>
          </a:lstStyle>
          <a:p>
            <a:fld id="{7B3C7642-6831-4BE4-A697-8BC8729F1254}" type="slidenum">
              <a:rPr lang="en-US" altLang="en-US" sz="1000">
                <a:latin typeface="Times New Roman" panose="02020603050405020304" pitchFamily="18" charset="0"/>
              </a:rPr>
              <a:pPr/>
              <a:t>14</a:t>
            </a:fld>
            <a:endParaRPr lang="en-US" altLang="en-US" sz="1000">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01621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15</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FB3F0569-499B-4BF7-A982-BC63135D10D3}"/>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84953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sz="1400" dirty="0"/>
              <a:t>Who </a:t>
            </a:r>
            <a:r>
              <a:rPr lang="en-US" sz="1400" baseline="0" dirty="0"/>
              <a:t>do </a:t>
            </a:r>
            <a:r>
              <a:rPr lang="en-US" sz="1400" dirty="0"/>
              <a:t>you</a:t>
            </a:r>
            <a:r>
              <a:rPr lang="en-US" sz="1400" baseline="0" dirty="0"/>
              <a:t> write for? What kinds of documents?  To justify? Explain? Ask? Guide? </a:t>
            </a:r>
            <a:r>
              <a:rPr lang="en-US" sz="1400" dirty="0"/>
              <a:t>Even an expert will prefer a plainly written document. Scientists</a:t>
            </a:r>
            <a:r>
              <a:rPr lang="en-US" sz="1400" baseline="0" dirty="0"/>
              <a:t> who write for scientific journals</a:t>
            </a:r>
            <a:r>
              <a:rPr lang="en-US" sz="1400" dirty="0"/>
              <a:t> have</a:t>
            </a:r>
            <a:r>
              <a:rPr lang="en-US" sz="1400" baseline="0" dirty="0"/>
              <a:t> an audience of scientists and will write accordingly. However, if you post their information on a website, write the summary in clear, concise language for those people who are not scientists. And, “scientist” is a broad term.  Even people in the same field (say, entomologists) will have different areas of expertise (think butterflies vs. millipedes).  You cannot assume a shared level of knowledge about scientific jargon.</a:t>
            </a:r>
          </a:p>
          <a:p>
            <a:endParaRPr lang="en-US" sz="1400" baseline="0" dirty="0"/>
          </a:p>
          <a:p>
            <a:r>
              <a:rPr lang="en-US" sz="1400" baseline="0" dirty="0"/>
              <a:t>Even if writing for “Congress”, it’s usually not Congress as a whole body but their staff members who read the documents. Bright, well educated … but not well versed in your field. Therefore both the staffers and the public need things written clearly with the necessary technical terms explained.</a:t>
            </a:r>
          </a:p>
          <a:p>
            <a:endParaRPr lang="en-US" sz="1400" baseline="0" dirty="0"/>
          </a:p>
          <a:p>
            <a:r>
              <a:rPr lang="en-US" sz="1400" baseline="0" dirty="0"/>
              <a:t>NOTE regarding who vs whom … see </a:t>
            </a:r>
            <a:r>
              <a:rPr lang="en-US" sz="1400" i="1" baseline="0" dirty="0"/>
              <a:t>Merriam-Webster’s Dictionary of English Usage </a:t>
            </a:r>
            <a:r>
              <a:rPr lang="en-US" sz="1400" baseline="0" dirty="0"/>
              <a:t>and other sources.</a:t>
            </a:r>
            <a:endParaRPr lang="en-US" sz="1400" dirty="0"/>
          </a:p>
        </p:txBody>
      </p:sp>
      <p:sp>
        <p:nvSpPr>
          <p:cNvPr id="4" name="Slide Number Placeholder 3"/>
          <p:cNvSpPr>
            <a:spLocks noGrp="1"/>
          </p:cNvSpPr>
          <p:nvPr>
            <p:ph type="sldNum" sz="quarter" idx="10"/>
          </p:nvPr>
        </p:nvSpPr>
        <p:spPr/>
        <p:txBody>
          <a:bodyPr/>
          <a:lstStyle/>
          <a:p>
            <a:fld id="{7AAEF9F9-5C88-4978-AEB8-03CD4B7F053C}" type="slidenum">
              <a:rPr lang="en-US" smtClean="0"/>
              <a:t>16</a:t>
            </a:fld>
            <a:endParaRPr lang="en-US"/>
          </a:p>
        </p:txBody>
      </p:sp>
    </p:spTree>
    <p:extLst>
      <p:ext uri="{BB962C8B-B14F-4D97-AF65-F5344CB8AC3E}">
        <p14:creationId xmlns:p14="http://schemas.microsoft.com/office/powerpoint/2010/main" val="97120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649003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74300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Cut out repeated redundancies (</a:t>
            </a:r>
            <a:r>
              <a:rPr lang="en-US" b="1" dirty="0" err="1"/>
              <a:t>hehehe</a:t>
            </a:r>
            <a:r>
              <a:rPr lang="en-US" b="1" dirty="0"/>
              <a:t>):</a:t>
            </a:r>
          </a:p>
          <a:p>
            <a:pPr marL="0" indent="0">
              <a:buFont typeface="Arial" panose="020B0604020202020204" pitchFamily="34" charset="0"/>
              <a:buNone/>
            </a:pPr>
            <a:r>
              <a:rPr lang="en-US" dirty="0"/>
              <a:t> 	12</a:t>
            </a:r>
            <a:r>
              <a:rPr lang="en-US" baseline="0" dirty="0"/>
              <a:t> midnight (midnight)</a:t>
            </a:r>
          </a:p>
          <a:p>
            <a:pPr marL="0" indent="0">
              <a:buFont typeface="Arial" panose="020B0604020202020204" pitchFamily="34" charset="0"/>
              <a:buNone/>
            </a:pPr>
            <a:r>
              <a:rPr lang="en-US" baseline="0" dirty="0"/>
              <a:t>  	end result (result)</a:t>
            </a:r>
          </a:p>
          <a:p>
            <a:pPr marL="0" indent="0">
              <a:buFont typeface="Arial" panose="020B0604020202020204" pitchFamily="34" charset="0"/>
              <a:buNone/>
            </a:pPr>
            <a:r>
              <a:rPr lang="en-US" b="1" baseline="0" dirty="0"/>
              <a:t>Reduce clauses to phrases and phrases to words:</a:t>
            </a:r>
          </a:p>
          <a:p>
            <a:pPr marL="0" indent="0">
              <a:buFont typeface="Arial" panose="020B0604020202020204" pitchFamily="34" charset="0"/>
              <a:buNone/>
            </a:pPr>
            <a:r>
              <a:rPr lang="en-US" baseline="0" dirty="0"/>
              <a:t>	in the event that (if)</a:t>
            </a:r>
          </a:p>
          <a:p>
            <a:pPr marL="0" indent="0">
              <a:buFont typeface="Arial" panose="020B0604020202020204" pitchFamily="34" charset="0"/>
              <a:buNone/>
            </a:pPr>
            <a:r>
              <a:rPr lang="en-US" baseline="0" dirty="0"/>
              <a:t> 	upon the determination of (when we decide)</a:t>
            </a:r>
          </a:p>
          <a:p>
            <a:pPr marL="0" indent="0">
              <a:buFont typeface="Arial" panose="020B0604020202020204" pitchFamily="34" charset="0"/>
              <a:buNone/>
            </a:pPr>
            <a:r>
              <a:rPr lang="en-US" b="1" baseline="0" dirty="0"/>
              <a:t>Leave out unnecessary words:</a:t>
            </a:r>
          </a:p>
          <a:p>
            <a:pPr marL="0" indent="0">
              <a:buFont typeface="Arial" panose="020B0604020202020204" pitchFamily="34" charset="0"/>
              <a:buNone/>
            </a:pPr>
            <a:r>
              <a:rPr lang="en-US" baseline="0" dirty="0"/>
              <a:t>	future planning (like we'd plan for the past!) </a:t>
            </a:r>
          </a:p>
          <a:p>
            <a:pPr marL="0" indent="0">
              <a:buFont typeface="Arial" panose="020B0604020202020204" pitchFamily="34" charset="0"/>
              <a:buNone/>
            </a:pPr>
            <a:r>
              <a:rPr lang="en-US" b="1" baseline="0" dirty="0"/>
              <a:t>Eliminate clichés and euphemisms</a:t>
            </a:r>
          </a:p>
          <a:p>
            <a:pPr marL="457200" lvl="1" indent="0">
              <a:buFont typeface="Arial" panose="020B0604020202020204" pitchFamily="34" charset="0"/>
              <a:buNone/>
            </a:pPr>
            <a:r>
              <a:rPr lang="en-US" baseline="0" dirty="0"/>
              <a:t>  meaningful dialogue</a:t>
            </a:r>
          </a:p>
          <a:p>
            <a:pPr marL="457200" lvl="1" indent="0">
              <a:buFont typeface="Arial" panose="020B0604020202020204" pitchFamily="34" charset="0"/>
              <a:buNone/>
            </a:pPr>
            <a:r>
              <a:rPr lang="en-US" baseline="0" dirty="0"/>
              <a:t>  partner collaboration</a:t>
            </a:r>
          </a:p>
          <a:p>
            <a:pPr marL="457200" lvl="1" indent="0">
              <a:buFont typeface="Arial" panose="020B0604020202020204" pitchFamily="34" charset="0"/>
              <a:buNone/>
            </a:pPr>
            <a:r>
              <a:rPr lang="en-US" baseline="0" dirty="0"/>
              <a:t>  to coin a phrase</a:t>
            </a:r>
          </a:p>
          <a:p>
            <a:pPr marL="0" indent="0">
              <a:buFont typeface="Arial" panose="020B0604020202020204" pitchFamily="34" charset="0"/>
              <a:buNone/>
            </a:pPr>
            <a:r>
              <a:rPr lang="en-US" b="1" baseline="0" dirty="0"/>
              <a:t>Use concrete rather than vague language:</a:t>
            </a:r>
          </a:p>
          <a:p>
            <a:pPr marL="457200" lvl="1" indent="0">
              <a:buFont typeface="Arial" panose="020B0604020202020204" pitchFamily="34" charset="0"/>
              <a:buNone/>
            </a:pPr>
            <a:r>
              <a:rPr lang="en-US" baseline="0" dirty="0"/>
              <a:t>"three" instead of "several"</a:t>
            </a:r>
          </a:p>
          <a:p>
            <a:pPr marL="457200" lvl="1" indent="0">
              <a:buFont typeface="Arial" panose="020B0604020202020204" pitchFamily="34" charset="0"/>
              <a:buNone/>
            </a:pPr>
            <a:r>
              <a:rPr lang="en-US" baseline="0" dirty="0"/>
              <a:t>"a majority" vs. "some"</a:t>
            </a:r>
          </a:p>
          <a:p>
            <a:pPr marL="0" indent="0">
              <a:buFont typeface="Arial" panose="020B0604020202020204" pitchFamily="34" charset="0"/>
              <a:buNone/>
            </a:pPr>
            <a:r>
              <a:rPr lang="en-US" b="1" dirty="0"/>
              <a:t>Pay attention to word order:</a:t>
            </a:r>
          </a:p>
          <a:p>
            <a:pPr marL="457200" lvl="1" indent="0">
              <a:buFont typeface="Arial" panose="020B0604020202020204" pitchFamily="34" charset="0"/>
              <a:buNone/>
            </a:pPr>
            <a:r>
              <a:rPr lang="en-US" dirty="0"/>
              <a:t>"a dog bit 4 people in the south end" means something different than "in the south end, a dog bit 4 people."</a:t>
            </a:r>
            <a:br>
              <a:rPr lang="en-US" dirty="0"/>
            </a:br>
            <a:endParaRPr lang="en-US" dirty="0"/>
          </a:p>
        </p:txBody>
      </p:sp>
      <p:sp>
        <p:nvSpPr>
          <p:cNvPr id="4" name="Slide Number Placeholder 3"/>
          <p:cNvSpPr>
            <a:spLocks noGrp="1"/>
          </p:cNvSpPr>
          <p:nvPr>
            <p:ph type="sldNum" sz="quarter" idx="10"/>
          </p:nvPr>
        </p:nvSpPr>
        <p:spPr/>
        <p:txBody>
          <a:bodyPr/>
          <a:lstStyle/>
          <a:p>
            <a:fld id="{7AAEF9F9-5C88-4978-AEB8-03CD4B7F053C}" type="slidenum">
              <a:rPr lang="en-US" smtClean="0"/>
              <a:t>19</a:t>
            </a:fld>
            <a:endParaRPr lang="en-US" dirty="0"/>
          </a:p>
        </p:txBody>
      </p:sp>
    </p:spTree>
    <p:extLst>
      <p:ext uri="{BB962C8B-B14F-4D97-AF65-F5344CB8AC3E}">
        <p14:creationId xmlns:p14="http://schemas.microsoft.com/office/powerpoint/2010/main" val="428973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930B5-1919-4954-9337-4CE81E4D4FA8}" type="slidenum">
              <a:rPr lang="en-US" smtClean="0"/>
              <a:t>2</a:t>
            </a:fld>
            <a:endParaRPr lang="en-US"/>
          </a:p>
        </p:txBody>
      </p:sp>
    </p:spTree>
    <p:extLst>
      <p:ext uri="{BB962C8B-B14F-4D97-AF65-F5344CB8AC3E}">
        <p14:creationId xmlns:p14="http://schemas.microsoft.com/office/powerpoint/2010/main" val="1323220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3009140-821C-4414-9D58-83AE10EF4BEC}" type="slidenum">
              <a:rPr kumimoji="0" lang="en-US" altLang="en-US" sz="1200" b="0" smtClean="0"/>
              <a:pPr>
                <a:spcBef>
                  <a:spcPct val="0"/>
                </a:spcBef>
              </a:pPr>
              <a:t>20</a:t>
            </a:fld>
            <a:endParaRPr kumimoji="0" lang="en-US" altLang="en-US" sz="1200" b="0"/>
          </a:p>
        </p:txBody>
      </p:sp>
      <p:sp>
        <p:nvSpPr>
          <p:cNvPr id="152579" name="Rectangle 2"/>
          <p:cNvSpPr>
            <a:spLocks noGrp="1" noRot="1" noChangeAspect="1" noChangeArrowheads="1" noTextEdit="1"/>
          </p:cNvSpPr>
          <p:nvPr>
            <p:ph type="sldImg"/>
          </p:nvPr>
        </p:nvSpPr>
        <p:spPr>
          <a:xfrm>
            <a:off x="330200" y="696913"/>
            <a:ext cx="6197600" cy="3486150"/>
          </a:xfrm>
          <a:ln/>
        </p:spPr>
      </p:sp>
      <p:sp>
        <p:nvSpPr>
          <p:cNvPr id="152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283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100310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930B5-1919-4954-9337-4CE81E4D4FA8}" type="slidenum">
              <a:rPr lang="en-US" smtClean="0"/>
              <a:t>22</a:t>
            </a:fld>
            <a:endParaRPr lang="en-US"/>
          </a:p>
        </p:txBody>
      </p:sp>
    </p:spTree>
    <p:extLst>
      <p:ext uri="{BB962C8B-B14F-4D97-AF65-F5344CB8AC3E}">
        <p14:creationId xmlns:p14="http://schemas.microsoft.com/office/powerpoint/2010/main" val="269039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930B5-1919-4954-9337-4CE81E4D4FA8}" type="slidenum">
              <a:rPr lang="en-US" smtClean="0"/>
              <a:t>23</a:t>
            </a:fld>
            <a:endParaRPr lang="en-US"/>
          </a:p>
        </p:txBody>
      </p:sp>
    </p:spTree>
    <p:extLst>
      <p:ext uri="{BB962C8B-B14F-4D97-AF65-F5344CB8AC3E}">
        <p14:creationId xmlns:p14="http://schemas.microsoft.com/office/powerpoint/2010/main" val="57363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r>
              <a:rPr lang="en-US" dirty="0"/>
              <a:t>There are a lot of books out there. These are only a few examples.</a:t>
            </a:r>
            <a:r>
              <a:rPr lang="en-US" baseline="0" dirty="0"/>
              <a:t> Find the one that resonates with you.</a:t>
            </a:r>
            <a:endParaRPr lang="en-US" dirty="0"/>
          </a:p>
        </p:txBody>
      </p:sp>
      <p:sp>
        <p:nvSpPr>
          <p:cNvPr id="4" name="Slide Number Placeholder 3"/>
          <p:cNvSpPr>
            <a:spLocks noGrp="1"/>
          </p:cNvSpPr>
          <p:nvPr>
            <p:ph type="sldNum" sz="quarter" idx="10"/>
          </p:nvPr>
        </p:nvSpPr>
        <p:spPr/>
        <p:txBody>
          <a:bodyPr/>
          <a:lstStyle/>
          <a:p>
            <a:fld id="{7AAEF9F9-5C88-4978-AEB8-03CD4B7F053C}" type="slidenum">
              <a:rPr lang="en-US" smtClean="0"/>
              <a:t>24</a:t>
            </a:fld>
            <a:endParaRPr lang="en-US"/>
          </a:p>
        </p:txBody>
      </p:sp>
    </p:spTree>
    <p:extLst>
      <p:ext uri="{BB962C8B-B14F-4D97-AF65-F5344CB8AC3E}">
        <p14:creationId xmlns:p14="http://schemas.microsoft.com/office/powerpoint/2010/main" val="16619422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BBD6968-824C-44AD-A61C-D44C0564E273}" type="slidenum">
              <a:rPr kumimoji="0" lang="en-US" altLang="en-US" sz="1200" b="0" smtClean="0"/>
              <a:pPr>
                <a:spcBef>
                  <a:spcPct val="0"/>
                </a:spcBef>
              </a:pPr>
              <a:t>25</a:t>
            </a:fld>
            <a:endParaRPr kumimoji="0" lang="en-US" altLang="en-US" sz="1200" b="0"/>
          </a:p>
        </p:txBody>
      </p:sp>
      <p:sp>
        <p:nvSpPr>
          <p:cNvPr id="185347" name="Rectangle 4098"/>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7CFB3CF3-4ECE-4618-B08F-5526A4C3ED26}"/>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066495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26</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7E39AAF6-3645-497A-B7E7-63CF96148C79}"/>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3496385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p:spPr>
        <p:txBody>
          <a:bodyPr/>
          <a:lstStyle/>
          <a:p>
            <a:r>
              <a:rPr lang="en-US" altLang="en-US" dirty="0"/>
              <a:t>Classic USCIS plain language video – The Sheriff was Shot by Me, But the Deputy Was not Shot by Me…</a:t>
            </a:r>
          </a:p>
        </p:txBody>
      </p:sp>
    </p:spTree>
    <p:extLst>
      <p:ext uri="{BB962C8B-B14F-4D97-AF65-F5344CB8AC3E}">
        <p14:creationId xmlns:p14="http://schemas.microsoft.com/office/powerpoint/2010/main" val="220980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3</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CC8E3088-94CA-48EF-9288-7CBFF16DE844}"/>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466213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4</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05D70AEC-710A-4698-8818-3E41BDA1B07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651327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5</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9F0BB1D9-B1D5-4E76-85AE-0D7FA4FD242D}"/>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35256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930B5-1919-4954-9337-4CE81E4D4FA8}" type="slidenum">
              <a:rPr lang="en-US" smtClean="0"/>
              <a:t>6</a:t>
            </a:fld>
            <a:endParaRPr lang="en-US"/>
          </a:p>
        </p:txBody>
      </p:sp>
    </p:spTree>
    <p:extLst>
      <p:ext uri="{BB962C8B-B14F-4D97-AF65-F5344CB8AC3E}">
        <p14:creationId xmlns:p14="http://schemas.microsoft.com/office/powerpoint/2010/main" val="159528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1F930B5-1919-4954-9337-4CE81E4D4FA8}" type="slidenum">
              <a:rPr lang="en-US" smtClean="0"/>
              <a:t>7</a:t>
            </a:fld>
            <a:endParaRPr lang="en-US"/>
          </a:p>
        </p:txBody>
      </p:sp>
    </p:spTree>
    <p:extLst>
      <p:ext uri="{BB962C8B-B14F-4D97-AF65-F5344CB8AC3E}">
        <p14:creationId xmlns:p14="http://schemas.microsoft.com/office/powerpoint/2010/main" val="357762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8</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5FB477FA-2DA8-4B30-AADD-2B99E9956462}"/>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1717766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600" b="1">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095F6C96-662B-4B73-835E-7A138829706E}" type="slidenum">
              <a:rPr kumimoji="0" lang="en-US" altLang="en-US" sz="1200" b="0" smtClean="0"/>
              <a:pPr>
                <a:spcBef>
                  <a:spcPct val="0"/>
                </a:spcBef>
              </a:pPr>
              <a:t>9</a:t>
            </a:fld>
            <a:endParaRPr kumimoji="0" lang="en-US" altLang="en-US" sz="1200" b="0"/>
          </a:p>
        </p:txBody>
      </p:sp>
      <p:sp>
        <p:nvSpPr>
          <p:cNvPr id="104451" name="Rectangle 2"/>
          <p:cNvSpPr>
            <a:spLocks noGrp="1" noRot="1" noChangeAspect="1" noChangeArrowheads="1" noTextEdit="1"/>
          </p:cNvSpPr>
          <p:nvPr>
            <p:ph type="sldImg"/>
          </p:nvPr>
        </p:nvSpPr>
        <p:spPr>
          <a:xfrm>
            <a:off x="330200" y="696913"/>
            <a:ext cx="6197600" cy="3486150"/>
          </a:xfrm>
          <a:ln/>
        </p:spPr>
      </p:sp>
      <p:sp>
        <p:nvSpPr>
          <p:cNvPr id="3" name="Notes Placeholder 2">
            <a:extLst>
              <a:ext uri="{FF2B5EF4-FFF2-40B4-BE49-F238E27FC236}">
                <a16:creationId xmlns:a16="http://schemas.microsoft.com/office/drawing/2014/main" id="{6EA6B95B-0B47-4999-A1EA-DF8E112999BB}"/>
              </a:ext>
            </a:extLst>
          </p:cNvPr>
          <p:cNvSpPr>
            <a:spLocks noGrp="1"/>
          </p:cNvSpPr>
          <p:nvPr>
            <p:ph type="body" sz="quarter" idx="3"/>
          </p:nvPr>
        </p:nvSpPr>
        <p:spPr/>
        <p:txBody>
          <a:bodyPr/>
          <a:lstStyle/>
          <a:p>
            <a:endParaRPr lang="en-US"/>
          </a:p>
        </p:txBody>
      </p:sp>
    </p:spTree>
    <p:extLst>
      <p:ext uri="{BB962C8B-B14F-4D97-AF65-F5344CB8AC3E}">
        <p14:creationId xmlns:p14="http://schemas.microsoft.com/office/powerpoint/2010/main" val="2675141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CBCFD4-CC5B-4A0F-84FD-53F581B8788C}" type="datetime1">
              <a:rPr lang="en-US" smtClean="0"/>
              <a:t>10/4/2021</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a:t>
              </a:t>
            </a:r>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21832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2B7DF0-5509-4F4A-82F5-C17C01BA753E}"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487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516AF-7696-42AC-9CBA-92ACC798000F}"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9415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6F84-038B-4F52-82E0-1E1E06F992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90BF47A2-F193-40E8-A792-839BF5979888}"/>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8877EA-F75D-4A66-BA1E-0E00EC161144}"/>
              </a:ext>
            </a:extLst>
          </p:cNvPr>
          <p:cNvSpPr>
            <a:spLocks noGrp="1"/>
          </p:cNvSpPr>
          <p:nvPr>
            <p:ph type="dt" sz="half" idx="10"/>
          </p:nvPr>
        </p:nvSpPr>
        <p:spPr/>
        <p:txBody>
          <a:bodyPr/>
          <a:lstStyle/>
          <a:p>
            <a:fld id="{05979ABF-8CF7-41C5-B548-57E97F863B74}" type="datetime1">
              <a:rPr lang="en-US" smtClean="0"/>
              <a:t>10/4/2021</a:t>
            </a:fld>
            <a:endParaRPr lang="en-US"/>
          </a:p>
        </p:txBody>
      </p:sp>
      <p:sp>
        <p:nvSpPr>
          <p:cNvPr id="5" name="Footer Placeholder 4">
            <a:extLst>
              <a:ext uri="{FF2B5EF4-FFF2-40B4-BE49-F238E27FC236}">
                <a16:creationId xmlns:a16="http://schemas.microsoft.com/office/drawing/2014/main" id="{29E557BF-CCEF-4E10-8C90-B29C04A2E13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D64B2D6-ADBE-4E51-B24E-4CC3BE69FC9F}"/>
              </a:ext>
            </a:extLst>
          </p:cNvPr>
          <p:cNvSpPr>
            <a:spLocks noGrp="1"/>
          </p:cNvSpPr>
          <p:nvPr>
            <p:ph type="sldNum" sz="quarter" idx="12"/>
          </p:nvPr>
        </p:nvSpPr>
        <p:spPr/>
        <p:txBody>
          <a:bodyPr/>
          <a:lstStyle/>
          <a:p>
            <a:fld id="{DDC17598-C5C2-4DC8-9D4F-37CC86D02C8F}" type="slidenum">
              <a:rPr lang="en-US" smtClean="0"/>
              <a:t>‹#›</a:t>
            </a:fld>
            <a:endParaRPr lang="en-US"/>
          </a:p>
        </p:txBody>
      </p:sp>
    </p:spTree>
    <p:extLst>
      <p:ext uri="{BB962C8B-B14F-4D97-AF65-F5344CB8AC3E}">
        <p14:creationId xmlns:p14="http://schemas.microsoft.com/office/powerpoint/2010/main" val="744521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4B9B1-8D1A-489C-8B6A-2B0EFA50166D}"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009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8CB9CD-9F89-4C1F-8853-EC630C9F2167}" type="datetime1">
              <a:rPr lang="en-US" smtClean="0"/>
              <a:t>10/4/2021</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6765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CF85B-3071-4469-8E04-9211B293A6C1}" type="datetime1">
              <a:rPr lang="en-US" smtClean="0"/>
              <a:t>10/4/2021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263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2D2FC-F3A6-4FFB-8DEA-A8D2588B704E}" type="datetime1">
              <a:rPr lang="en-US" smtClean="0"/>
              <a:t>10/4/2021</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5739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8AA71-C994-4166-8FB5-9E8227CFDED3}" type="datetime1">
              <a:rPr lang="en-US" smtClean="0"/>
              <a:t>10/4/2021</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6776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1B4CC8-B676-4456-9FCA-8C7B3084389C}" type="datetime1">
              <a:rPr lang="en-US" smtClean="0"/>
              <a:t>10/4/2021</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613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0CEBFFF-42D5-462C-8629-40C12A46A415}" type="datetime1">
              <a:rPr lang="en-US" smtClean="0"/>
              <a:t>10/4/2021</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51222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6D7A884-9DC8-4856-B782-26BBFC742807}" type="datetime1">
              <a:rPr lang="en-US" smtClean="0"/>
              <a:t>10/4/2021</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267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B21AF65-1DDA-464A-84F7-E1FDC81DD602}" type="datetime1">
              <a:rPr lang="en-US" smtClean="0"/>
              <a:t>10/4/2021</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9792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25.xml.rels><?xml version="1.0" encoding="UTF-8" standalone="yes"?>
<Relationships xmlns="http://schemas.openxmlformats.org/package/2006/relationships"><Relationship Id="rId8" Type="http://schemas.openxmlformats.org/officeDocument/2006/relationships/hyperlink" Target="mailto:info@plainlanguage.gov" TargetMode="External"/><Relationship Id="rId3" Type="http://schemas.openxmlformats.org/officeDocument/2006/relationships/notesSlide" Target="../notesSlides/notesSlide25.xml"/><Relationship Id="rId7" Type="http://schemas.openxmlformats.org/officeDocument/2006/relationships/hyperlink" Target="http://www.plainlanguage.gov/guidelines/"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hyperlink" Target="http://www.plainlanguage.gov/training/create-your-own-class/" TargetMode="External"/><Relationship Id="rId5" Type="http://schemas.openxmlformats.org/officeDocument/2006/relationships/hyperlink" Target="http://www.plainlanguage.gov/" TargetMode="External"/><Relationship Id="rId10" Type="http://schemas.openxmlformats.org/officeDocument/2006/relationships/image" Target="../media/image14.wmf"/><Relationship Id="rId4" Type="http://schemas.openxmlformats.org/officeDocument/2006/relationships/hyperlink" Target="https://digital.gov/communities/plain-language/" TargetMode="External"/><Relationship Id="rId9" Type="http://schemas.openxmlformats.org/officeDocument/2006/relationships/oleObject" Target="../embeddings/oleObject3.bin"/></Relationships>
</file>

<file path=ppt/slides/_rels/slide26.xml.rels><?xml version="1.0" encoding="UTF-8" standalone="yes"?>
<Relationships xmlns="http://schemas.openxmlformats.org/package/2006/relationships"><Relationship Id="rId3" Type="http://schemas.openxmlformats.org/officeDocument/2006/relationships/hyperlink" Target="mailto:miriam.vincent@nar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mailto:mvincent@gpo.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IYR5lb0lcO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atalog.archives.gov/id/6923724"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ttps://www.archives.gov/files/federal-register/executive-orders/pdf/12866.pdf" TargetMode="External"/><Relationship Id="rId7" Type="http://schemas.openxmlformats.org/officeDocument/2006/relationships/hyperlink" Target="https://obamawhitehouse.archives.gov/sites/default/files/omb/memoranda/2011/m11-1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govinfo.gov/content/pkg/FR-2011-01-21/pdf/2011-1385.pdf" TargetMode="External"/><Relationship Id="rId5" Type="http://schemas.openxmlformats.org/officeDocument/2006/relationships/hyperlink" Target="https://www.govinfo.gov/content/pkg/PLAW-111publ274/pdf/PLAW-111publ274.pdf" TargetMode="External"/><Relationship Id="rId4" Type="http://schemas.openxmlformats.org/officeDocument/2006/relationships/hyperlink" Target="https://www.govinfo.gov/content/pkg/FR-1996-02-07/pdf/96-2755.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0278" y="12703"/>
            <a:ext cx="10755923" cy="6948056"/>
          </a:xfrm>
          <a:prstGeom prst="rect">
            <a:avLst/>
          </a:prstGeom>
          <a:noFill/>
        </p:spPr>
        <p:txBody>
          <a:bodyPr wrap="square" numCol="2" spcCol="274320" rtlCol="0">
            <a:spAutoFit/>
          </a:bodyPr>
          <a:lstStyle/>
          <a:p>
            <a:endParaRPr lang="en-US" sz="1350" dirty="0">
              <a:cs typeface="Arial" panose="020B0604020202020204" pitchFamily="34" charset="0"/>
            </a:endParaRPr>
          </a:p>
          <a:p>
            <a:r>
              <a:rPr lang="en-US" sz="1350" dirty="0">
                <a:cs typeface="Arial" panose="020B0604020202020204" pitchFamily="34" charset="0"/>
              </a:rPr>
              <a:t>Three hundred and forty-eight quarters ago, it was actualized by our paternal ancestors (PA) on one of the main </a:t>
            </a:r>
            <a:r>
              <a:rPr lang="en-US" sz="1350" dirty="0" err="1">
                <a:cs typeface="Arial" panose="020B0604020202020204" pitchFamily="34" charset="0"/>
              </a:rPr>
              <a:t>geoethnic</a:t>
            </a:r>
            <a:r>
              <a:rPr lang="en-US" sz="1350" dirty="0">
                <a:cs typeface="Arial" panose="020B0604020202020204" pitchFamily="34" charset="0"/>
              </a:rPr>
              <a:t> topographies (reckoned as seven in number, less common methods of enumeration notwithstanding), a novel political structure, subverting the dominant paradigms of the age, including a culture and shared set of values, one of the foremost of which is the concept  including, but not limited to, freedom from control, interference, obligation, restriction, and hampering conditions,  according to choice and unilaterally and unambiguously committed to the initiative that all people of the male gender are created like or alike in value.</a:t>
            </a:r>
            <a:br>
              <a:rPr lang="en-US" sz="1350" dirty="0">
                <a:cs typeface="Arial" panose="020B0604020202020204" pitchFamily="34" charset="0"/>
              </a:rPr>
            </a:br>
            <a:endParaRPr lang="en-US" sz="1350" dirty="0">
              <a:cs typeface="Arial" panose="020B0604020202020204" pitchFamily="34" charset="0"/>
            </a:endParaRPr>
          </a:p>
          <a:p>
            <a:r>
              <a:rPr lang="en-US" sz="1350" dirty="0">
                <a:cs typeface="Arial" panose="020B0604020202020204" pitchFamily="34" charset="0"/>
              </a:rPr>
              <a:t>Now a great bilateral conflict between political factions or regions within a larger region, also referred to as a nation-state, of the aforementioned geo-ethnic topography is being engaged in, and the political structure (PS) referred to above is being tested and will be impacted, along with the concept that any PS that was created as such, and that resulted in such a paradigm shift, can </a:t>
            </a:r>
            <a:r>
              <a:rPr lang="en-US" sz="1350" dirty="0" err="1">
                <a:cs typeface="Arial" panose="020B0604020202020204" pitchFamily="34" charset="0"/>
              </a:rPr>
              <a:t>perdure</a:t>
            </a:r>
            <a:r>
              <a:rPr lang="en-US" sz="1350" dirty="0">
                <a:cs typeface="Arial" panose="020B0604020202020204" pitchFamily="34" charset="0"/>
              </a:rPr>
              <a:t>.  A contested space within that conflict over political ideals (PI) is where we meet.  As a final means of commemoration, a national designated zone of interment and/or entombment, for those who, with their consent and of their own free will and absent any inducement or coercion, were exanimated here to preserve the new political paradigm is the reason for the aforementioned designation.  This will be done as it is a response in accordance with the necessity to do so, as sanctioned by Congress and codified in the U.S. Code and the </a:t>
            </a:r>
            <a:r>
              <a:rPr lang="en-US" sz="1350" i="1" dirty="0">
                <a:cs typeface="Arial" panose="020B0604020202020204" pitchFamily="34" charset="0"/>
              </a:rPr>
              <a:t>Federal Register</a:t>
            </a:r>
            <a:r>
              <a:rPr lang="en-US" sz="1350" dirty="0">
                <a:cs typeface="Arial" panose="020B0604020202020204" pitchFamily="34" charset="0"/>
              </a:rPr>
              <a:t>.</a:t>
            </a:r>
            <a:br>
              <a:rPr lang="en-US" sz="1350" dirty="0">
                <a:cs typeface="Arial" panose="020B0604020202020204" pitchFamily="34" charset="0"/>
              </a:rPr>
            </a:br>
            <a:endParaRPr lang="en-US" sz="1350" dirty="0">
              <a:cs typeface="Arial" panose="020B0604020202020204" pitchFamily="34" charset="0"/>
            </a:endParaRPr>
          </a:p>
          <a:p>
            <a:endParaRPr lang="en-US" sz="1350" dirty="0">
              <a:cs typeface="Arial" panose="020B0604020202020204" pitchFamily="34" charset="0"/>
            </a:endParaRPr>
          </a:p>
          <a:p>
            <a:endParaRPr lang="en-US" sz="1350" dirty="0">
              <a:cs typeface="Arial" panose="020B0604020202020204" pitchFamily="34" charset="0"/>
            </a:endParaRPr>
          </a:p>
          <a:p>
            <a:endParaRPr lang="en-US" sz="1350" dirty="0">
              <a:cs typeface="Arial" panose="020B0604020202020204" pitchFamily="34" charset="0"/>
            </a:endParaRPr>
          </a:p>
          <a:p>
            <a:endParaRPr lang="en-US" sz="1350" dirty="0">
              <a:cs typeface="Arial" panose="020B0604020202020204" pitchFamily="34" charset="0"/>
            </a:endParaRPr>
          </a:p>
          <a:p>
            <a:endParaRPr lang="en-US" sz="1350" dirty="0">
              <a:cs typeface="Arial" panose="020B0604020202020204" pitchFamily="34" charset="0"/>
            </a:endParaRPr>
          </a:p>
          <a:p>
            <a:endParaRPr lang="en-US" sz="1350" dirty="0">
              <a:cs typeface="Arial" panose="020B0604020202020204" pitchFamily="34" charset="0"/>
            </a:endParaRPr>
          </a:p>
          <a:p>
            <a:r>
              <a:rPr lang="en-US" sz="1350" dirty="0">
                <a:cs typeface="Arial" panose="020B0604020202020204" pitchFamily="34" charset="0"/>
              </a:rPr>
              <a:t>However, this geographic location (GL) cannot be duly designated or otherwise held in the esteem usually associated with religious or cultic practice, nor can it be dedicated in a conceptual manner.  It has been established as an area that is symbolic of our core values by the struggles and fighting, in a literal sense, of the no longer extant and living men who have discharged their martial duties to the state.  It will not be recorded in our meeting minutes nor archived in our globally accessible shared drive the verbatim utterances expressed at this GL, but the actions of the no longer extant and living men referred to above will be remembered and recognized as appropriate by our stakeholders and our user community.  Finishing the unfinished actions promulgated by those who fought is the action item to be undertaken by those who yet remain in an animated ontological state.  At the end of the day, it is incumbent on us to initiate plans for the timely completion of the high-priority current FY projects that remain:  </a:t>
            </a:r>
            <a:br>
              <a:rPr lang="en-US" sz="1350" dirty="0">
                <a:cs typeface="Arial" panose="020B0604020202020204" pitchFamily="34" charset="0"/>
              </a:rPr>
            </a:br>
            <a:endParaRPr lang="en-US" sz="1350" dirty="0">
              <a:cs typeface="Arial" panose="020B0604020202020204" pitchFamily="34" charset="0"/>
            </a:endParaRPr>
          </a:p>
          <a:p>
            <a:pPr marL="285750" indent="-285750">
              <a:buFont typeface="Arial" panose="020B0604020202020204" pitchFamily="34" charset="0"/>
              <a:buChar char="•"/>
            </a:pPr>
            <a:r>
              <a:rPr lang="en-US" sz="1350" dirty="0">
                <a:cs typeface="Arial" panose="020B0604020202020204" pitchFamily="34" charset="0"/>
              </a:rPr>
              <a:t>Increased devotion to the cause for which the depopulated/no longer extant discharged their martial duties;</a:t>
            </a:r>
          </a:p>
          <a:p>
            <a:pPr marL="285750" indent="-285750">
              <a:buFont typeface="Arial" panose="020B0604020202020204" pitchFamily="34" charset="0"/>
              <a:buChar char="•"/>
            </a:pPr>
            <a:r>
              <a:rPr lang="en-US" sz="1350" dirty="0">
                <a:cs typeface="Arial" panose="020B0604020202020204" pitchFamily="34" charset="0"/>
              </a:rPr>
              <a:t>Resolution that the depopulated/no longer extant have not been subject to depopulation without advancing our mission and vision;</a:t>
            </a:r>
          </a:p>
          <a:p>
            <a:pPr marL="285750" indent="-285750">
              <a:buFont typeface="Arial" panose="020B0604020202020204" pitchFamily="34" charset="0"/>
              <a:buChar char="•"/>
            </a:pPr>
            <a:r>
              <a:rPr lang="en-US" sz="1350" dirty="0">
                <a:cs typeface="Arial" panose="020B0604020202020204" pitchFamily="34" charset="0"/>
              </a:rPr>
              <a:t>Licensure to act in accordance with one’s own volition to the greatest extent possible shall be established in this political entity under the direction of what some members of various faith communities would refer to as a deity; and</a:t>
            </a:r>
          </a:p>
          <a:p>
            <a:pPr marL="285750" indent="-285750">
              <a:buFont typeface="Arial" panose="020B0604020202020204" pitchFamily="34" charset="0"/>
              <a:buChar char="•"/>
            </a:pPr>
            <a:r>
              <a:rPr lang="en-US" sz="1350" dirty="0">
                <a:cs typeface="Arial" panose="020B0604020202020204" pitchFamily="34" charset="0"/>
              </a:rPr>
              <a:t>Conceptual agreement that a political entity based on a representation that is comprised of those governed and that operates on their behalf will persist on the celestial entity that is the third such in proximity to the sun and referred to in common speech as the planet earth.</a:t>
            </a:r>
          </a:p>
        </p:txBody>
      </p:sp>
      <p:sp>
        <p:nvSpPr>
          <p:cNvPr id="3" name="Footer Placeholder 2">
            <a:extLst>
              <a:ext uri="{FF2B5EF4-FFF2-40B4-BE49-F238E27FC236}">
                <a16:creationId xmlns:a16="http://schemas.microsoft.com/office/drawing/2014/main" id="{84E38965-490C-421B-B4C9-4553F3820B08}"/>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1762503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lstStyle/>
          <a:p>
            <a:pPr eaLnBrk="1" hangingPunct="1">
              <a:buFont typeface="Wingdings" pitchFamily="2" charset="2"/>
              <a:buNone/>
              <a:defRPr/>
            </a:pPr>
            <a:r>
              <a:rPr lang="en-US" sz="3600" dirty="0"/>
              <a:t>Communication that your audience or readers can understand the </a:t>
            </a:r>
            <a:r>
              <a:rPr lang="en-US" sz="3600" b="1" dirty="0">
                <a:solidFill>
                  <a:schemeClr val="accent1">
                    <a:lumMod val="75000"/>
                  </a:schemeClr>
                </a:solidFill>
              </a:rPr>
              <a:t>first time</a:t>
            </a:r>
            <a:r>
              <a:rPr lang="en-US" sz="3600" b="1" i="1" dirty="0">
                <a:solidFill>
                  <a:schemeClr val="accent1">
                    <a:lumMod val="75000"/>
                  </a:schemeClr>
                </a:solidFill>
              </a:rPr>
              <a:t> </a:t>
            </a:r>
            <a:r>
              <a:rPr lang="en-US" sz="3600" dirty="0"/>
              <a:t>they hear or read it.</a:t>
            </a:r>
          </a:p>
        </p:txBody>
      </p:sp>
      <p:sp>
        <p:nvSpPr>
          <p:cNvPr id="5"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defRPr/>
            </a:pPr>
            <a:r>
              <a:rPr lang="en-US" sz="1200" dirty="0">
                <a:solidFill>
                  <a:srgbClr val="FFC000"/>
                </a:solidFill>
                <a:effectLst>
                  <a:outerShdw blurRad="38100" dist="38100" dir="2700000" algn="tl">
                    <a:srgbClr val="000000"/>
                  </a:outerShdw>
                </a:effectLst>
              </a:rPr>
              <a:t>Requirements &amp; Definition: </a:t>
            </a:r>
            <a:fld id="{F8615D2A-9F06-4CF5-AF8B-DC874A4BC8DF}" type="slidenum">
              <a:rPr lang="en-US" sz="1200" smtClean="0">
                <a:solidFill>
                  <a:srgbClr val="FFC000"/>
                </a:solidFill>
                <a:effectLst>
                  <a:outerShdw blurRad="38100" dist="38100" dir="2700000" algn="tl">
                    <a:srgbClr val="000000"/>
                  </a:outerShdw>
                </a:effectLst>
              </a:rPr>
              <a:pPr>
                <a:defRPr/>
              </a:pPr>
              <a:t>10</a:t>
            </a:fld>
            <a:endParaRPr lang="en-US" sz="1200" dirty="0">
              <a:solidFill>
                <a:srgbClr val="FFC000"/>
              </a:solidFill>
              <a:effectLst>
                <a:outerShdw blurRad="38100" dist="38100" dir="2700000" algn="tl">
                  <a:srgbClr val="000000"/>
                </a:outerShdw>
              </a:effectLst>
            </a:endParaRPr>
          </a:p>
        </p:txBody>
      </p:sp>
      <p:sp>
        <p:nvSpPr>
          <p:cNvPr id="126978" name="Rectangle 2050"/>
          <p:cNvSpPr>
            <a:spLocks noGrp="1" noChangeArrowheads="1"/>
          </p:cNvSpPr>
          <p:nvPr>
            <p:ph type="title"/>
          </p:nvPr>
        </p:nvSpPr>
        <p:spPr>
          <a:xfrm>
            <a:off x="1530072" y="623450"/>
            <a:ext cx="9603275" cy="1049235"/>
          </a:xfrm>
        </p:spPr>
        <p:txBody>
          <a:bodyPr/>
          <a:lstStyle/>
          <a:p>
            <a:pPr eaLnBrk="1" hangingPunct="1">
              <a:defRPr/>
            </a:pPr>
            <a:r>
              <a:rPr lang="en-US" dirty="0"/>
              <a:t>Definition of plain language: part 1</a:t>
            </a:r>
          </a:p>
        </p:txBody>
      </p:sp>
      <p:graphicFrame>
        <p:nvGraphicFramePr>
          <p:cNvPr id="6149" name="Object 2052"/>
          <p:cNvGraphicFramePr>
            <a:graphicFrameLocks noChangeAspect="1"/>
          </p:cNvGraphicFramePr>
          <p:nvPr/>
        </p:nvGraphicFramePr>
        <p:xfrm>
          <a:off x="5547360" y="4648200"/>
          <a:ext cx="4206240" cy="1371600"/>
        </p:xfrm>
        <a:graphic>
          <a:graphicData uri="http://schemas.openxmlformats.org/presentationml/2006/ole">
            <mc:AlternateContent xmlns:mc="http://schemas.openxmlformats.org/markup-compatibility/2006">
              <mc:Choice xmlns:v="urn:schemas-microsoft-com:vml" Requires="v">
                <p:oleObj spid="_x0000_s3085" name="Clip" r:id="rId4" imgW="1036015" imgH="504749" progId="">
                  <p:embed/>
                </p:oleObj>
              </mc:Choice>
              <mc:Fallback>
                <p:oleObj name="Clip" r:id="rId4" imgW="1036015" imgH="504749" progId="">
                  <p:embed/>
                  <p:pic>
                    <p:nvPicPr>
                      <p:cNvPr id="6149" name="Object 20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7360" y="4648200"/>
                        <a:ext cx="42062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C3AB4EA5-4A5C-41B0-8BFF-718F7C836383}"/>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1168808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plain language: part 1I</a:t>
            </a:r>
            <a:endParaRPr lang="en-US" b="1" dirty="0"/>
          </a:p>
        </p:txBody>
      </p:sp>
      <p:sp>
        <p:nvSpPr>
          <p:cNvPr id="6" name="Content Placeholder 5"/>
          <p:cNvSpPr>
            <a:spLocks noGrp="1"/>
          </p:cNvSpPr>
          <p:nvPr>
            <p:ph sz="quarter" idx="4"/>
          </p:nvPr>
        </p:nvSpPr>
        <p:spPr>
          <a:xfrm>
            <a:off x="5392616" y="2438401"/>
            <a:ext cx="5838092" cy="3615436"/>
          </a:xfrm>
        </p:spPr>
        <p:txBody>
          <a:bodyPr>
            <a:normAutofit/>
          </a:bodyPr>
          <a:lstStyle/>
          <a:p>
            <a:pPr marL="0" indent="0">
              <a:buNone/>
            </a:pPr>
            <a:r>
              <a:rPr lang="en-US" sz="2800" dirty="0"/>
              <a:t>Clear language means users:</a:t>
            </a:r>
          </a:p>
          <a:p>
            <a:pPr>
              <a:buFont typeface="Wingdings" panose="05000000000000000000" pitchFamily="2" charset="2"/>
              <a:buChar char="§"/>
            </a:pPr>
            <a:r>
              <a:rPr lang="en-US" sz="2800" dirty="0"/>
              <a:t>Find what they need</a:t>
            </a:r>
          </a:p>
          <a:p>
            <a:pPr>
              <a:buFont typeface="Wingdings" panose="05000000000000000000" pitchFamily="2" charset="2"/>
              <a:buChar char="§"/>
            </a:pPr>
            <a:r>
              <a:rPr lang="en-US" sz="2800" dirty="0"/>
              <a:t>Understand what they find</a:t>
            </a:r>
          </a:p>
          <a:p>
            <a:pPr>
              <a:buFont typeface="Wingdings" panose="05000000000000000000" pitchFamily="2" charset="2"/>
              <a:buChar char="§"/>
            </a:pPr>
            <a:r>
              <a:rPr lang="en-US" sz="2800" dirty="0"/>
              <a:t>Use what they find to meet their needs</a:t>
            </a:r>
          </a:p>
        </p:txBody>
      </p:sp>
      <p:pic>
        <p:nvPicPr>
          <p:cNvPr id="3074" name="Picture 2" descr="Clipart: Animated person with question mark" title="cartoon person leaning on big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678" y="2133600"/>
            <a:ext cx="2983523" cy="3810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defRPr/>
            </a:pPr>
            <a:r>
              <a:rPr lang="en-US" sz="1200" dirty="0">
                <a:solidFill>
                  <a:srgbClr val="FFC000"/>
                </a:solidFill>
                <a:effectLst>
                  <a:outerShdw blurRad="38100" dist="38100" dir="2700000" algn="tl">
                    <a:srgbClr val="000000"/>
                  </a:outerShdw>
                </a:effectLst>
              </a:rPr>
              <a:t>Requirements &amp; Definition: </a:t>
            </a:r>
            <a:fld id="{0FBA39C7-319C-4441-8AC9-BF720635570E}" type="slidenum">
              <a:rPr lang="en-US" sz="1200" smtClean="0">
                <a:solidFill>
                  <a:srgbClr val="FFC000"/>
                </a:solidFill>
                <a:effectLst>
                  <a:outerShdw blurRad="38100" dist="38100" dir="2700000" algn="tl">
                    <a:srgbClr val="000000"/>
                  </a:outerShdw>
                </a:effectLst>
              </a:rPr>
              <a:pPr>
                <a:defRPr/>
              </a:pPr>
              <a:t>11</a:t>
            </a:fld>
            <a:endParaRPr lang="en-US" sz="1200" dirty="0">
              <a:solidFill>
                <a:srgbClr val="FFC000"/>
              </a:solidFill>
              <a:effectLst>
                <a:outerShdw blurRad="38100" dist="38100" dir="2700000" algn="tl">
                  <a:srgbClr val="000000"/>
                </a:outerShdw>
              </a:effectLst>
            </a:endParaRPr>
          </a:p>
        </p:txBody>
      </p:sp>
      <p:sp>
        <p:nvSpPr>
          <p:cNvPr id="3" name="Footer Placeholder 2">
            <a:extLst>
              <a:ext uri="{FF2B5EF4-FFF2-40B4-BE49-F238E27FC236}">
                <a16:creationId xmlns:a16="http://schemas.microsoft.com/office/drawing/2014/main" id="{385C836B-5202-4CC1-8D00-F4310469F20F}"/>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277863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7" name="Rectangle 1027"/>
          <p:cNvSpPr>
            <a:spLocks noGrp="1" noChangeArrowheads="1"/>
          </p:cNvSpPr>
          <p:nvPr>
            <p:ph idx="1"/>
          </p:nvPr>
        </p:nvSpPr>
        <p:spPr>
          <a:xfrm>
            <a:off x="1158241" y="2524127"/>
            <a:ext cx="9490710" cy="1844675"/>
          </a:xfrm>
        </p:spPr>
        <p:txBody>
          <a:bodyPr>
            <a:normAutofit fontScale="92500" lnSpcReduction="20000"/>
          </a:bodyPr>
          <a:lstStyle/>
          <a:p>
            <a:pPr algn="ctr" eaLnBrk="1" hangingPunct="1">
              <a:buFont typeface="Wingdings" pitchFamily="2" charset="2"/>
              <a:buNone/>
              <a:defRPr/>
            </a:pPr>
            <a:r>
              <a:rPr lang="en-US" sz="6000" b="1" dirty="0">
                <a:solidFill>
                  <a:schemeClr val="accent1">
                    <a:lumMod val="75000"/>
                  </a:schemeClr>
                </a:solidFill>
              </a:rPr>
              <a:t>To make your message stand out</a:t>
            </a:r>
            <a:r>
              <a:rPr lang="en-US" dirty="0">
                <a:solidFill>
                  <a:schemeClr val="accent1">
                    <a:lumMod val="75000"/>
                  </a:schemeClr>
                </a:solidFill>
              </a:rPr>
              <a:t> </a:t>
            </a:r>
          </a:p>
        </p:txBody>
      </p:sp>
      <p:sp>
        <p:nvSpPr>
          <p:cNvPr id="4"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12</a:t>
            </a:fld>
            <a:endParaRPr lang="en-US" sz="1200" dirty="0">
              <a:solidFill>
                <a:srgbClr val="FFC000"/>
              </a:solidFill>
              <a:effectLst>
                <a:outerShdw blurRad="38100" dist="38100" dir="2700000" algn="tl">
                  <a:srgbClr val="000000"/>
                </a:outerShdw>
              </a:effectLst>
            </a:endParaRPr>
          </a:p>
        </p:txBody>
      </p:sp>
      <p:sp>
        <p:nvSpPr>
          <p:cNvPr id="118786" name="Rectangle 1026"/>
          <p:cNvSpPr>
            <a:spLocks noGrp="1" noChangeArrowheads="1"/>
          </p:cNvSpPr>
          <p:nvPr>
            <p:ph type="title"/>
          </p:nvPr>
        </p:nvSpPr>
        <p:spPr/>
        <p:txBody>
          <a:bodyPr/>
          <a:lstStyle/>
          <a:p>
            <a:pPr eaLnBrk="1" hangingPunct="1">
              <a:defRPr/>
            </a:pPr>
            <a:r>
              <a:rPr lang="en-US"/>
              <a:t>Why use plain language?</a:t>
            </a:r>
          </a:p>
        </p:txBody>
      </p:sp>
      <p:sp>
        <p:nvSpPr>
          <p:cNvPr id="2" name="Footer Placeholder 1">
            <a:extLst>
              <a:ext uri="{FF2B5EF4-FFF2-40B4-BE49-F238E27FC236}">
                <a16:creationId xmlns:a16="http://schemas.microsoft.com/office/drawing/2014/main" id="{21280539-2AAF-4319-91D9-92E4FF61A735}"/>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39577653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187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8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autoUpdateAnimBg="0"/>
      <p:bldP spid="11878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l" eaLnBrk="1" hangingPunct="1"/>
            <a:r>
              <a:rPr lang="en-US" altLang="en-US" sz="3600" dirty="0"/>
              <a:t>Even Experts Like It Simple</a:t>
            </a:r>
          </a:p>
        </p:txBody>
      </p:sp>
      <p:sp>
        <p:nvSpPr>
          <p:cNvPr id="7171" name="Rectangle 3"/>
          <p:cNvSpPr>
            <a:spLocks noGrp="1" noChangeArrowheads="1"/>
          </p:cNvSpPr>
          <p:nvPr>
            <p:ph type="body" idx="1"/>
          </p:nvPr>
        </p:nvSpPr>
        <p:spPr>
          <a:xfrm>
            <a:off x="1451579" y="1961585"/>
            <a:ext cx="8050213" cy="4679950"/>
          </a:xfrm>
        </p:spPr>
        <p:txBody>
          <a:bodyPr/>
          <a:lstStyle/>
          <a:p>
            <a:pPr eaLnBrk="1" hangingPunct="1"/>
            <a:r>
              <a:rPr lang="en-US" altLang="en-US" b="0" dirty="0"/>
              <a:t>So you’re writing for brain surgeons?</a:t>
            </a:r>
          </a:p>
          <a:p>
            <a:pPr lvl="1" eaLnBrk="1" hangingPunct="1"/>
            <a:r>
              <a:rPr lang="en-US" altLang="en-US" b="1" dirty="0"/>
              <a:t>Sure, they can understand the medical jargon and complex sentences when they aren’t busy…</a:t>
            </a:r>
          </a:p>
          <a:p>
            <a:pPr lvl="1" eaLnBrk="1" hangingPunct="1"/>
            <a:r>
              <a:rPr lang="en-US" altLang="en-US" b="1" dirty="0"/>
              <a:t>But how about in the middle of SURGERY?</a:t>
            </a:r>
          </a:p>
          <a:p>
            <a:pPr eaLnBrk="1" hangingPunct="1">
              <a:buFontTx/>
              <a:buNone/>
            </a:pPr>
            <a:endParaRPr lang="en-US" altLang="en-US" b="0" dirty="0"/>
          </a:p>
          <a:p>
            <a:pPr eaLnBrk="1" hangingPunct="1"/>
            <a:r>
              <a:rPr lang="en-US" altLang="en-US" b="0" dirty="0"/>
              <a:t>Studies found attorneys take 2x as long to translate legalese. No wonder they charge clients by the hour. </a:t>
            </a:r>
          </a:p>
        </p:txBody>
      </p:sp>
      <p:sp>
        <p:nvSpPr>
          <p:cNvPr id="2" name="Footer Placeholder 1">
            <a:extLst>
              <a:ext uri="{FF2B5EF4-FFF2-40B4-BE49-F238E27FC236}">
                <a16:creationId xmlns:a16="http://schemas.microsoft.com/office/drawing/2014/main" id="{4F4EC7CB-5487-4E83-8E67-8CC9BEB8A45E}"/>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FFC8635E-AD2F-4E38-AE7C-D247B10E8E71}"/>
              </a:ext>
            </a:extLst>
          </p:cNvPr>
          <p:cNvSpPr txBox="1">
            <a:spLocks/>
          </p:cNvSpPr>
          <p:nvPr/>
        </p:nvSpPr>
        <p:spPr bwMode="auto">
          <a:xfrm>
            <a:off x="8473440" y="6243638"/>
            <a:ext cx="2560320" cy="457200"/>
          </a:xfrm>
          <a:prstGeom prst="rect">
            <a:avLst/>
          </a:prstGeom>
          <a:ln>
            <a:miter lim="800000"/>
            <a:headEnd/>
            <a:tailEnd/>
          </a:ln>
        </p:spPr>
        <p:txBody>
          <a:bodyPr vert="horz" lIns="91440" tIns="45720" rIns="91440" bIns="45720" rtlCol="0" anchor="b"/>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defRPr/>
              </a:pPr>
              <a:t>13</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899405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451579" y="933262"/>
            <a:ext cx="8472488" cy="609600"/>
          </a:xfrm>
        </p:spPr>
        <p:txBody>
          <a:bodyPr>
            <a:normAutofit fontScale="90000"/>
          </a:bodyPr>
          <a:lstStyle/>
          <a:p>
            <a:pPr algn="l" eaLnBrk="1" hangingPunct="1"/>
            <a:r>
              <a:rPr lang="en-US" altLang="en-US" sz="3600" dirty="0"/>
              <a:t>Washington State</a:t>
            </a:r>
            <a:br>
              <a:rPr lang="en-US" altLang="en-US" sz="3600" dirty="0"/>
            </a:br>
            <a:endParaRPr lang="en-US" altLang="en-US" sz="3600" dirty="0"/>
          </a:p>
        </p:txBody>
      </p:sp>
      <p:sp>
        <p:nvSpPr>
          <p:cNvPr id="1302531" name="Rectangle 3"/>
          <p:cNvSpPr>
            <a:spLocks noGrp="1" noChangeArrowheads="1"/>
          </p:cNvSpPr>
          <p:nvPr>
            <p:ph type="body" idx="1"/>
          </p:nvPr>
        </p:nvSpPr>
        <p:spPr/>
        <p:txBody>
          <a:bodyPr/>
          <a:lstStyle/>
          <a:p>
            <a:pPr eaLnBrk="1" hangingPunct="1">
              <a:lnSpc>
                <a:spcPct val="90000"/>
              </a:lnSpc>
              <a:buClr>
                <a:schemeClr val="accent5"/>
              </a:buClr>
              <a:buFont typeface="Wingdings" panose="05000000000000000000" pitchFamily="2" charset="2"/>
              <a:buChar char="v"/>
            </a:pPr>
            <a:r>
              <a:rPr lang="en-US" altLang="en-US" sz="2700" dirty="0"/>
              <a:t>Dept. of Licensing (drivers’ licenses) rewrote a notice telling people their license had been suspended.</a:t>
            </a:r>
          </a:p>
          <a:p>
            <a:pPr eaLnBrk="1" hangingPunct="1">
              <a:lnSpc>
                <a:spcPct val="90000"/>
              </a:lnSpc>
              <a:buClr>
                <a:schemeClr val="accent5"/>
              </a:buClr>
              <a:buFont typeface="Wingdings" panose="05000000000000000000" pitchFamily="2" charset="2"/>
              <a:buChar char="v"/>
            </a:pPr>
            <a:endParaRPr lang="en-US" altLang="en-US" sz="2700" dirty="0"/>
          </a:p>
          <a:p>
            <a:pPr eaLnBrk="1" hangingPunct="1">
              <a:lnSpc>
                <a:spcPct val="90000"/>
              </a:lnSpc>
              <a:buClr>
                <a:schemeClr val="accent5"/>
              </a:buClr>
              <a:buFont typeface="Wingdings" panose="05000000000000000000" pitchFamily="2" charset="2"/>
              <a:buChar char="v"/>
            </a:pPr>
            <a:r>
              <a:rPr lang="en-US" altLang="en-US" sz="2700" dirty="0"/>
              <a:t>Hotline busy signals declined 95%, and each day 850 more people reached the hotline, instead of getting a busy signal.</a:t>
            </a:r>
          </a:p>
          <a:p>
            <a:pPr eaLnBrk="1" hangingPunct="1">
              <a:lnSpc>
                <a:spcPct val="90000"/>
              </a:lnSpc>
              <a:buClr>
                <a:schemeClr val="accent5"/>
              </a:buClr>
              <a:buFont typeface="Wingdings" panose="05000000000000000000" pitchFamily="2" charset="2"/>
              <a:buChar char="v"/>
            </a:pPr>
            <a:endParaRPr lang="en-US" altLang="en-US" sz="2700" dirty="0"/>
          </a:p>
          <a:p>
            <a:pPr eaLnBrk="1" hangingPunct="1">
              <a:lnSpc>
                <a:spcPct val="90000"/>
              </a:lnSpc>
              <a:buClr>
                <a:schemeClr val="accent5"/>
              </a:buClr>
              <a:buFont typeface="Wingdings" panose="05000000000000000000" pitchFamily="2" charset="2"/>
              <a:buChar char="v"/>
            </a:pPr>
            <a:r>
              <a:rPr lang="en-US" altLang="en-US" sz="2700" dirty="0"/>
              <a:t>3 FTEs were transferred to help customers in other ways.</a:t>
            </a:r>
          </a:p>
        </p:txBody>
      </p:sp>
      <p:sp>
        <p:nvSpPr>
          <p:cNvPr id="2" name="Footer Placeholder 1">
            <a:extLst>
              <a:ext uri="{FF2B5EF4-FFF2-40B4-BE49-F238E27FC236}">
                <a16:creationId xmlns:a16="http://schemas.microsoft.com/office/drawing/2014/main" id="{F6CE8BDF-6BE3-4236-9917-4875890CF327}"/>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DC7361FC-E94A-4801-824A-5A49FC1DDFA2}"/>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14</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256889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253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25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53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normAutofit lnSpcReduction="10000"/>
          </a:bodyPr>
          <a:lstStyle/>
          <a:p>
            <a:pPr>
              <a:lnSpc>
                <a:spcPct val="80000"/>
              </a:lnSpc>
              <a:buClr>
                <a:schemeClr val="accent5"/>
              </a:buClr>
              <a:defRPr/>
            </a:pPr>
            <a:r>
              <a:rPr lang="en-US" sz="2400" dirty="0"/>
              <a:t>Logical organization</a:t>
            </a:r>
          </a:p>
          <a:p>
            <a:pPr lvl="1">
              <a:lnSpc>
                <a:spcPct val="80000"/>
              </a:lnSpc>
              <a:buClr>
                <a:schemeClr val="accent5"/>
              </a:buClr>
              <a:defRPr/>
            </a:pPr>
            <a:r>
              <a:rPr lang="en-US" sz="2000" dirty="0"/>
              <a:t>Understand your message</a:t>
            </a:r>
          </a:p>
          <a:p>
            <a:pPr lvl="1">
              <a:lnSpc>
                <a:spcPct val="80000"/>
              </a:lnSpc>
              <a:buClr>
                <a:schemeClr val="accent5"/>
              </a:buClr>
              <a:defRPr/>
            </a:pPr>
            <a:r>
              <a:rPr lang="en-US" sz="2000" dirty="0"/>
              <a:t>Know your audience</a:t>
            </a:r>
          </a:p>
          <a:p>
            <a:pPr lvl="1">
              <a:lnSpc>
                <a:spcPct val="80000"/>
              </a:lnSpc>
              <a:buClr>
                <a:schemeClr val="accent5"/>
              </a:buClr>
              <a:defRPr/>
            </a:pPr>
            <a:r>
              <a:rPr lang="en-US" sz="2000" dirty="0"/>
              <a:t>Start with your main (most important) point</a:t>
            </a:r>
          </a:p>
          <a:p>
            <a:pPr lvl="1">
              <a:lnSpc>
                <a:spcPct val="80000"/>
              </a:lnSpc>
              <a:buClr>
                <a:schemeClr val="accent5"/>
              </a:buClr>
              <a:defRPr/>
            </a:pPr>
            <a:r>
              <a:rPr lang="en-US" sz="2000" dirty="0"/>
              <a:t>Headings*</a:t>
            </a:r>
          </a:p>
          <a:p>
            <a:pPr>
              <a:lnSpc>
                <a:spcPct val="80000"/>
              </a:lnSpc>
              <a:buClr>
                <a:schemeClr val="accent5"/>
              </a:buClr>
              <a:defRPr/>
            </a:pPr>
            <a:r>
              <a:rPr lang="en-US" sz="2400" dirty="0"/>
              <a:t>Word choice</a:t>
            </a:r>
          </a:p>
          <a:p>
            <a:pPr lvl="1">
              <a:lnSpc>
                <a:spcPct val="80000"/>
              </a:lnSpc>
              <a:buClr>
                <a:schemeClr val="accent5"/>
              </a:buClr>
              <a:defRPr/>
            </a:pPr>
            <a:r>
              <a:rPr lang="en-US" sz="2000" dirty="0"/>
              <a:t>The active voice</a:t>
            </a:r>
          </a:p>
          <a:p>
            <a:pPr lvl="1">
              <a:lnSpc>
                <a:spcPct val="80000"/>
              </a:lnSpc>
              <a:buClr>
                <a:schemeClr val="accent5"/>
              </a:buClr>
              <a:defRPr/>
            </a:pPr>
            <a:r>
              <a:rPr lang="en-US" sz="2000" dirty="0"/>
              <a:t>Common, everyday words</a:t>
            </a:r>
          </a:p>
          <a:p>
            <a:pPr lvl="1">
              <a:lnSpc>
                <a:spcPct val="80000"/>
              </a:lnSpc>
              <a:buClr>
                <a:schemeClr val="accent5"/>
              </a:buClr>
              <a:defRPr/>
            </a:pPr>
            <a:r>
              <a:rPr lang="en-US" sz="2000" dirty="0"/>
              <a:t>Short sentences</a:t>
            </a:r>
          </a:p>
          <a:p>
            <a:pPr lvl="1">
              <a:lnSpc>
                <a:spcPct val="80000"/>
              </a:lnSpc>
              <a:buClr>
                <a:schemeClr val="accent5"/>
              </a:buClr>
              <a:defRPr/>
            </a:pPr>
            <a:r>
              <a:rPr lang="en-US" sz="2000" dirty="0"/>
              <a:t>“You” and other pronouns</a:t>
            </a:r>
          </a:p>
          <a:p>
            <a:pPr lvl="1">
              <a:lnSpc>
                <a:spcPct val="80000"/>
              </a:lnSpc>
              <a:buClr>
                <a:schemeClr val="accent5"/>
              </a:buClr>
              <a:defRPr/>
            </a:pPr>
            <a:r>
              <a:rPr lang="en-US" sz="2000" dirty="0"/>
              <a:t>Consistency</a:t>
            </a:r>
          </a:p>
          <a:p>
            <a:pPr>
              <a:lnSpc>
                <a:spcPct val="80000"/>
              </a:lnSpc>
              <a:buClr>
                <a:schemeClr val="accent5"/>
              </a:buClr>
              <a:defRPr/>
            </a:pPr>
            <a:r>
              <a:rPr lang="en-US" sz="2400" dirty="0"/>
              <a:t>Presentation</a:t>
            </a:r>
          </a:p>
          <a:p>
            <a:pPr lvl="1">
              <a:lnSpc>
                <a:spcPct val="80000"/>
              </a:lnSpc>
              <a:buClr>
                <a:schemeClr val="accent5"/>
              </a:buClr>
              <a:defRPr/>
            </a:pPr>
            <a:r>
              <a:rPr lang="en-US" sz="2000" dirty="0"/>
              <a:t>Lists and tables</a:t>
            </a:r>
          </a:p>
          <a:p>
            <a:pPr lvl="1">
              <a:lnSpc>
                <a:spcPct val="80000"/>
              </a:lnSpc>
              <a:buClr>
                <a:schemeClr val="accent5"/>
              </a:buClr>
              <a:defRPr/>
            </a:pPr>
            <a:r>
              <a:rPr lang="en-US" sz="2000" dirty="0"/>
              <a:t>Easy-to-read design features</a:t>
            </a:r>
          </a:p>
          <a:p>
            <a:pPr eaLnBrk="1" hangingPunct="1">
              <a:buFont typeface="Wingdings" pitchFamily="2" charset="2"/>
              <a:buNone/>
              <a:defRPr/>
            </a:pPr>
            <a:endParaRPr lang="en-US" sz="3600" dirty="0"/>
          </a:p>
        </p:txBody>
      </p:sp>
      <p:sp>
        <p:nvSpPr>
          <p:cNvPr id="3" name="Title 2">
            <a:extLst>
              <a:ext uri="{FF2B5EF4-FFF2-40B4-BE49-F238E27FC236}">
                <a16:creationId xmlns:a16="http://schemas.microsoft.com/office/drawing/2014/main" id="{FDD7CE30-39FB-4A78-B21D-42F86565D91F}"/>
              </a:ext>
            </a:extLst>
          </p:cNvPr>
          <p:cNvSpPr>
            <a:spLocks noGrp="1"/>
          </p:cNvSpPr>
          <p:nvPr>
            <p:ph type="title"/>
          </p:nvPr>
        </p:nvSpPr>
        <p:spPr>
          <a:xfrm>
            <a:off x="624689" y="804519"/>
            <a:ext cx="10936586" cy="1049235"/>
          </a:xfrm>
        </p:spPr>
        <p:txBody>
          <a:bodyPr/>
          <a:lstStyle/>
          <a:p>
            <a:r>
              <a:rPr lang="en-US" dirty="0"/>
              <a:t>What are the main elements of plain language?</a:t>
            </a:r>
          </a:p>
        </p:txBody>
      </p:sp>
      <p:sp>
        <p:nvSpPr>
          <p:cNvPr id="2" name="Footer Placeholder 1">
            <a:extLst>
              <a:ext uri="{FF2B5EF4-FFF2-40B4-BE49-F238E27FC236}">
                <a16:creationId xmlns:a16="http://schemas.microsoft.com/office/drawing/2014/main" id="{3BE8C29D-C701-4F83-BF0E-049FF0523837}"/>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ACF18257-CE73-48C1-B660-D79C88DFA541}"/>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15</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614777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 why you’re writing</a:t>
            </a:r>
            <a:endParaRPr lang="en-US" b="1" dirty="0"/>
          </a:p>
        </p:txBody>
      </p:sp>
      <p:sp>
        <p:nvSpPr>
          <p:cNvPr id="3" name="Content Placeholder 2"/>
          <p:cNvSpPr>
            <a:spLocks noGrp="1"/>
          </p:cNvSpPr>
          <p:nvPr>
            <p:ph sz="half" idx="1"/>
          </p:nvPr>
        </p:nvSpPr>
        <p:spPr>
          <a:xfrm>
            <a:off x="1158241" y="1981203"/>
            <a:ext cx="5359791" cy="4144963"/>
          </a:xfrm>
        </p:spPr>
        <p:txBody>
          <a:bodyPr/>
          <a:lstStyle/>
          <a:p>
            <a:pPr>
              <a:lnSpc>
                <a:spcPct val="150000"/>
              </a:lnSpc>
              <a:spcBef>
                <a:spcPts val="0"/>
              </a:spcBef>
              <a:buClr>
                <a:schemeClr val="accent5"/>
              </a:buClr>
              <a:buFont typeface="Wingdings" panose="05000000000000000000" pitchFamily="2" charset="2"/>
              <a:buChar char="v"/>
            </a:pPr>
            <a:r>
              <a:rPr lang="en-US" dirty="0"/>
              <a:t>What am I writing?</a:t>
            </a:r>
          </a:p>
          <a:p>
            <a:pPr>
              <a:lnSpc>
                <a:spcPct val="150000"/>
              </a:lnSpc>
              <a:spcBef>
                <a:spcPts val="0"/>
              </a:spcBef>
              <a:buClr>
                <a:schemeClr val="accent5"/>
              </a:buClr>
              <a:buFont typeface="Wingdings" panose="05000000000000000000" pitchFamily="2" charset="2"/>
              <a:buChar char="v"/>
            </a:pPr>
            <a:r>
              <a:rPr lang="en-US" dirty="0"/>
              <a:t>Who am I writing for?</a:t>
            </a:r>
          </a:p>
          <a:p>
            <a:pPr>
              <a:lnSpc>
                <a:spcPct val="150000"/>
              </a:lnSpc>
              <a:spcBef>
                <a:spcPts val="0"/>
              </a:spcBef>
              <a:buClr>
                <a:schemeClr val="accent5"/>
              </a:buClr>
              <a:buFont typeface="Wingdings" panose="05000000000000000000" pitchFamily="2" charset="2"/>
              <a:buChar char="v"/>
            </a:pPr>
            <a:r>
              <a:rPr lang="en-US" dirty="0"/>
              <a:t>What is my purpose?</a:t>
            </a:r>
          </a:p>
          <a:p>
            <a:pPr>
              <a:lnSpc>
                <a:spcPct val="150000"/>
              </a:lnSpc>
              <a:spcBef>
                <a:spcPts val="0"/>
              </a:spcBef>
              <a:buClr>
                <a:schemeClr val="accent5"/>
              </a:buClr>
              <a:buFont typeface="Wingdings" panose="05000000000000000000" pitchFamily="2" charset="2"/>
              <a:buChar char="v"/>
            </a:pPr>
            <a:r>
              <a:rPr lang="en-US" dirty="0"/>
              <a:t>Why do I want them to read this?</a:t>
            </a:r>
          </a:p>
          <a:p>
            <a:pPr>
              <a:lnSpc>
                <a:spcPct val="150000"/>
              </a:lnSpc>
              <a:spcBef>
                <a:spcPts val="0"/>
              </a:spcBef>
              <a:buClr>
                <a:schemeClr val="accent5"/>
              </a:buClr>
              <a:buFont typeface="Wingdings" panose="05000000000000000000" pitchFamily="2" charset="2"/>
              <a:buChar char="v"/>
            </a:pPr>
            <a:r>
              <a:rPr lang="en-US" dirty="0"/>
              <a:t>What do they need?</a:t>
            </a:r>
          </a:p>
          <a:p>
            <a:pPr>
              <a:lnSpc>
                <a:spcPct val="150000"/>
              </a:lnSpc>
              <a:spcBef>
                <a:spcPts val="0"/>
              </a:spcBef>
              <a:buClr>
                <a:schemeClr val="accent5"/>
              </a:buClr>
              <a:buFont typeface="Wingdings" panose="05000000000000000000" pitchFamily="2" charset="2"/>
              <a:buChar char="v"/>
            </a:pPr>
            <a:r>
              <a:rPr lang="en-US" dirty="0"/>
              <a:t>What do they already know?</a:t>
            </a:r>
          </a:p>
        </p:txBody>
      </p:sp>
      <p:grpSp>
        <p:nvGrpSpPr>
          <p:cNvPr id="5" name="Group 4"/>
          <p:cNvGrpSpPr/>
          <p:nvPr/>
        </p:nvGrpSpPr>
        <p:grpSpPr>
          <a:xfrm>
            <a:off x="6616189" y="1620632"/>
            <a:ext cx="4516360" cy="4723109"/>
            <a:chOff x="6507138" y="1296045"/>
            <a:chExt cx="4892723" cy="4723109"/>
          </a:xfrm>
        </p:grpSpPr>
        <p:sp>
          <p:nvSpPr>
            <p:cNvPr id="6" name="Freeform 5"/>
            <p:cNvSpPr/>
            <p:nvPr/>
          </p:nvSpPr>
          <p:spPr>
            <a:xfrm>
              <a:off x="8239887" y="1296045"/>
              <a:ext cx="1427224" cy="1427224"/>
            </a:xfrm>
            <a:custGeom>
              <a:avLst/>
              <a:gdLst>
                <a:gd name="connsiteX0" fmla="*/ 0 w 1427224"/>
                <a:gd name="connsiteY0" fmla="*/ 713612 h 1427224"/>
                <a:gd name="connsiteX1" fmla="*/ 713612 w 1427224"/>
                <a:gd name="connsiteY1" fmla="*/ 0 h 1427224"/>
                <a:gd name="connsiteX2" fmla="*/ 1427224 w 1427224"/>
                <a:gd name="connsiteY2" fmla="*/ 713612 h 1427224"/>
                <a:gd name="connsiteX3" fmla="*/ 713612 w 1427224"/>
                <a:gd name="connsiteY3" fmla="*/ 1427224 h 1427224"/>
                <a:gd name="connsiteX4" fmla="*/ 0 w 1427224"/>
                <a:gd name="connsiteY4" fmla="*/ 713612 h 14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24" h="1427224">
                  <a:moveTo>
                    <a:pt x="0" y="713612"/>
                  </a:moveTo>
                  <a:cubicBezTo>
                    <a:pt x="0" y="319495"/>
                    <a:pt x="319495" y="0"/>
                    <a:pt x="713612" y="0"/>
                  </a:cubicBezTo>
                  <a:cubicBezTo>
                    <a:pt x="1107729" y="0"/>
                    <a:pt x="1427224" y="319495"/>
                    <a:pt x="1427224" y="713612"/>
                  </a:cubicBezTo>
                  <a:cubicBezTo>
                    <a:pt x="1427224" y="1107729"/>
                    <a:pt x="1107729" y="1427224"/>
                    <a:pt x="713612" y="1427224"/>
                  </a:cubicBezTo>
                  <a:cubicBezTo>
                    <a:pt x="319495" y="1427224"/>
                    <a:pt x="0" y="1107729"/>
                    <a:pt x="0" y="71361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6792" tIns="226792" rIns="226792" bIns="226792" numCol="1" spcCol="1270" anchor="ctr" anchorCtr="0">
              <a:noAutofit/>
            </a:bodyPr>
            <a:lstStyle/>
            <a:p>
              <a:pPr algn="ctr" defTabSz="622300">
                <a:lnSpc>
                  <a:spcPct val="90000"/>
                </a:lnSpc>
                <a:spcBef>
                  <a:spcPct val="0"/>
                </a:spcBef>
                <a:spcAft>
                  <a:spcPct val="35000"/>
                </a:spcAft>
              </a:pPr>
              <a:r>
                <a:rPr lang="en-US" sz="1400" b="1" dirty="0"/>
                <a:t>The Hill?</a:t>
              </a:r>
            </a:p>
          </p:txBody>
        </p:sp>
        <p:sp>
          <p:nvSpPr>
            <p:cNvPr id="11" name="Freeform 10"/>
            <p:cNvSpPr/>
            <p:nvPr/>
          </p:nvSpPr>
          <p:spPr>
            <a:xfrm>
              <a:off x="9972637" y="2554961"/>
              <a:ext cx="1427224" cy="1427224"/>
            </a:xfrm>
            <a:custGeom>
              <a:avLst/>
              <a:gdLst>
                <a:gd name="connsiteX0" fmla="*/ 0 w 1427224"/>
                <a:gd name="connsiteY0" fmla="*/ 713612 h 1427224"/>
                <a:gd name="connsiteX1" fmla="*/ 713612 w 1427224"/>
                <a:gd name="connsiteY1" fmla="*/ 0 h 1427224"/>
                <a:gd name="connsiteX2" fmla="*/ 1427224 w 1427224"/>
                <a:gd name="connsiteY2" fmla="*/ 713612 h 1427224"/>
                <a:gd name="connsiteX3" fmla="*/ 713612 w 1427224"/>
                <a:gd name="connsiteY3" fmla="*/ 1427224 h 1427224"/>
                <a:gd name="connsiteX4" fmla="*/ 0 w 1427224"/>
                <a:gd name="connsiteY4" fmla="*/ 713612 h 14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24" h="1427224">
                  <a:moveTo>
                    <a:pt x="0" y="713612"/>
                  </a:moveTo>
                  <a:cubicBezTo>
                    <a:pt x="0" y="319495"/>
                    <a:pt x="319495" y="0"/>
                    <a:pt x="713612" y="0"/>
                  </a:cubicBezTo>
                  <a:cubicBezTo>
                    <a:pt x="1107729" y="0"/>
                    <a:pt x="1427224" y="319495"/>
                    <a:pt x="1427224" y="713612"/>
                  </a:cubicBezTo>
                  <a:cubicBezTo>
                    <a:pt x="1427224" y="1107729"/>
                    <a:pt x="1107729" y="1427224"/>
                    <a:pt x="713612" y="1427224"/>
                  </a:cubicBezTo>
                  <a:cubicBezTo>
                    <a:pt x="319495" y="1427224"/>
                    <a:pt x="0" y="1107729"/>
                    <a:pt x="0" y="71361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602" tIns="230602" rIns="230602" bIns="230602" numCol="1" spcCol="1270" anchor="ctr" anchorCtr="0">
              <a:noAutofit/>
            </a:bodyPr>
            <a:lstStyle/>
            <a:p>
              <a:pPr algn="ctr" defTabSz="755650">
                <a:lnSpc>
                  <a:spcPct val="90000"/>
                </a:lnSpc>
                <a:spcBef>
                  <a:spcPct val="0"/>
                </a:spcBef>
                <a:spcAft>
                  <a:spcPct val="35000"/>
                </a:spcAft>
              </a:pPr>
              <a:r>
                <a:rPr lang="en-US" sz="1700" b="1" dirty="0"/>
                <a:t>Citizens?</a:t>
              </a:r>
            </a:p>
          </p:txBody>
        </p:sp>
        <p:sp>
          <p:nvSpPr>
            <p:cNvPr id="14" name="Freeform 13"/>
            <p:cNvSpPr/>
            <p:nvPr/>
          </p:nvSpPr>
          <p:spPr>
            <a:xfrm>
              <a:off x="9310785" y="4591930"/>
              <a:ext cx="1427224" cy="1427224"/>
            </a:xfrm>
            <a:custGeom>
              <a:avLst/>
              <a:gdLst>
                <a:gd name="connsiteX0" fmla="*/ 0 w 1427224"/>
                <a:gd name="connsiteY0" fmla="*/ 713612 h 1427224"/>
                <a:gd name="connsiteX1" fmla="*/ 713612 w 1427224"/>
                <a:gd name="connsiteY1" fmla="*/ 0 h 1427224"/>
                <a:gd name="connsiteX2" fmla="*/ 1427224 w 1427224"/>
                <a:gd name="connsiteY2" fmla="*/ 713612 h 1427224"/>
                <a:gd name="connsiteX3" fmla="*/ 713612 w 1427224"/>
                <a:gd name="connsiteY3" fmla="*/ 1427224 h 1427224"/>
                <a:gd name="connsiteX4" fmla="*/ 0 w 1427224"/>
                <a:gd name="connsiteY4" fmla="*/ 713612 h 14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24" h="1427224">
                  <a:moveTo>
                    <a:pt x="0" y="713612"/>
                  </a:moveTo>
                  <a:cubicBezTo>
                    <a:pt x="0" y="319495"/>
                    <a:pt x="319495" y="0"/>
                    <a:pt x="713612" y="0"/>
                  </a:cubicBezTo>
                  <a:cubicBezTo>
                    <a:pt x="1107729" y="0"/>
                    <a:pt x="1427224" y="319495"/>
                    <a:pt x="1427224" y="713612"/>
                  </a:cubicBezTo>
                  <a:cubicBezTo>
                    <a:pt x="1427224" y="1107729"/>
                    <a:pt x="1107729" y="1427224"/>
                    <a:pt x="713612" y="1427224"/>
                  </a:cubicBezTo>
                  <a:cubicBezTo>
                    <a:pt x="319495" y="1427224"/>
                    <a:pt x="0" y="1107729"/>
                    <a:pt x="0" y="71361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602" tIns="230602" rIns="230602" bIns="230602" numCol="1" spcCol="1270" anchor="ctr" anchorCtr="0">
              <a:noAutofit/>
            </a:bodyPr>
            <a:lstStyle/>
            <a:p>
              <a:pPr algn="ctr" defTabSz="755650">
                <a:lnSpc>
                  <a:spcPct val="90000"/>
                </a:lnSpc>
                <a:spcBef>
                  <a:spcPct val="0"/>
                </a:spcBef>
                <a:spcAft>
                  <a:spcPct val="35000"/>
                </a:spcAft>
              </a:pPr>
              <a:r>
                <a:rPr lang="en-US" sz="1700" dirty="0"/>
                <a:t>People with cancer?</a:t>
              </a:r>
            </a:p>
          </p:txBody>
        </p:sp>
        <p:sp>
          <p:nvSpPr>
            <p:cNvPr id="16" name="Freeform 15"/>
            <p:cNvSpPr/>
            <p:nvPr/>
          </p:nvSpPr>
          <p:spPr>
            <a:xfrm>
              <a:off x="7168989" y="4591930"/>
              <a:ext cx="1427224" cy="1427224"/>
            </a:xfrm>
            <a:custGeom>
              <a:avLst/>
              <a:gdLst>
                <a:gd name="connsiteX0" fmla="*/ 0 w 1427224"/>
                <a:gd name="connsiteY0" fmla="*/ 713612 h 1427224"/>
                <a:gd name="connsiteX1" fmla="*/ 713612 w 1427224"/>
                <a:gd name="connsiteY1" fmla="*/ 0 h 1427224"/>
                <a:gd name="connsiteX2" fmla="*/ 1427224 w 1427224"/>
                <a:gd name="connsiteY2" fmla="*/ 713612 h 1427224"/>
                <a:gd name="connsiteX3" fmla="*/ 713612 w 1427224"/>
                <a:gd name="connsiteY3" fmla="*/ 1427224 h 1427224"/>
                <a:gd name="connsiteX4" fmla="*/ 0 w 1427224"/>
                <a:gd name="connsiteY4" fmla="*/ 713612 h 14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24" h="1427224">
                  <a:moveTo>
                    <a:pt x="0" y="713612"/>
                  </a:moveTo>
                  <a:cubicBezTo>
                    <a:pt x="0" y="319495"/>
                    <a:pt x="319495" y="0"/>
                    <a:pt x="713612" y="0"/>
                  </a:cubicBezTo>
                  <a:cubicBezTo>
                    <a:pt x="1107729" y="0"/>
                    <a:pt x="1427224" y="319495"/>
                    <a:pt x="1427224" y="713612"/>
                  </a:cubicBezTo>
                  <a:cubicBezTo>
                    <a:pt x="1427224" y="1107729"/>
                    <a:pt x="1107729" y="1427224"/>
                    <a:pt x="713612" y="1427224"/>
                  </a:cubicBezTo>
                  <a:cubicBezTo>
                    <a:pt x="319495" y="1427224"/>
                    <a:pt x="0" y="1107729"/>
                    <a:pt x="0" y="71361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602" tIns="230602" rIns="230602" bIns="230602" numCol="1" spcCol="1270" anchor="ctr" anchorCtr="0">
              <a:noAutofit/>
            </a:bodyPr>
            <a:lstStyle/>
            <a:p>
              <a:pPr algn="ctr" defTabSz="755650">
                <a:lnSpc>
                  <a:spcPct val="90000"/>
                </a:lnSpc>
                <a:spcBef>
                  <a:spcPct val="0"/>
                </a:spcBef>
                <a:spcAft>
                  <a:spcPct val="35000"/>
                </a:spcAft>
              </a:pPr>
              <a:r>
                <a:rPr lang="en-US" sz="1700" dirty="0"/>
                <a:t>Military?</a:t>
              </a:r>
            </a:p>
          </p:txBody>
        </p:sp>
        <p:sp>
          <p:nvSpPr>
            <p:cNvPr id="18" name="Freeform 17"/>
            <p:cNvSpPr/>
            <p:nvPr/>
          </p:nvSpPr>
          <p:spPr>
            <a:xfrm>
              <a:off x="6507138" y="2554961"/>
              <a:ext cx="1427224" cy="1427224"/>
            </a:xfrm>
            <a:custGeom>
              <a:avLst/>
              <a:gdLst>
                <a:gd name="connsiteX0" fmla="*/ 0 w 1427224"/>
                <a:gd name="connsiteY0" fmla="*/ 713612 h 1427224"/>
                <a:gd name="connsiteX1" fmla="*/ 713612 w 1427224"/>
                <a:gd name="connsiteY1" fmla="*/ 0 h 1427224"/>
                <a:gd name="connsiteX2" fmla="*/ 1427224 w 1427224"/>
                <a:gd name="connsiteY2" fmla="*/ 713612 h 1427224"/>
                <a:gd name="connsiteX3" fmla="*/ 713612 w 1427224"/>
                <a:gd name="connsiteY3" fmla="*/ 1427224 h 1427224"/>
                <a:gd name="connsiteX4" fmla="*/ 0 w 1427224"/>
                <a:gd name="connsiteY4" fmla="*/ 713612 h 14272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7224" h="1427224">
                  <a:moveTo>
                    <a:pt x="0" y="713612"/>
                  </a:moveTo>
                  <a:cubicBezTo>
                    <a:pt x="0" y="319495"/>
                    <a:pt x="319495" y="0"/>
                    <a:pt x="713612" y="0"/>
                  </a:cubicBezTo>
                  <a:cubicBezTo>
                    <a:pt x="1107729" y="0"/>
                    <a:pt x="1427224" y="319495"/>
                    <a:pt x="1427224" y="713612"/>
                  </a:cubicBezTo>
                  <a:cubicBezTo>
                    <a:pt x="1427224" y="1107729"/>
                    <a:pt x="1107729" y="1427224"/>
                    <a:pt x="713612" y="1427224"/>
                  </a:cubicBezTo>
                  <a:cubicBezTo>
                    <a:pt x="319495" y="1427224"/>
                    <a:pt x="0" y="1107729"/>
                    <a:pt x="0" y="71361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0602" tIns="230602" rIns="230602" bIns="230602" numCol="1" spcCol="1270" anchor="ctr" anchorCtr="0">
              <a:noAutofit/>
            </a:bodyPr>
            <a:lstStyle/>
            <a:p>
              <a:pPr algn="ctr" defTabSz="755650">
                <a:lnSpc>
                  <a:spcPct val="90000"/>
                </a:lnSpc>
                <a:spcBef>
                  <a:spcPct val="0"/>
                </a:spcBef>
                <a:spcAft>
                  <a:spcPct val="35000"/>
                </a:spcAft>
              </a:pPr>
              <a:r>
                <a:rPr lang="en-US" sz="1700" dirty="0"/>
                <a:t>Dog owners?</a:t>
              </a:r>
            </a:p>
          </p:txBody>
        </p:sp>
      </p:grpSp>
      <p:grpSp>
        <p:nvGrpSpPr>
          <p:cNvPr id="7" name="Group 6"/>
          <p:cNvGrpSpPr/>
          <p:nvPr/>
        </p:nvGrpSpPr>
        <p:grpSpPr>
          <a:xfrm>
            <a:off x="8184231" y="3225821"/>
            <a:ext cx="1317438" cy="1427224"/>
            <a:chOff x="2677287" y="183316"/>
            <a:chExt cx="1427224" cy="1427224"/>
          </a:xfrm>
        </p:grpSpPr>
        <p:sp>
          <p:nvSpPr>
            <p:cNvPr id="8" name="Oval 7"/>
            <p:cNvSpPr/>
            <p:nvPr/>
          </p:nvSpPr>
          <p:spPr>
            <a:xfrm>
              <a:off x="2677287" y="183316"/>
              <a:ext cx="1427224" cy="1427224"/>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2886299" y="209657"/>
              <a:ext cx="1009200" cy="1009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algn="ctr" defTabSz="666750">
                <a:lnSpc>
                  <a:spcPct val="90000"/>
                </a:lnSpc>
                <a:spcBef>
                  <a:spcPct val="0"/>
                </a:spcBef>
                <a:spcAft>
                  <a:spcPct val="35000"/>
                </a:spcAft>
              </a:pPr>
              <a:r>
                <a:rPr lang="en-US" sz="1500" b="1" dirty="0"/>
                <a:t>Who?</a:t>
              </a:r>
            </a:p>
          </p:txBody>
        </p:sp>
      </p:grpSp>
      <p:sp>
        <p:nvSpPr>
          <p:cNvPr id="17" name="Slide Number Placeholder 5">
            <a:extLst>
              <a:ext uri="{FF2B5EF4-FFF2-40B4-BE49-F238E27FC236}">
                <a16:creationId xmlns:a16="http://schemas.microsoft.com/office/drawing/2014/main" id="{A67B6C9C-25E0-419E-901C-84E06D01F924}"/>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16</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548812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en-US" altLang="en-US" sz="3600"/>
              <a:t>Keep It Short</a:t>
            </a:r>
          </a:p>
        </p:txBody>
      </p:sp>
      <p:sp>
        <p:nvSpPr>
          <p:cNvPr id="27651" name="Rectangle 3"/>
          <p:cNvSpPr>
            <a:spLocks noGrp="1" noChangeArrowheads="1"/>
          </p:cNvSpPr>
          <p:nvPr>
            <p:ph type="body" idx="1"/>
          </p:nvPr>
        </p:nvSpPr>
        <p:spPr/>
        <p:txBody>
          <a:bodyPr/>
          <a:lstStyle/>
          <a:p>
            <a:pPr eaLnBrk="1" hangingPunct="1">
              <a:buClr>
                <a:schemeClr val="hlink"/>
              </a:buClr>
              <a:buSzPct val="90000"/>
              <a:buFont typeface="Wingdings" panose="05000000000000000000" pitchFamily="2" charset="2"/>
              <a:buNone/>
            </a:pPr>
            <a:r>
              <a:rPr lang="en-US" altLang="en-US" b="0" dirty="0"/>
              <a:t>	There is no escaping the fact that it is considered very important to note that a number of various available applicable studies ipso facto have generally identified the fact that additional appropriate nocturnal employment could usually keep juvenile adolescents off thoroughfares during the night hours, including but not limited to the time prior to midnight on weeknights and/or 2 a.m. on weekends.</a:t>
            </a:r>
            <a:r>
              <a:rPr lang="en-US" altLang="en-US" dirty="0"/>
              <a:t> </a:t>
            </a:r>
          </a:p>
        </p:txBody>
      </p:sp>
      <p:sp>
        <p:nvSpPr>
          <p:cNvPr id="27652" name="Rectangle 3"/>
          <p:cNvSpPr>
            <a:spLocks noChangeArrowheads="1"/>
          </p:cNvSpPr>
          <p:nvPr/>
        </p:nvSpPr>
        <p:spPr bwMode="auto">
          <a:xfrm>
            <a:off x="5257800" y="5526088"/>
            <a:ext cx="1174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spcBef>
                <a:spcPct val="0"/>
              </a:spcBef>
              <a:buFontTx/>
              <a:buNone/>
            </a:pPr>
            <a:r>
              <a:rPr lang="en-US" altLang="en-US" sz="1800" b="1" dirty="0">
                <a:solidFill>
                  <a:schemeClr val="accent1">
                    <a:lumMod val="75000"/>
                  </a:schemeClr>
                </a:solidFill>
              </a:rPr>
              <a:t>62 words</a:t>
            </a:r>
          </a:p>
        </p:txBody>
      </p:sp>
      <p:sp>
        <p:nvSpPr>
          <p:cNvPr id="5" name="Slide Number Placeholder 5">
            <a:extLst>
              <a:ext uri="{FF2B5EF4-FFF2-40B4-BE49-F238E27FC236}">
                <a16:creationId xmlns:a16="http://schemas.microsoft.com/office/drawing/2014/main" id="{EBED38A9-9062-4B0D-8E50-23855A815F1D}"/>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17</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675431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en-US" altLang="en-US" sz="3600"/>
              <a:t>Keep It Short</a:t>
            </a:r>
          </a:p>
        </p:txBody>
      </p:sp>
      <p:sp>
        <p:nvSpPr>
          <p:cNvPr id="1360899" name="Rectangle 3"/>
          <p:cNvSpPr>
            <a:spLocks noGrp="1" noChangeArrowheads="1"/>
          </p:cNvSpPr>
          <p:nvPr>
            <p:ph type="body" idx="1"/>
          </p:nvPr>
        </p:nvSpPr>
        <p:spPr/>
        <p:txBody>
          <a:bodyPr/>
          <a:lstStyle/>
          <a:p>
            <a:pPr eaLnBrk="1" hangingPunct="1">
              <a:buFontTx/>
              <a:buNone/>
              <a:defRPr/>
            </a:pPr>
            <a:r>
              <a:rPr lang="en-US" sz="2900" dirty="0">
                <a:effectLst>
                  <a:outerShdw blurRad="38100" dist="38100" dir="2700000" algn="tl">
                    <a:srgbClr val="000000"/>
                  </a:outerShdw>
                </a:effectLst>
                <a:latin typeface="Times New Roman" pitchFamily="18" charset="0"/>
              </a:rPr>
              <a:t>	</a:t>
            </a:r>
            <a:endParaRPr lang="en-US" dirty="0"/>
          </a:p>
        </p:txBody>
      </p:sp>
      <p:sp>
        <p:nvSpPr>
          <p:cNvPr id="28676" name="Rectangle 5"/>
          <p:cNvSpPr>
            <a:spLocks noChangeArrowheads="1"/>
          </p:cNvSpPr>
          <p:nvPr/>
        </p:nvSpPr>
        <p:spPr bwMode="auto">
          <a:xfrm>
            <a:off x="3352801" y="42649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8677" name="Rectangle 6"/>
          <p:cNvSpPr>
            <a:spLocks noChangeArrowheads="1"/>
          </p:cNvSpPr>
          <p:nvPr/>
        </p:nvSpPr>
        <p:spPr bwMode="auto">
          <a:xfrm>
            <a:off x="2514601" y="40744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8678" name="Rectangle 7"/>
          <p:cNvSpPr>
            <a:spLocks noChangeArrowheads="1"/>
          </p:cNvSpPr>
          <p:nvPr/>
        </p:nvSpPr>
        <p:spPr bwMode="auto">
          <a:xfrm>
            <a:off x="7391401" y="37315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8679" name="Rectangle 8"/>
          <p:cNvSpPr>
            <a:spLocks noChangeArrowheads="1"/>
          </p:cNvSpPr>
          <p:nvPr/>
        </p:nvSpPr>
        <p:spPr bwMode="auto">
          <a:xfrm>
            <a:off x="2819401" y="4722168"/>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8680" name="Rectangle 9"/>
          <p:cNvSpPr>
            <a:spLocks noChangeArrowheads="1"/>
          </p:cNvSpPr>
          <p:nvPr/>
        </p:nvSpPr>
        <p:spPr bwMode="auto">
          <a:xfrm>
            <a:off x="2438400" y="4912668"/>
            <a:ext cx="5105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eaLnBrk="1" hangingPunct="1"/>
            <a:endParaRPr lang="en-US" altLang="en-US"/>
          </a:p>
        </p:txBody>
      </p:sp>
      <p:sp>
        <p:nvSpPr>
          <p:cNvPr id="28681" name="Rectangle 4"/>
          <p:cNvSpPr>
            <a:spLocks noChangeArrowheads="1"/>
          </p:cNvSpPr>
          <p:nvPr/>
        </p:nvSpPr>
        <p:spPr bwMode="auto">
          <a:xfrm>
            <a:off x="2971800" y="3276601"/>
            <a:ext cx="6172200" cy="11906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spcBef>
                <a:spcPct val="0"/>
              </a:spcBef>
              <a:buFontTx/>
              <a:buNone/>
            </a:pPr>
            <a:r>
              <a:rPr lang="en-US" altLang="en-US" sz="1800" b="1">
                <a:solidFill>
                  <a:schemeClr val="bg1"/>
                </a:solidFill>
              </a:rPr>
              <a:t>“The most valuable of all talents is never using two words when one will do.”</a:t>
            </a:r>
          </a:p>
          <a:p>
            <a:pPr algn="ctr" eaLnBrk="1" hangingPunct="1">
              <a:spcBef>
                <a:spcPct val="0"/>
              </a:spcBef>
              <a:buFontTx/>
              <a:buNone/>
            </a:pPr>
            <a:endParaRPr lang="en-US" altLang="en-US" sz="1800">
              <a:solidFill>
                <a:schemeClr val="bg1"/>
              </a:solidFill>
            </a:endParaRPr>
          </a:p>
          <a:p>
            <a:pPr algn="ctr" eaLnBrk="1" hangingPunct="1">
              <a:spcBef>
                <a:spcPct val="0"/>
              </a:spcBef>
              <a:buFontTx/>
              <a:buNone/>
            </a:pPr>
            <a:r>
              <a:rPr lang="en-US" altLang="en-US" sz="1800" b="1">
                <a:solidFill>
                  <a:schemeClr val="bg1"/>
                </a:solidFill>
              </a:rPr>
              <a:t>~Thomas Jefferson</a:t>
            </a:r>
          </a:p>
        </p:txBody>
      </p:sp>
      <p:sp>
        <p:nvSpPr>
          <p:cNvPr id="28682" name="Rectangle 11"/>
          <p:cNvSpPr>
            <a:spLocks noChangeArrowheads="1"/>
          </p:cNvSpPr>
          <p:nvPr/>
        </p:nvSpPr>
        <p:spPr bwMode="auto">
          <a:xfrm>
            <a:off x="1451579" y="1995046"/>
            <a:ext cx="7620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50000"/>
              </a:spcBef>
              <a:spcAft>
                <a:spcPct val="0"/>
              </a:spcAft>
              <a:buChar char="•"/>
              <a:defRPr sz="2400">
                <a:solidFill>
                  <a:schemeClr val="tx1"/>
                </a:solidFill>
                <a:latin typeface="Arial" panose="020B0604020202020204" pitchFamily="34" charset="0"/>
              </a:defRPr>
            </a:lvl6pPr>
            <a:lvl7pPr marL="2971800" indent="-228600" eaLnBrk="0" fontAlgn="base" hangingPunct="0">
              <a:spcBef>
                <a:spcPct val="50000"/>
              </a:spcBef>
              <a:spcAft>
                <a:spcPct val="0"/>
              </a:spcAft>
              <a:buChar char="•"/>
              <a:defRPr sz="2400">
                <a:solidFill>
                  <a:schemeClr val="tx1"/>
                </a:solidFill>
                <a:latin typeface="Arial" panose="020B0604020202020204" pitchFamily="34" charset="0"/>
              </a:defRPr>
            </a:lvl7pPr>
            <a:lvl8pPr marL="3429000" indent="-228600" eaLnBrk="0" fontAlgn="base" hangingPunct="0">
              <a:spcBef>
                <a:spcPct val="50000"/>
              </a:spcBef>
              <a:spcAft>
                <a:spcPct val="0"/>
              </a:spcAft>
              <a:buChar char="•"/>
              <a:defRPr sz="2400">
                <a:solidFill>
                  <a:schemeClr val="tx1"/>
                </a:solidFill>
                <a:latin typeface="Arial" panose="020B0604020202020204" pitchFamily="34" charset="0"/>
              </a:defRPr>
            </a:lvl8pPr>
            <a:lvl9pPr marL="3886200" indent="-228600" eaLnBrk="0" fontAlgn="base" hangingPunct="0">
              <a:spcBef>
                <a:spcPct val="50000"/>
              </a:spcBef>
              <a:spcAft>
                <a:spcPct val="0"/>
              </a:spcAft>
              <a:buChar char="•"/>
              <a:defRPr sz="2400">
                <a:solidFill>
                  <a:schemeClr val="tx1"/>
                </a:solidFill>
                <a:latin typeface="Arial" panose="020B0604020202020204" pitchFamily="34" charset="0"/>
              </a:defRPr>
            </a:lvl9pPr>
          </a:lstStyle>
          <a:p>
            <a:pPr algn="ctr" eaLnBrk="1" hangingPunct="1">
              <a:buFontTx/>
              <a:buNone/>
            </a:pPr>
            <a:r>
              <a:rPr lang="en-US" altLang="en-US" sz="2800" dirty="0"/>
              <a:t>More night jobs would keep kids off the streets. </a:t>
            </a:r>
          </a:p>
          <a:p>
            <a:pPr algn="ctr" eaLnBrk="1" hangingPunct="1">
              <a:buFontTx/>
              <a:buNone/>
            </a:pPr>
            <a:r>
              <a:rPr lang="en-US" altLang="en-US" dirty="0">
                <a:solidFill>
                  <a:schemeClr val="accent1">
                    <a:lumMod val="75000"/>
                  </a:schemeClr>
                </a:solidFill>
              </a:rPr>
              <a:t>9 words</a:t>
            </a:r>
          </a:p>
        </p:txBody>
      </p:sp>
      <p:sp>
        <p:nvSpPr>
          <p:cNvPr id="11" name="Slide Number Placeholder 5">
            <a:extLst>
              <a:ext uri="{FF2B5EF4-FFF2-40B4-BE49-F238E27FC236}">
                <a16:creationId xmlns:a16="http://schemas.microsoft.com/office/drawing/2014/main" id="{D957E4E4-FE02-4BC3-ADA5-344664F53F8E}"/>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18</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09977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Pulling words into sentences</a:t>
            </a:r>
          </a:p>
        </p:txBody>
      </p:sp>
      <p:sp>
        <p:nvSpPr>
          <p:cNvPr id="3" name="Content Placeholder 2"/>
          <p:cNvSpPr>
            <a:spLocks noGrp="1"/>
          </p:cNvSpPr>
          <p:nvPr>
            <p:ph idx="1"/>
          </p:nvPr>
        </p:nvSpPr>
        <p:spPr/>
        <p:txBody>
          <a:bodyPr>
            <a:normAutofit fontScale="85000" lnSpcReduction="20000"/>
          </a:bodyPr>
          <a:lstStyle/>
          <a:p>
            <a:pPr marL="0" indent="0">
              <a:buNone/>
            </a:pPr>
            <a:r>
              <a:rPr lang="en-US" sz="2800" dirty="0"/>
              <a:t>When writing sentences, remember to:</a:t>
            </a:r>
          </a:p>
          <a:p>
            <a:pPr>
              <a:buClr>
                <a:schemeClr val="accent5"/>
              </a:buClr>
              <a:buFont typeface="Wingdings" panose="05000000000000000000" pitchFamily="2" charset="2"/>
              <a:buChar char="v"/>
            </a:pPr>
            <a:r>
              <a:rPr lang="en-US" sz="2800" dirty="0"/>
              <a:t>Cut out redundancies;</a:t>
            </a:r>
          </a:p>
          <a:p>
            <a:pPr>
              <a:buClr>
                <a:schemeClr val="accent5"/>
              </a:buClr>
              <a:buFont typeface="Wingdings" panose="05000000000000000000" pitchFamily="2" charset="2"/>
              <a:buChar char="v"/>
            </a:pPr>
            <a:r>
              <a:rPr lang="en-US" sz="2800" dirty="0"/>
              <a:t>Reduce clauses to phrases and phrases to words;</a:t>
            </a:r>
          </a:p>
          <a:p>
            <a:pPr>
              <a:buClr>
                <a:schemeClr val="accent5"/>
              </a:buClr>
              <a:buFont typeface="Wingdings" panose="05000000000000000000" pitchFamily="2" charset="2"/>
              <a:buChar char="v"/>
            </a:pPr>
            <a:r>
              <a:rPr lang="en-US" sz="2800" dirty="0"/>
              <a:t>Leave out unnecessary words;</a:t>
            </a:r>
          </a:p>
          <a:p>
            <a:pPr>
              <a:buClr>
                <a:schemeClr val="accent5"/>
              </a:buClr>
              <a:buFont typeface="Wingdings" panose="05000000000000000000" pitchFamily="2" charset="2"/>
              <a:buChar char="v"/>
            </a:pPr>
            <a:r>
              <a:rPr lang="en-US" sz="2800" dirty="0"/>
              <a:t>Eliminate clichés and euphemisms;</a:t>
            </a:r>
          </a:p>
          <a:p>
            <a:pPr>
              <a:buClr>
                <a:schemeClr val="accent5"/>
              </a:buClr>
              <a:buFont typeface="Wingdings" panose="05000000000000000000" pitchFamily="2" charset="2"/>
              <a:buChar char="v"/>
            </a:pPr>
            <a:r>
              <a:rPr lang="en-US" sz="2800" dirty="0"/>
              <a:t>Use concrete rather than vague language – say what you mean;</a:t>
            </a:r>
          </a:p>
          <a:p>
            <a:pPr>
              <a:buClr>
                <a:schemeClr val="accent5"/>
              </a:buClr>
              <a:buFont typeface="Wingdings" panose="05000000000000000000" pitchFamily="2" charset="2"/>
              <a:buChar char="v"/>
            </a:pPr>
            <a:r>
              <a:rPr lang="en-US" sz="2800" dirty="0"/>
              <a:t>Pay attention to word order.</a:t>
            </a:r>
          </a:p>
          <a:p>
            <a:pPr>
              <a:buFont typeface="Wingdings" panose="05000000000000000000" pitchFamily="2" charset="2"/>
              <a:buChar char="§"/>
            </a:pPr>
            <a:endParaRPr lang="en-US" sz="2800" dirty="0"/>
          </a:p>
        </p:txBody>
      </p:sp>
      <p:sp>
        <p:nvSpPr>
          <p:cNvPr id="4"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fld id="{0FBA39C7-319C-4441-8AC9-BF720635570E}" type="slidenum">
              <a:rPr lang="en-US" sz="1200">
                <a:effectLst>
                  <a:outerShdw blurRad="38100" dist="38100" dir="2700000" algn="tl">
                    <a:srgbClr val="000000"/>
                  </a:outerShdw>
                </a:effectLst>
              </a:rPr>
              <a:pPr algn="r">
                <a:defRPr/>
              </a:pPr>
              <a:t>19</a:t>
            </a:fld>
            <a:endParaRPr lang="en-US" sz="1200">
              <a:effectLst>
                <a:outerShdw blurRad="38100" dist="38100" dir="2700000" algn="tl">
                  <a:srgbClr val="000000"/>
                </a:outerShdw>
              </a:effectLst>
            </a:endParaRPr>
          </a:p>
        </p:txBody>
      </p:sp>
    </p:spTree>
    <p:extLst>
      <p:ext uri="{BB962C8B-B14F-4D97-AF65-F5344CB8AC3E}">
        <p14:creationId xmlns:p14="http://schemas.microsoft.com/office/powerpoint/2010/main" val="358239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8447D-70C1-4642-8B8D-A726549BC930}"/>
              </a:ext>
            </a:extLst>
          </p:cNvPr>
          <p:cNvSpPr>
            <a:spLocks noGrp="1"/>
          </p:cNvSpPr>
          <p:nvPr>
            <p:ph type="ctrTitle"/>
          </p:nvPr>
        </p:nvSpPr>
        <p:spPr/>
        <p:txBody>
          <a:bodyPr>
            <a:normAutofit/>
          </a:bodyPr>
          <a:lstStyle/>
          <a:p>
            <a:r>
              <a:rPr lang="en-US" dirty="0"/>
              <a:t>Federal Law and its Requirements</a:t>
            </a:r>
          </a:p>
        </p:txBody>
      </p:sp>
      <p:sp>
        <p:nvSpPr>
          <p:cNvPr id="3" name="Subtitle 2">
            <a:extLst>
              <a:ext uri="{FF2B5EF4-FFF2-40B4-BE49-F238E27FC236}">
                <a16:creationId xmlns:a16="http://schemas.microsoft.com/office/drawing/2014/main" id="{A1F60640-AFA3-46C5-8BAF-709DDB5CC76E}"/>
              </a:ext>
            </a:extLst>
          </p:cNvPr>
          <p:cNvSpPr>
            <a:spLocks noGrp="1"/>
          </p:cNvSpPr>
          <p:nvPr>
            <p:ph type="subTitle" idx="1"/>
          </p:nvPr>
        </p:nvSpPr>
        <p:spPr/>
        <p:txBody>
          <a:bodyPr/>
          <a:lstStyle/>
          <a:p>
            <a:r>
              <a:rPr lang="en-US" dirty="0"/>
              <a:t>Plain Language and The Impact of Language Choices</a:t>
            </a:r>
          </a:p>
        </p:txBody>
      </p:sp>
    </p:spTree>
    <p:extLst>
      <p:ext uri="{BB962C8B-B14F-4D97-AF65-F5344CB8AC3E}">
        <p14:creationId xmlns:p14="http://schemas.microsoft.com/office/powerpoint/2010/main" val="1174324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1315456" y="1785715"/>
            <a:ext cx="9875520" cy="4525963"/>
          </a:xfrm>
        </p:spPr>
        <p:txBody>
          <a:bodyPr>
            <a:normAutofit lnSpcReduction="10000"/>
          </a:bodyPr>
          <a:lstStyle/>
          <a:p>
            <a:pPr eaLnBrk="1" hangingPunct="1">
              <a:lnSpc>
                <a:spcPct val="80000"/>
              </a:lnSpc>
              <a:buFont typeface="Wingdings" pitchFamily="2" charset="2"/>
              <a:buNone/>
              <a:defRPr/>
            </a:pPr>
            <a:r>
              <a:rPr lang="en-US" sz="2400" dirty="0"/>
              <a:t>    </a:t>
            </a:r>
          </a:p>
          <a:p>
            <a:pPr eaLnBrk="1" hangingPunct="1">
              <a:lnSpc>
                <a:spcPct val="80000"/>
              </a:lnSpc>
              <a:buFont typeface="Wingdings" pitchFamily="2" charset="2"/>
              <a:buNone/>
              <a:defRPr/>
            </a:pPr>
            <a:r>
              <a:rPr lang="en-US" sz="2400" dirty="0"/>
              <a:t>In just about every jurisdiction, courts have held that “shall</a:t>
            </a:r>
            <a:r>
              <a:rPr lang="en-US" sz="2400" i="1" dirty="0"/>
              <a:t>” </a:t>
            </a:r>
            <a:r>
              <a:rPr lang="en-US" sz="2400" dirty="0"/>
              <a:t>can mean not just “must”</a:t>
            </a:r>
            <a:r>
              <a:rPr lang="en-US" sz="2400" i="1" dirty="0"/>
              <a:t> </a:t>
            </a:r>
            <a:r>
              <a:rPr lang="en-US" sz="2400" dirty="0"/>
              <a:t>and “may,” but also “will”</a:t>
            </a:r>
            <a:r>
              <a:rPr lang="en-US" sz="2400" i="1" dirty="0"/>
              <a:t> </a:t>
            </a:r>
            <a:r>
              <a:rPr lang="en-US" sz="2400" dirty="0"/>
              <a:t>and “is</a:t>
            </a:r>
            <a:r>
              <a:rPr lang="en-US" sz="2400" i="1" dirty="0"/>
              <a:t>.” </a:t>
            </a:r>
            <a:r>
              <a:rPr lang="en-US" sz="2400" dirty="0"/>
              <a:t> The [U.S. Supreme] Court has [in various decisions]:</a:t>
            </a:r>
          </a:p>
          <a:p>
            <a:pPr eaLnBrk="1" hangingPunct="1">
              <a:lnSpc>
                <a:spcPct val="80000"/>
              </a:lnSpc>
              <a:defRPr/>
            </a:pPr>
            <a:endParaRPr lang="en-US" sz="2400" dirty="0"/>
          </a:p>
          <a:p>
            <a:pPr eaLnBrk="1" hangingPunct="1">
              <a:lnSpc>
                <a:spcPct val="80000"/>
              </a:lnSpc>
              <a:buClr>
                <a:schemeClr val="accent5"/>
              </a:buClr>
              <a:defRPr/>
            </a:pPr>
            <a:r>
              <a:rPr lang="en-US" sz="2400" dirty="0"/>
              <a:t>Held that a legislative amendment from “shall” to “may” had no substantive effect</a:t>
            </a:r>
          </a:p>
          <a:p>
            <a:pPr eaLnBrk="1" hangingPunct="1">
              <a:lnSpc>
                <a:spcPct val="80000"/>
              </a:lnSpc>
              <a:buClr>
                <a:schemeClr val="accent5"/>
              </a:buClr>
              <a:defRPr/>
            </a:pPr>
            <a:endParaRPr lang="en-US" sz="2400" dirty="0"/>
          </a:p>
          <a:p>
            <a:pPr eaLnBrk="1" hangingPunct="1">
              <a:lnSpc>
                <a:spcPct val="80000"/>
              </a:lnSpc>
              <a:buClr>
                <a:schemeClr val="accent5"/>
              </a:buClr>
              <a:defRPr/>
            </a:pPr>
            <a:r>
              <a:rPr lang="en-US" sz="2400" dirty="0"/>
              <a:t>Held that “shall” means “must” for existing rights, but that it need not be construed as mandatory when a new right is created</a:t>
            </a:r>
          </a:p>
          <a:p>
            <a:pPr eaLnBrk="1" hangingPunct="1">
              <a:lnSpc>
                <a:spcPct val="80000"/>
              </a:lnSpc>
              <a:buClr>
                <a:schemeClr val="accent5"/>
              </a:buClr>
              <a:defRPr/>
            </a:pPr>
            <a:endParaRPr lang="en-US" sz="2400" dirty="0"/>
          </a:p>
          <a:p>
            <a:pPr eaLnBrk="1" hangingPunct="1">
              <a:lnSpc>
                <a:spcPct val="80000"/>
              </a:lnSpc>
              <a:buClr>
                <a:schemeClr val="accent5"/>
              </a:buClr>
              <a:defRPr/>
            </a:pPr>
            <a:r>
              <a:rPr lang="en-US" sz="2400" dirty="0"/>
              <a:t>Acknowledged that, “legal writers sometimes misuse ‘shall’ to mean ‘should,’ ‘will,’ or even ‘may.’ ”</a:t>
            </a:r>
          </a:p>
        </p:txBody>
      </p:sp>
      <p:sp>
        <p:nvSpPr>
          <p:cNvPr id="4"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fld id="{9A834962-8C88-4AFE-B2F5-5D2994F8F2BE}" type="slidenum">
              <a:rPr lang="en-US" sz="1200">
                <a:effectLst>
                  <a:outerShdw blurRad="38100" dist="38100" dir="2700000" algn="tl">
                    <a:srgbClr val="000000"/>
                  </a:outerShdw>
                </a:effectLst>
              </a:rPr>
              <a:pPr algn="r">
                <a:defRPr/>
              </a:pPr>
              <a:t>20</a:t>
            </a:fld>
            <a:endParaRPr lang="en-US" sz="1200">
              <a:effectLst>
                <a:outerShdw blurRad="38100" dist="38100" dir="2700000" algn="tl">
                  <a:srgbClr val="000000"/>
                </a:outerShdw>
              </a:effectLst>
            </a:endParaRPr>
          </a:p>
        </p:txBody>
      </p:sp>
      <p:sp>
        <p:nvSpPr>
          <p:cNvPr id="338946" name="Rectangle 2"/>
          <p:cNvSpPr>
            <a:spLocks noGrp="1" noChangeArrowheads="1"/>
          </p:cNvSpPr>
          <p:nvPr>
            <p:ph type="title"/>
          </p:nvPr>
        </p:nvSpPr>
        <p:spPr/>
        <p:txBody>
          <a:bodyPr/>
          <a:lstStyle/>
          <a:p>
            <a:pPr eaLnBrk="1" hangingPunct="1">
              <a:defRPr/>
            </a:pPr>
            <a:r>
              <a:rPr lang="en-US" b="1"/>
              <a:t>Bryan A. Garner on </a:t>
            </a:r>
            <a:r>
              <a:rPr lang="en-US" b="1" i="1"/>
              <a:t>“</a:t>
            </a:r>
            <a:r>
              <a:rPr lang="en-US" b="1"/>
              <a:t>Shall”</a:t>
            </a:r>
          </a:p>
        </p:txBody>
      </p:sp>
    </p:spTree>
    <p:extLst>
      <p:ext uri="{BB962C8B-B14F-4D97-AF65-F5344CB8AC3E}">
        <p14:creationId xmlns:p14="http://schemas.microsoft.com/office/powerpoint/2010/main" val="296378591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CA1594-B486-4FDE-8161-7F347480325F}"/>
              </a:ext>
            </a:extLst>
          </p:cNvPr>
          <p:cNvSpPr txBox="1"/>
          <p:nvPr/>
        </p:nvSpPr>
        <p:spPr>
          <a:xfrm>
            <a:off x="1656421" y="2635634"/>
            <a:ext cx="3427643" cy="430887"/>
          </a:xfrm>
          <a:prstGeom prst="rect">
            <a:avLst/>
          </a:prstGeom>
          <a:noFill/>
        </p:spPr>
        <p:txBody>
          <a:bodyPr wrap="square" rtlCol="0">
            <a:spAutoFit/>
          </a:bodyPr>
          <a:lstStyle/>
          <a:p>
            <a:r>
              <a:rPr lang="en-US" sz="2200" dirty="0">
                <a:highlight>
                  <a:srgbClr val="FFFF00"/>
                </a:highlight>
              </a:rPr>
              <a:t>_____________________</a:t>
            </a:r>
            <a:endParaRPr lang="en-US" dirty="0">
              <a:highlight>
                <a:srgbClr val="FFFF00"/>
              </a:highlight>
            </a:endParaRPr>
          </a:p>
        </p:txBody>
      </p:sp>
      <p:sp>
        <p:nvSpPr>
          <p:cNvPr id="6" name="TextBox 5">
            <a:extLst>
              <a:ext uri="{FF2B5EF4-FFF2-40B4-BE49-F238E27FC236}">
                <a16:creationId xmlns:a16="http://schemas.microsoft.com/office/drawing/2014/main" id="{65F95D23-2CD4-4DB6-AD1E-0A5F9503B1C1}"/>
              </a:ext>
            </a:extLst>
          </p:cNvPr>
          <p:cNvSpPr txBox="1"/>
          <p:nvPr/>
        </p:nvSpPr>
        <p:spPr>
          <a:xfrm>
            <a:off x="7123176" y="3124039"/>
            <a:ext cx="4475194" cy="369332"/>
          </a:xfrm>
          <a:prstGeom prst="rect">
            <a:avLst/>
          </a:prstGeom>
          <a:noFill/>
        </p:spPr>
        <p:txBody>
          <a:bodyPr wrap="square" rtlCol="0">
            <a:spAutoFit/>
          </a:bodyPr>
          <a:lstStyle/>
          <a:p>
            <a:r>
              <a:rPr lang="en-US" dirty="0">
                <a:highlight>
                  <a:srgbClr val="FFFF00"/>
                </a:highlight>
              </a:rPr>
              <a:t>_____________________</a:t>
            </a:r>
            <a:r>
              <a:rPr lang="en-US" dirty="0">
                <a:highlight>
                  <a:srgbClr val="FF0000"/>
                </a:highlight>
              </a:rPr>
              <a:t>____</a:t>
            </a:r>
            <a:r>
              <a:rPr lang="en-US" dirty="0">
                <a:highlight>
                  <a:srgbClr val="FFFF00"/>
                </a:highlight>
              </a:rPr>
              <a:t>_______</a:t>
            </a:r>
            <a:r>
              <a:rPr lang="en-US" dirty="0"/>
              <a:t>_</a:t>
            </a:r>
          </a:p>
        </p:txBody>
      </p:sp>
      <p:sp>
        <p:nvSpPr>
          <p:cNvPr id="5" name="TextBox 4">
            <a:extLst>
              <a:ext uri="{FF2B5EF4-FFF2-40B4-BE49-F238E27FC236}">
                <a16:creationId xmlns:a16="http://schemas.microsoft.com/office/drawing/2014/main" id="{314A8298-4961-4300-B768-FEF7B3AF9F12}"/>
              </a:ext>
            </a:extLst>
          </p:cNvPr>
          <p:cNvSpPr txBox="1"/>
          <p:nvPr/>
        </p:nvSpPr>
        <p:spPr>
          <a:xfrm>
            <a:off x="5068825" y="2689743"/>
            <a:ext cx="2983222" cy="646331"/>
          </a:xfrm>
          <a:prstGeom prst="rect">
            <a:avLst/>
          </a:prstGeom>
          <a:noFill/>
        </p:spPr>
        <p:txBody>
          <a:bodyPr wrap="square" rtlCol="0">
            <a:spAutoFit/>
          </a:bodyPr>
          <a:lstStyle/>
          <a:p>
            <a:r>
              <a:rPr lang="en-US" dirty="0">
                <a:highlight>
                  <a:srgbClr val="FFFF00"/>
                </a:highlight>
              </a:rPr>
              <a:t>_________</a:t>
            </a:r>
            <a:r>
              <a:rPr lang="en-US" dirty="0">
                <a:highlight>
                  <a:srgbClr val="FF0000"/>
                </a:highlight>
              </a:rPr>
              <a:t>____</a:t>
            </a:r>
            <a:r>
              <a:rPr lang="en-US" dirty="0">
                <a:highlight>
                  <a:srgbClr val="FFFF00"/>
                </a:highlight>
              </a:rPr>
              <a:t>_________</a:t>
            </a:r>
            <a:r>
              <a:rPr lang="en-US" dirty="0"/>
              <a:t>_</a:t>
            </a:r>
          </a:p>
        </p:txBody>
      </p:sp>
      <p:sp>
        <p:nvSpPr>
          <p:cNvPr id="30722" name="Rectangle 2"/>
          <p:cNvSpPr>
            <a:spLocks noGrp="1" noChangeArrowheads="1"/>
          </p:cNvSpPr>
          <p:nvPr>
            <p:ph type="title"/>
          </p:nvPr>
        </p:nvSpPr>
        <p:spPr/>
        <p:txBody>
          <a:bodyPr>
            <a:normAutofit/>
          </a:bodyPr>
          <a:lstStyle/>
          <a:p>
            <a:pPr algn="l" eaLnBrk="1" hangingPunct="1"/>
            <a:r>
              <a:rPr lang="en-US" altLang="en-US" sz="3600" dirty="0"/>
              <a:t>Avoid Legalese:</a:t>
            </a:r>
            <a:br>
              <a:rPr lang="en-US" altLang="en-US" sz="3600" dirty="0"/>
            </a:br>
            <a:r>
              <a:rPr lang="en-US" altLang="en-US" sz="1800" dirty="0">
                <a:latin typeface="Arial" panose="020B0604020202020204" pitchFamily="34" charset="0"/>
                <a:cs typeface="Arial" panose="020B0604020202020204" pitchFamily="34" charset="0"/>
              </a:rPr>
              <a:t>main point first; Every Day Words; Active Voice; jargon; “you”; Shall</a:t>
            </a:r>
          </a:p>
        </p:txBody>
      </p:sp>
      <p:sp>
        <p:nvSpPr>
          <p:cNvPr id="4" name="Slide Number Placeholder 5">
            <a:extLst>
              <a:ext uri="{FF2B5EF4-FFF2-40B4-BE49-F238E27FC236}">
                <a16:creationId xmlns:a16="http://schemas.microsoft.com/office/drawing/2014/main" id="{99802331-A0E5-4516-9206-0937178AB7BD}"/>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21</a:t>
            </a:fld>
            <a:endParaRPr lang="en-US" sz="1200" dirty="0">
              <a:solidFill>
                <a:srgbClr val="FFC000"/>
              </a:solidFill>
              <a:effectLst>
                <a:outerShdw blurRad="38100" dist="38100" dir="2700000" algn="tl">
                  <a:srgbClr val="000000"/>
                </a:outerShdw>
              </a:effectLst>
            </a:endParaRPr>
          </a:p>
        </p:txBody>
      </p:sp>
      <p:sp>
        <p:nvSpPr>
          <p:cNvPr id="7" name="TextBox 6">
            <a:extLst>
              <a:ext uri="{FF2B5EF4-FFF2-40B4-BE49-F238E27FC236}">
                <a16:creationId xmlns:a16="http://schemas.microsoft.com/office/drawing/2014/main" id="{A4DC30A4-14ED-47C2-B017-0DD58B836977}"/>
              </a:ext>
            </a:extLst>
          </p:cNvPr>
          <p:cNvSpPr txBox="1"/>
          <p:nvPr/>
        </p:nvSpPr>
        <p:spPr>
          <a:xfrm>
            <a:off x="1451579" y="4410337"/>
            <a:ext cx="9497566" cy="461665"/>
          </a:xfrm>
          <a:prstGeom prst="rect">
            <a:avLst/>
          </a:prstGeom>
          <a:noFill/>
        </p:spPr>
        <p:txBody>
          <a:bodyPr wrap="square" rtlCol="0">
            <a:spAutoFit/>
          </a:bodyPr>
          <a:lstStyle/>
          <a:p>
            <a:r>
              <a:rPr lang="en-US" altLang="en-US" sz="2400" dirty="0"/>
              <a:t>Use</a:t>
            </a:r>
            <a:r>
              <a:rPr lang="en-US" altLang="en-US" dirty="0"/>
              <a:t>:</a:t>
            </a:r>
          </a:p>
        </p:txBody>
      </p:sp>
      <p:sp>
        <p:nvSpPr>
          <p:cNvPr id="8" name="TextBox 7">
            <a:extLst>
              <a:ext uri="{FF2B5EF4-FFF2-40B4-BE49-F238E27FC236}">
                <a16:creationId xmlns:a16="http://schemas.microsoft.com/office/drawing/2014/main" id="{AAA71978-EF74-4156-8709-D8CB10097CA1}"/>
              </a:ext>
            </a:extLst>
          </p:cNvPr>
          <p:cNvSpPr txBox="1"/>
          <p:nvPr/>
        </p:nvSpPr>
        <p:spPr>
          <a:xfrm>
            <a:off x="2423604" y="3556759"/>
            <a:ext cx="2587308" cy="369332"/>
          </a:xfrm>
          <a:prstGeom prst="rect">
            <a:avLst/>
          </a:prstGeom>
          <a:noFill/>
        </p:spPr>
        <p:txBody>
          <a:bodyPr wrap="square" rtlCol="0">
            <a:spAutoFit/>
          </a:bodyPr>
          <a:lstStyle/>
          <a:p>
            <a:r>
              <a:rPr lang="en-US" dirty="0">
                <a:highlight>
                  <a:srgbClr val="FFFF00"/>
                </a:highlight>
              </a:rPr>
              <a:t>___________________</a:t>
            </a:r>
          </a:p>
        </p:txBody>
      </p:sp>
      <p:sp>
        <p:nvSpPr>
          <p:cNvPr id="11" name="TextBox 10">
            <a:extLst>
              <a:ext uri="{FF2B5EF4-FFF2-40B4-BE49-F238E27FC236}">
                <a16:creationId xmlns:a16="http://schemas.microsoft.com/office/drawing/2014/main" id="{F5FAAC55-E195-468B-B3B2-30EAC519E282}"/>
              </a:ext>
            </a:extLst>
          </p:cNvPr>
          <p:cNvSpPr txBox="1"/>
          <p:nvPr/>
        </p:nvSpPr>
        <p:spPr>
          <a:xfrm>
            <a:off x="4916044" y="3556759"/>
            <a:ext cx="2710052" cy="369332"/>
          </a:xfrm>
          <a:prstGeom prst="rect">
            <a:avLst/>
          </a:prstGeom>
          <a:noFill/>
        </p:spPr>
        <p:txBody>
          <a:bodyPr wrap="square" rtlCol="0">
            <a:spAutoFit/>
          </a:bodyPr>
          <a:lstStyle/>
          <a:p>
            <a:r>
              <a:rPr lang="en-US" dirty="0">
                <a:highlight>
                  <a:srgbClr val="FFFF00"/>
                </a:highlight>
              </a:rPr>
              <a:t>___________________</a:t>
            </a:r>
          </a:p>
        </p:txBody>
      </p:sp>
      <p:sp>
        <p:nvSpPr>
          <p:cNvPr id="9" name="TextBox 8">
            <a:extLst>
              <a:ext uri="{FF2B5EF4-FFF2-40B4-BE49-F238E27FC236}">
                <a16:creationId xmlns:a16="http://schemas.microsoft.com/office/drawing/2014/main" id="{1A844CB7-45C7-409B-BF8D-353796E87564}"/>
              </a:ext>
            </a:extLst>
          </p:cNvPr>
          <p:cNvSpPr txBox="1"/>
          <p:nvPr/>
        </p:nvSpPr>
        <p:spPr>
          <a:xfrm>
            <a:off x="4842587" y="5584084"/>
            <a:ext cx="2272683" cy="369332"/>
          </a:xfrm>
          <a:prstGeom prst="rect">
            <a:avLst/>
          </a:prstGeom>
          <a:noFill/>
        </p:spPr>
        <p:txBody>
          <a:bodyPr wrap="square" rtlCol="0">
            <a:spAutoFit/>
          </a:bodyPr>
          <a:lstStyle/>
          <a:p>
            <a:r>
              <a:rPr lang="en-US" altLang="en-US" dirty="0"/>
              <a:t> (See 8 CFR part 3.)</a:t>
            </a:r>
            <a:endParaRPr lang="en-US" dirty="0"/>
          </a:p>
        </p:txBody>
      </p:sp>
      <p:sp>
        <p:nvSpPr>
          <p:cNvPr id="12" name="TextBox 11">
            <a:extLst>
              <a:ext uri="{FF2B5EF4-FFF2-40B4-BE49-F238E27FC236}">
                <a16:creationId xmlns:a16="http://schemas.microsoft.com/office/drawing/2014/main" id="{278F55C4-26D6-44EF-9500-E57F618AF81E}"/>
              </a:ext>
            </a:extLst>
          </p:cNvPr>
          <p:cNvSpPr txBox="1"/>
          <p:nvPr/>
        </p:nvSpPr>
        <p:spPr>
          <a:xfrm>
            <a:off x="7006958" y="5562175"/>
            <a:ext cx="2934986" cy="646331"/>
          </a:xfrm>
          <a:prstGeom prst="rect">
            <a:avLst/>
          </a:prstGeom>
          <a:noFill/>
        </p:spPr>
        <p:txBody>
          <a:bodyPr wrap="square" rtlCol="0">
            <a:spAutoFit/>
          </a:bodyPr>
          <a:lstStyle/>
          <a:p>
            <a:r>
              <a:rPr lang="en-US" altLang="en-US" dirty="0">
                <a:solidFill>
                  <a:schemeClr val="accent1">
                    <a:lumMod val="75000"/>
                  </a:schemeClr>
                </a:solidFill>
              </a:rPr>
              <a:t>30 words (35 words)</a:t>
            </a:r>
          </a:p>
          <a:p>
            <a:endParaRPr lang="en-US" dirty="0"/>
          </a:p>
        </p:txBody>
      </p:sp>
      <p:sp>
        <p:nvSpPr>
          <p:cNvPr id="13" name="TextBox 12">
            <a:extLst>
              <a:ext uri="{FF2B5EF4-FFF2-40B4-BE49-F238E27FC236}">
                <a16:creationId xmlns:a16="http://schemas.microsoft.com/office/drawing/2014/main" id="{9221EC08-89AD-481A-A5BF-42085CE4AD59}"/>
              </a:ext>
            </a:extLst>
          </p:cNvPr>
          <p:cNvSpPr txBox="1"/>
          <p:nvPr/>
        </p:nvSpPr>
        <p:spPr>
          <a:xfrm>
            <a:off x="1451580" y="4848502"/>
            <a:ext cx="2392452" cy="461665"/>
          </a:xfrm>
          <a:prstGeom prst="rect">
            <a:avLst/>
          </a:prstGeom>
          <a:noFill/>
        </p:spPr>
        <p:txBody>
          <a:bodyPr wrap="square" rtlCol="0">
            <a:spAutoFit/>
          </a:bodyPr>
          <a:lstStyle/>
          <a:p>
            <a:pPr marL="285750" indent="-285750">
              <a:buClr>
                <a:schemeClr val="accent5"/>
              </a:buClr>
              <a:buFont typeface="Arial" panose="020B0604020202020204" pitchFamily="34" charset="0"/>
              <a:buChar char="•"/>
            </a:pPr>
            <a:r>
              <a:rPr lang="en-US" altLang="en-US" sz="2400" dirty="0"/>
              <a:t>You may appeal</a:t>
            </a:r>
            <a:endParaRPr lang="en-US" dirty="0"/>
          </a:p>
        </p:txBody>
      </p:sp>
      <p:sp>
        <p:nvSpPr>
          <p:cNvPr id="14" name="TextBox 13">
            <a:extLst>
              <a:ext uri="{FF2B5EF4-FFF2-40B4-BE49-F238E27FC236}">
                <a16:creationId xmlns:a16="http://schemas.microsoft.com/office/drawing/2014/main" id="{FF6C3A00-C68E-4479-8ACB-53DDE9CD45B0}"/>
              </a:ext>
            </a:extLst>
          </p:cNvPr>
          <p:cNvSpPr txBox="1"/>
          <p:nvPr/>
        </p:nvSpPr>
        <p:spPr>
          <a:xfrm>
            <a:off x="3744384" y="4893923"/>
            <a:ext cx="7853986" cy="646331"/>
          </a:xfrm>
          <a:prstGeom prst="rect">
            <a:avLst/>
          </a:prstGeom>
          <a:noFill/>
        </p:spPr>
        <p:txBody>
          <a:bodyPr wrap="square" rtlCol="0">
            <a:spAutoFit/>
          </a:bodyPr>
          <a:lstStyle/>
          <a:p>
            <a:r>
              <a:rPr lang="en-US" altLang="en-US" dirty="0"/>
              <a:t>a decision of an immigration judge to the Board of Immigration Appeals,  </a:t>
            </a:r>
            <a:endParaRPr lang="en-US" dirty="0"/>
          </a:p>
          <a:p>
            <a:endParaRPr lang="en-US" dirty="0"/>
          </a:p>
        </p:txBody>
      </p:sp>
      <p:sp>
        <p:nvSpPr>
          <p:cNvPr id="15" name="TextBox 14">
            <a:extLst>
              <a:ext uri="{FF2B5EF4-FFF2-40B4-BE49-F238E27FC236}">
                <a16:creationId xmlns:a16="http://schemas.microsoft.com/office/drawing/2014/main" id="{7C312589-3B30-4274-9E9F-C56119C1E737}"/>
              </a:ext>
            </a:extLst>
          </p:cNvPr>
          <p:cNvSpPr txBox="1"/>
          <p:nvPr/>
        </p:nvSpPr>
        <p:spPr>
          <a:xfrm>
            <a:off x="1680140" y="5181878"/>
            <a:ext cx="967666" cy="461665"/>
          </a:xfrm>
          <a:prstGeom prst="rect">
            <a:avLst/>
          </a:prstGeom>
          <a:noFill/>
        </p:spPr>
        <p:txBody>
          <a:bodyPr wrap="square" rtlCol="0">
            <a:spAutoFit/>
          </a:bodyPr>
          <a:lstStyle/>
          <a:p>
            <a:r>
              <a:rPr lang="en-US" altLang="en-US" sz="2400" dirty="0"/>
              <a:t>unless</a:t>
            </a:r>
            <a:endParaRPr lang="en-US" sz="2400" dirty="0"/>
          </a:p>
        </p:txBody>
      </p:sp>
      <p:sp>
        <p:nvSpPr>
          <p:cNvPr id="16" name="TextBox 15">
            <a:extLst>
              <a:ext uri="{FF2B5EF4-FFF2-40B4-BE49-F238E27FC236}">
                <a16:creationId xmlns:a16="http://schemas.microsoft.com/office/drawing/2014/main" id="{DDD6FD4C-9304-45EF-A1A5-6A1CECD369F5}"/>
              </a:ext>
            </a:extLst>
          </p:cNvPr>
          <p:cNvSpPr txBox="1"/>
          <p:nvPr/>
        </p:nvSpPr>
        <p:spPr>
          <a:xfrm>
            <a:off x="2502499" y="5181877"/>
            <a:ext cx="7537141" cy="461665"/>
          </a:xfrm>
          <a:prstGeom prst="rect">
            <a:avLst/>
          </a:prstGeom>
          <a:noFill/>
        </p:spPr>
        <p:txBody>
          <a:bodyPr wrap="square" rtlCol="0">
            <a:spAutoFit/>
          </a:bodyPr>
          <a:lstStyle/>
          <a:p>
            <a:r>
              <a:rPr lang="en-US" altLang="en-US" sz="2400" dirty="0"/>
              <a:t>the judge ordered your removal</a:t>
            </a:r>
            <a:endParaRPr lang="en-US" sz="2400" dirty="0"/>
          </a:p>
        </p:txBody>
      </p:sp>
      <p:sp>
        <p:nvSpPr>
          <p:cNvPr id="17" name="TextBox 16">
            <a:extLst>
              <a:ext uri="{FF2B5EF4-FFF2-40B4-BE49-F238E27FC236}">
                <a16:creationId xmlns:a16="http://schemas.microsoft.com/office/drawing/2014/main" id="{F83F7DA0-8536-44DF-A7BE-E2F1C10A5259}"/>
              </a:ext>
            </a:extLst>
          </p:cNvPr>
          <p:cNvSpPr txBox="1"/>
          <p:nvPr/>
        </p:nvSpPr>
        <p:spPr>
          <a:xfrm>
            <a:off x="6571058" y="5181876"/>
            <a:ext cx="6937163" cy="461665"/>
          </a:xfrm>
          <a:prstGeom prst="rect">
            <a:avLst/>
          </a:prstGeom>
          <a:noFill/>
        </p:spPr>
        <p:txBody>
          <a:bodyPr wrap="square" rtlCol="0">
            <a:spAutoFit/>
          </a:bodyPr>
          <a:lstStyle/>
          <a:p>
            <a:r>
              <a:rPr lang="en-US" altLang="en-US" sz="2400" dirty="0"/>
              <a:t>when you were not physically</a:t>
            </a:r>
            <a:endParaRPr lang="en-US" sz="2400" dirty="0"/>
          </a:p>
        </p:txBody>
      </p:sp>
      <p:sp>
        <p:nvSpPr>
          <p:cNvPr id="21" name="TextBox 20">
            <a:extLst>
              <a:ext uri="{FF2B5EF4-FFF2-40B4-BE49-F238E27FC236}">
                <a16:creationId xmlns:a16="http://schemas.microsoft.com/office/drawing/2014/main" id="{6534EF05-66D8-475A-BDC4-DF735C8E8AB0}"/>
              </a:ext>
            </a:extLst>
          </p:cNvPr>
          <p:cNvSpPr txBox="1"/>
          <p:nvPr/>
        </p:nvSpPr>
        <p:spPr>
          <a:xfrm>
            <a:off x="1616057" y="3124039"/>
            <a:ext cx="5565033" cy="369332"/>
          </a:xfrm>
          <a:prstGeom prst="rect">
            <a:avLst/>
          </a:prstGeom>
          <a:noFill/>
        </p:spPr>
        <p:txBody>
          <a:bodyPr wrap="square" rtlCol="0">
            <a:spAutoFit/>
          </a:bodyPr>
          <a:lstStyle/>
          <a:p>
            <a:r>
              <a:rPr lang="en-US" dirty="0">
                <a:highlight>
                  <a:srgbClr val="00FF00"/>
                </a:highlight>
              </a:rPr>
              <a:t>__________________________________________</a:t>
            </a:r>
          </a:p>
        </p:txBody>
      </p:sp>
      <p:sp>
        <p:nvSpPr>
          <p:cNvPr id="23" name="TextBox 22">
            <a:extLst>
              <a:ext uri="{FF2B5EF4-FFF2-40B4-BE49-F238E27FC236}">
                <a16:creationId xmlns:a16="http://schemas.microsoft.com/office/drawing/2014/main" id="{E6AA4C3B-0536-4487-9727-71209EEFAED1}"/>
              </a:ext>
            </a:extLst>
          </p:cNvPr>
          <p:cNvSpPr txBox="1"/>
          <p:nvPr/>
        </p:nvSpPr>
        <p:spPr>
          <a:xfrm>
            <a:off x="7853141" y="2697654"/>
            <a:ext cx="3800917" cy="369332"/>
          </a:xfrm>
          <a:prstGeom prst="rect">
            <a:avLst/>
          </a:prstGeom>
          <a:noFill/>
        </p:spPr>
        <p:txBody>
          <a:bodyPr wrap="square" rtlCol="0">
            <a:spAutoFit/>
          </a:bodyPr>
          <a:lstStyle/>
          <a:p>
            <a:r>
              <a:rPr lang="en-US" dirty="0">
                <a:highlight>
                  <a:srgbClr val="00FF00"/>
                </a:highlight>
              </a:rPr>
              <a:t>____________________________</a:t>
            </a:r>
          </a:p>
        </p:txBody>
      </p:sp>
      <p:sp>
        <p:nvSpPr>
          <p:cNvPr id="24" name="TextBox 23">
            <a:extLst>
              <a:ext uri="{FF2B5EF4-FFF2-40B4-BE49-F238E27FC236}">
                <a16:creationId xmlns:a16="http://schemas.microsoft.com/office/drawing/2014/main" id="{FF78E27D-E56D-4208-AAD9-C08819178243}"/>
              </a:ext>
            </a:extLst>
          </p:cNvPr>
          <p:cNvSpPr txBox="1"/>
          <p:nvPr/>
        </p:nvSpPr>
        <p:spPr>
          <a:xfrm>
            <a:off x="1640264" y="3569199"/>
            <a:ext cx="936514" cy="369332"/>
          </a:xfrm>
          <a:prstGeom prst="rect">
            <a:avLst/>
          </a:prstGeom>
          <a:noFill/>
        </p:spPr>
        <p:txBody>
          <a:bodyPr wrap="square" rtlCol="0">
            <a:spAutoFit/>
          </a:bodyPr>
          <a:lstStyle/>
          <a:p>
            <a:r>
              <a:rPr lang="en-US" dirty="0">
                <a:highlight>
                  <a:srgbClr val="FFFF00"/>
                </a:highlight>
              </a:rPr>
              <a:t>_____</a:t>
            </a:r>
          </a:p>
        </p:txBody>
      </p:sp>
      <p:sp>
        <p:nvSpPr>
          <p:cNvPr id="20" name="TextBox 19">
            <a:extLst>
              <a:ext uri="{FF2B5EF4-FFF2-40B4-BE49-F238E27FC236}">
                <a16:creationId xmlns:a16="http://schemas.microsoft.com/office/drawing/2014/main" id="{9CA06EEB-68F7-447A-8AE4-EB05EC05AB76}"/>
              </a:ext>
            </a:extLst>
          </p:cNvPr>
          <p:cNvSpPr txBox="1"/>
          <p:nvPr/>
        </p:nvSpPr>
        <p:spPr>
          <a:xfrm>
            <a:off x="1662385" y="5515728"/>
            <a:ext cx="4738415" cy="461665"/>
          </a:xfrm>
          <a:prstGeom prst="rect">
            <a:avLst/>
          </a:prstGeom>
          <a:noFill/>
        </p:spPr>
        <p:txBody>
          <a:bodyPr wrap="square" rtlCol="0">
            <a:spAutoFit/>
          </a:bodyPr>
          <a:lstStyle/>
          <a:p>
            <a:r>
              <a:rPr lang="en-US" altLang="en-US" sz="2400" dirty="0"/>
              <a:t>present at the hearing.</a:t>
            </a:r>
            <a:endParaRPr lang="en-US" sz="2400" dirty="0"/>
          </a:p>
        </p:txBody>
      </p:sp>
      <p:sp>
        <p:nvSpPr>
          <p:cNvPr id="1369091" name="Rectangle 3"/>
          <p:cNvSpPr>
            <a:spLocks noGrp="1" noChangeArrowheads="1"/>
          </p:cNvSpPr>
          <p:nvPr>
            <p:ph type="body" idx="1"/>
          </p:nvPr>
        </p:nvSpPr>
        <p:spPr>
          <a:xfrm>
            <a:off x="1451579" y="2011447"/>
            <a:ext cx="10042429" cy="2157171"/>
          </a:xfrm>
        </p:spPr>
        <p:txBody>
          <a:bodyPr>
            <a:normAutofit/>
          </a:bodyPr>
          <a:lstStyle/>
          <a:p>
            <a:pPr eaLnBrk="1" hangingPunct="1">
              <a:buFontTx/>
              <a:buNone/>
            </a:pPr>
            <a:r>
              <a:rPr lang="en-US" altLang="en-US" sz="2400" dirty="0"/>
              <a:t>Instead of:</a:t>
            </a:r>
          </a:p>
          <a:p>
            <a:pPr eaLnBrk="1" hangingPunct="1">
              <a:buClr>
                <a:schemeClr val="accent5"/>
              </a:buClr>
            </a:pPr>
            <a:r>
              <a:rPr lang="en-US" altLang="en-US" sz="2400" dirty="0"/>
              <a:t>Pursuant to 8 CFR part 3, an appeal shall lie from a decision of an immigration judge to the Board of Immigration Appeals, except that no appeal shall lie from an order of removal entered in absentia.   </a:t>
            </a:r>
            <a:r>
              <a:rPr lang="en-US" altLang="en-US" sz="2400" dirty="0">
                <a:solidFill>
                  <a:schemeClr val="accent1">
                    <a:lumMod val="75000"/>
                  </a:schemeClr>
                </a:solidFill>
              </a:rPr>
              <a:t>37 words</a:t>
            </a:r>
          </a:p>
          <a:p>
            <a:pPr eaLnBrk="1" hangingPunct="1">
              <a:buFontTx/>
              <a:buNone/>
            </a:pPr>
            <a:endParaRPr lang="en-US" altLang="en-US" sz="2400" dirty="0"/>
          </a:p>
        </p:txBody>
      </p:sp>
    </p:spTree>
    <p:extLst>
      <p:ext uri="{BB962C8B-B14F-4D97-AF65-F5344CB8AC3E}">
        <p14:creationId xmlns:p14="http://schemas.microsoft.com/office/powerpoint/2010/main" val="25056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690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5" grpId="0"/>
      <p:bldP spid="7" grpId="0"/>
      <p:bldP spid="8" grpId="0"/>
      <p:bldP spid="11" grpId="0"/>
      <p:bldP spid="9" grpId="0"/>
      <p:bldP spid="12" grpId="0"/>
      <p:bldP spid="13" grpId="0"/>
      <p:bldP spid="14" grpId="0"/>
      <p:bldP spid="15" grpId="0"/>
      <p:bldP spid="16" grpId="0"/>
      <p:bldP spid="17" grpId="0"/>
      <p:bldP spid="21" grpId="0"/>
      <p:bldP spid="23" grpId="0"/>
      <p:bldP spid="24" grpId="0"/>
      <p:bldP spid="20" grpId="0"/>
      <p:bldP spid="1369091" grpId="0" uiExpand="1"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885A4CE-7E73-4BAD-B42B-BDAD4A8C32B6}"/>
              </a:ext>
            </a:extLst>
          </p:cNvPr>
          <p:cNvSpPr>
            <a:spLocks noGrp="1"/>
          </p:cNvSpPr>
          <p:nvPr>
            <p:ph type="ftr" sz="quarter" idx="11"/>
          </p:nvPr>
        </p:nvSpPr>
        <p:spPr/>
        <p:txBody>
          <a:bodyPr/>
          <a:lstStyle/>
          <a:p>
            <a:r>
              <a:rPr lang="en-US"/>
              <a:t>
              </a:t>
            </a:r>
          </a:p>
        </p:txBody>
      </p:sp>
      <p:pic>
        <p:nvPicPr>
          <p:cNvPr id="6" name="Content Placeholder 3" descr="200px-Wellhead-dual_completion">
            <a:extLst>
              <a:ext uri="{FF2B5EF4-FFF2-40B4-BE49-F238E27FC236}">
                <a16:creationId xmlns:a16="http://schemas.microsoft.com/office/drawing/2014/main" id="{98F4BDAF-4B3D-4570-B18C-6AFD5722F860}"/>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095184" y="511482"/>
            <a:ext cx="3810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5">
            <a:extLst>
              <a:ext uri="{FF2B5EF4-FFF2-40B4-BE49-F238E27FC236}">
                <a16:creationId xmlns:a16="http://schemas.microsoft.com/office/drawing/2014/main" id="{177A2A49-ED2D-4BBB-9113-A323138AE8DC}"/>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22</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089425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a:xfrm>
            <a:off x="1451579" y="2015733"/>
            <a:ext cx="9603275" cy="3108528"/>
          </a:xfrm>
        </p:spPr>
        <p:txBody>
          <a:bodyPr>
            <a:normAutofit/>
          </a:bodyPr>
          <a:lstStyle/>
          <a:p>
            <a:r>
              <a:rPr lang="en-US" sz="2400" dirty="0"/>
              <a:t>Before	</a:t>
            </a:r>
          </a:p>
          <a:p>
            <a:pPr>
              <a:buNone/>
            </a:pPr>
            <a:r>
              <a:rPr lang="en-US" sz="2400" dirty="0"/>
              <a:t>	Utilize the power on/off interface, located on the forward-face of the Advanced Digital Data Storage System (ADDSS) when installed in the standard configuration (see Appendix A), to impact the operational status of the ADDSS System.</a:t>
            </a:r>
          </a:p>
          <a:p>
            <a:r>
              <a:rPr lang="en-US" sz="2400" dirty="0"/>
              <a:t>After </a:t>
            </a:r>
            <a:endParaRPr lang="en-US" dirty="0"/>
          </a:p>
        </p:txBody>
      </p:sp>
      <p:sp>
        <p:nvSpPr>
          <p:cNvPr id="4" name="Rectangle 3">
            <a:extLst>
              <a:ext uri="{FF2B5EF4-FFF2-40B4-BE49-F238E27FC236}">
                <a16:creationId xmlns:a16="http://schemas.microsoft.com/office/drawing/2014/main" id="{6070773E-B4EE-4171-8E82-D83A9DAE65E8}"/>
              </a:ext>
            </a:extLst>
          </p:cNvPr>
          <p:cNvSpPr/>
          <p:nvPr/>
        </p:nvSpPr>
        <p:spPr>
          <a:xfrm>
            <a:off x="1568847" y="5124261"/>
            <a:ext cx="6054671" cy="461665"/>
          </a:xfrm>
          <a:prstGeom prst="rect">
            <a:avLst/>
          </a:prstGeom>
        </p:spPr>
        <p:txBody>
          <a:bodyPr wrap="none">
            <a:spAutoFit/>
          </a:bodyPr>
          <a:lstStyle/>
          <a:p>
            <a:pPr>
              <a:buNone/>
            </a:pPr>
            <a:r>
              <a:rPr lang="en-US" sz="2400" dirty="0"/>
              <a:t>Press the power button to start the computer. </a:t>
            </a:r>
          </a:p>
        </p:txBody>
      </p:sp>
      <p:sp>
        <p:nvSpPr>
          <p:cNvPr id="5" name="Slide Number Placeholder 5">
            <a:extLst>
              <a:ext uri="{FF2B5EF4-FFF2-40B4-BE49-F238E27FC236}">
                <a16:creationId xmlns:a16="http://schemas.microsoft.com/office/drawing/2014/main" id="{0B4759C4-5C5A-452A-B1CE-40AFA33CDBDE}"/>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Using PL: </a:t>
            </a:r>
            <a:fld id="{C220BBE3-5EFA-48CA-A678-0E7F46074F01}" type="slidenum">
              <a:rPr lang="en-US" sz="1200" smtClean="0">
                <a:solidFill>
                  <a:srgbClr val="FFC000"/>
                </a:solidFill>
                <a:effectLst>
                  <a:outerShdw blurRad="38100" dist="38100" dir="2700000" algn="tl">
                    <a:srgbClr val="000000"/>
                  </a:outerShdw>
                </a:effectLst>
              </a:rPr>
              <a:pPr algn="r">
                <a:defRPr/>
              </a:pPr>
              <a:t>23</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97966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8236" y="533400"/>
            <a:ext cx="9875520" cy="1143000"/>
          </a:xfrm>
        </p:spPr>
        <p:txBody>
          <a:bodyPr/>
          <a:lstStyle/>
          <a:p>
            <a:pPr algn="l"/>
            <a:r>
              <a:rPr lang="en-US" b="1" dirty="0"/>
              <a:t>Good reads</a:t>
            </a:r>
          </a:p>
        </p:txBody>
      </p:sp>
      <p:grpSp>
        <p:nvGrpSpPr>
          <p:cNvPr id="5" name="Group 4" descr="Legal Writing in Plain English&#10;Plain English for Lawyers&#10;Letting Go of the Words&#10;Stephen King: On Writing&#10;Help for Writers&#10;The Glamour of Grammar&#10;How to Write Short&#10;Strunk and White: Elements of Style" title="series of books about writing"/>
          <p:cNvGrpSpPr/>
          <p:nvPr/>
        </p:nvGrpSpPr>
        <p:grpSpPr>
          <a:xfrm>
            <a:off x="2036400" y="1808404"/>
            <a:ext cx="8020980" cy="4724400"/>
            <a:chOff x="304800" y="990600"/>
            <a:chExt cx="8562339" cy="4880228"/>
          </a:xfrm>
        </p:grpSpPr>
        <p:pic>
          <p:nvPicPr>
            <p:cNvPr id="6" name="Picture 2" descr="http://johnstepper.files.wordpress.com/2011/12/letting-go-of-the-wor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96163"/>
              <a:ext cx="1624476" cy="217028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7" name="Picture 4" descr="http://ecx.images-amazon.com/images/I/412D0N483SL._SS500_.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14600" y="996163"/>
              <a:ext cx="1595108" cy="21758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 name="Picture 7" descr="http://d202m5krfqbpi5.cloudfront.net/books/1328831151l/87511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990600"/>
              <a:ext cx="1600200" cy="217028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9" name="Picture 8" descr="https://images.contentreserve.com/ImageType-400/1088-1/cca/a8c/0f/%7Bccaa8c0f-1443-43c1-b5ae-d60140e3a76e%7DImg40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3091" y="3690668"/>
              <a:ext cx="1678126" cy="21758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0" name="Picture 9" descr="http://morespecifically.files.wordpress.com/2011/10/470_1968985.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 y="3694981"/>
              <a:ext cx="1611574" cy="21758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1" name="Picture 14" descr="http://wheelerstudio.com/wp-content/uploads/2012/06/hardcover_prop_embed.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89013" y="990600"/>
              <a:ext cx="1625700" cy="21758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2" name="Picture 16" descr="http://upload.wikimedia.org/wikipedia/en/archive/2/22/20121005045812!Elements_of_Style_cover.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9013" y="3685424"/>
              <a:ext cx="1678126" cy="218109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13" name="Picture 18" descr="http://www.whichenglish.com/images/bocker/cover_peter-clark-write-shor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3690667"/>
              <a:ext cx="1636617" cy="21758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grpSp>
      <p:sp>
        <p:nvSpPr>
          <p:cNvPr id="14" name="Slide Number Placeholder 5">
            <a:extLst>
              <a:ext uri="{FF2B5EF4-FFF2-40B4-BE49-F238E27FC236}">
                <a16:creationId xmlns:a16="http://schemas.microsoft.com/office/drawing/2014/main" id="{5B0E0235-9A3B-40A3-B327-775303D10AC5}"/>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Conclusion: </a:t>
            </a:r>
            <a:fld id="{C220BBE3-5EFA-48CA-A678-0E7F46074F01}" type="slidenum">
              <a:rPr lang="en-US" sz="1200" smtClean="0">
                <a:solidFill>
                  <a:srgbClr val="FFC000"/>
                </a:solidFill>
                <a:effectLst>
                  <a:outerShdw blurRad="38100" dist="38100" dir="2700000" algn="tl">
                    <a:srgbClr val="000000"/>
                  </a:outerShdw>
                </a:effectLst>
              </a:rPr>
              <a:pPr algn="r">
                <a:defRPr/>
              </a:pPr>
              <a:t>24</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05096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p:txBody>
          <a:bodyPr/>
          <a:lstStyle/>
          <a:p>
            <a:pPr eaLnBrk="1" hangingPunct="1">
              <a:lnSpc>
                <a:spcPct val="90000"/>
              </a:lnSpc>
              <a:defRPr/>
            </a:pPr>
            <a:endParaRPr lang="en-US" dirty="0"/>
          </a:p>
          <a:p>
            <a:pPr>
              <a:lnSpc>
                <a:spcPct val="90000"/>
              </a:lnSpc>
              <a:defRPr/>
            </a:pPr>
            <a:r>
              <a:rPr lang="en-US" dirty="0" err="1"/>
              <a:t>ListServ</a:t>
            </a:r>
            <a:r>
              <a:rPr lang="en-US" dirty="0"/>
              <a:t> (</a:t>
            </a:r>
            <a:r>
              <a:rPr lang="en-US" dirty="0">
                <a:hlinkClick r:id="rId4"/>
              </a:rPr>
              <a:t>https://digital.gov/communities/plain-language/</a:t>
            </a:r>
            <a:r>
              <a:rPr lang="en-US" dirty="0"/>
              <a:t>)</a:t>
            </a:r>
          </a:p>
          <a:p>
            <a:pPr eaLnBrk="1" hangingPunct="1">
              <a:lnSpc>
                <a:spcPct val="90000"/>
              </a:lnSpc>
              <a:defRPr/>
            </a:pPr>
            <a:r>
              <a:rPr lang="en-US" dirty="0"/>
              <a:t>PLAIN monthly meetings—2</a:t>
            </a:r>
            <a:r>
              <a:rPr lang="en-US" baseline="30000" dirty="0"/>
              <a:t>nd</a:t>
            </a:r>
            <a:r>
              <a:rPr lang="en-US" dirty="0"/>
              <a:t> Wednesday of each month, 2 to 3 p.m. (currently all virtual)</a:t>
            </a:r>
          </a:p>
          <a:p>
            <a:pPr eaLnBrk="1" hangingPunct="1">
              <a:lnSpc>
                <a:spcPct val="90000"/>
              </a:lnSpc>
              <a:defRPr/>
            </a:pPr>
            <a:r>
              <a:rPr lang="en-US" dirty="0"/>
              <a:t>Website (</a:t>
            </a:r>
            <a:r>
              <a:rPr lang="en-US" dirty="0">
                <a:solidFill>
                  <a:srgbClr val="FFFF00"/>
                </a:solidFill>
                <a:hlinkClick r:id="rId5"/>
              </a:rPr>
              <a:t>www.plainlanguage.gov</a:t>
            </a:r>
            <a:r>
              <a:rPr lang="en-US" dirty="0"/>
              <a:t>)</a:t>
            </a:r>
          </a:p>
          <a:p>
            <a:pPr lvl="1">
              <a:lnSpc>
                <a:spcPct val="90000"/>
              </a:lnSpc>
              <a:defRPr/>
            </a:pPr>
            <a:r>
              <a:rPr lang="en-US" dirty="0"/>
              <a:t>Training (</a:t>
            </a:r>
            <a:r>
              <a:rPr lang="en-US" dirty="0">
                <a:hlinkClick r:id="rId6"/>
              </a:rPr>
              <a:t>www.plainlanguage.gov/training/create-your-own-class/</a:t>
            </a:r>
            <a:r>
              <a:rPr lang="en-US" dirty="0"/>
              <a:t>)</a:t>
            </a:r>
          </a:p>
          <a:p>
            <a:pPr lvl="1">
              <a:lnSpc>
                <a:spcPct val="90000"/>
              </a:lnSpc>
              <a:defRPr/>
            </a:pPr>
            <a:r>
              <a:rPr lang="en-US" dirty="0"/>
              <a:t>Federal Plain Language Guidelines (</a:t>
            </a:r>
            <a:r>
              <a:rPr lang="en-US" dirty="0">
                <a:hlinkClick r:id="rId7"/>
              </a:rPr>
              <a:t>www.plainlanguage.gov/guidelines/</a:t>
            </a:r>
            <a:r>
              <a:rPr lang="en-US" dirty="0"/>
              <a:t>)</a:t>
            </a:r>
          </a:p>
          <a:p>
            <a:pPr>
              <a:lnSpc>
                <a:spcPct val="90000"/>
              </a:lnSpc>
              <a:defRPr/>
            </a:pPr>
            <a:r>
              <a:rPr lang="en-US" dirty="0"/>
              <a:t>Email (</a:t>
            </a:r>
            <a:r>
              <a:rPr lang="en-US" dirty="0">
                <a:hlinkClick r:id="rId8"/>
              </a:rPr>
              <a:t>info@plainlanguage.gov</a:t>
            </a:r>
            <a:r>
              <a:rPr lang="en-US" dirty="0"/>
              <a:t>)</a:t>
            </a:r>
          </a:p>
          <a:p>
            <a:pPr lvl="1">
              <a:lnSpc>
                <a:spcPct val="90000"/>
              </a:lnSpc>
              <a:defRPr/>
            </a:pPr>
            <a:endParaRPr lang="en-US" dirty="0"/>
          </a:p>
        </p:txBody>
      </p:sp>
      <p:sp>
        <p:nvSpPr>
          <p:cNvPr id="87043" name="Rectangle 2"/>
          <p:cNvSpPr>
            <a:spLocks noGrp="1" noChangeArrowheads="1"/>
          </p:cNvSpPr>
          <p:nvPr>
            <p:ph type="title"/>
          </p:nvPr>
        </p:nvSpPr>
        <p:spPr/>
        <p:txBody>
          <a:bodyPr/>
          <a:lstStyle/>
          <a:p>
            <a:pPr eaLnBrk="1" hangingPunct="1"/>
            <a:r>
              <a:rPr lang="en-US" altLang="en-US" dirty="0">
                <a:effectLst/>
              </a:rPr>
              <a:t>PLAIN Resources</a:t>
            </a:r>
          </a:p>
        </p:txBody>
      </p:sp>
      <p:graphicFrame>
        <p:nvGraphicFramePr>
          <p:cNvPr id="87045" name="Object 5"/>
          <p:cNvGraphicFramePr>
            <a:graphicFrameLocks noChangeAspect="1"/>
          </p:cNvGraphicFramePr>
          <p:nvPr/>
        </p:nvGraphicFramePr>
        <p:xfrm>
          <a:off x="8564881" y="5181602"/>
          <a:ext cx="1741170" cy="1255713"/>
        </p:xfrm>
        <a:graphic>
          <a:graphicData uri="http://schemas.openxmlformats.org/presentationml/2006/ole">
            <mc:AlternateContent xmlns:mc="http://schemas.openxmlformats.org/markup-compatibility/2006">
              <mc:Choice xmlns:v="urn:schemas-microsoft-com:vml" Requires="v">
                <p:oleObj spid="_x0000_s4104" name="Clip" r:id="rId9" imgW="1451153" imgH="1255471" progId="">
                  <p:embed/>
                </p:oleObj>
              </mc:Choice>
              <mc:Fallback>
                <p:oleObj name="Clip" r:id="rId9" imgW="1451153" imgH="1255471" progId="">
                  <p:embed/>
                  <p:pic>
                    <p:nvPicPr>
                      <p:cNvPr id="87045"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4881" y="5181602"/>
                        <a:ext cx="1741170" cy="125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5">
            <a:extLst>
              <a:ext uri="{FF2B5EF4-FFF2-40B4-BE49-F238E27FC236}">
                <a16:creationId xmlns:a16="http://schemas.microsoft.com/office/drawing/2014/main" id="{8EBF8E4E-FD08-46DA-A2B0-2E12B670C935}"/>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Conclusion: </a:t>
            </a:r>
            <a:fld id="{C220BBE3-5EFA-48CA-A678-0E7F46074F01}" type="slidenum">
              <a:rPr lang="en-US" sz="1200" smtClean="0">
                <a:solidFill>
                  <a:srgbClr val="FFC000"/>
                </a:solidFill>
                <a:effectLst>
                  <a:outerShdw blurRad="38100" dist="38100" dir="2700000" algn="tl">
                    <a:srgbClr val="000000"/>
                  </a:outerShdw>
                </a:effectLst>
              </a:rPr>
              <a:pPr algn="r">
                <a:defRPr/>
              </a:pPr>
              <a:t>25</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993759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normAutofit/>
          </a:bodyPr>
          <a:lstStyle/>
          <a:p>
            <a:pPr>
              <a:buNone/>
              <a:defRPr/>
            </a:pPr>
            <a:r>
              <a:rPr lang="en-US" sz="2400" dirty="0"/>
              <a:t>Miriam Vincent</a:t>
            </a:r>
          </a:p>
          <a:p>
            <a:pPr>
              <a:buNone/>
              <a:defRPr/>
            </a:pPr>
            <a:r>
              <a:rPr lang="en-US" sz="2400" dirty="0"/>
              <a:t>Staff Attorney, Legal Affairs and Policy Division</a:t>
            </a:r>
          </a:p>
          <a:p>
            <a:pPr>
              <a:buNone/>
              <a:defRPr/>
            </a:pPr>
            <a:r>
              <a:rPr lang="en-US" sz="2400" dirty="0"/>
              <a:t>Office of the Federal Register</a:t>
            </a:r>
          </a:p>
          <a:p>
            <a:pPr>
              <a:buNone/>
              <a:defRPr/>
            </a:pPr>
            <a:r>
              <a:rPr lang="en-US" sz="2400" dirty="0"/>
              <a:t>National Archives and Records Administration</a:t>
            </a:r>
          </a:p>
          <a:p>
            <a:pPr>
              <a:buNone/>
              <a:defRPr/>
            </a:pPr>
            <a:r>
              <a:rPr lang="en-US" sz="2400" dirty="0"/>
              <a:t>NARA </a:t>
            </a:r>
            <a:r>
              <a:rPr lang="en-US" sz="2400" dirty="0">
                <a:hlinkClick r:id="rId3"/>
              </a:rPr>
              <a:t>miriam.vincent@nara.gov</a:t>
            </a:r>
            <a:r>
              <a:rPr lang="en-US" sz="2400" dirty="0"/>
              <a:t> | mobile: 202.695.9791 </a:t>
            </a:r>
          </a:p>
          <a:p>
            <a:pPr>
              <a:buNone/>
              <a:defRPr/>
            </a:pPr>
            <a:r>
              <a:rPr lang="en-US" sz="2400" dirty="0"/>
              <a:t>GPO </a:t>
            </a:r>
            <a:r>
              <a:rPr lang="en-US" sz="2400" dirty="0">
                <a:hlinkClick r:id="rId4"/>
              </a:rPr>
              <a:t>mvincent@gpo.gov</a:t>
            </a:r>
            <a:r>
              <a:rPr lang="en-US" sz="2400" dirty="0"/>
              <a:t> | mobile: 202.276.3219</a:t>
            </a:r>
          </a:p>
          <a:p>
            <a:pPr>
              <a:buNone/>
              <a:defRPr/>
            </a:pPr>
            <a:r>
              <a:rPr lang="en-US" sz="2400" dirty="0"/>
              <a:t>Voicemail: 202.741.6024</a:t>
            </a:r>
          </a:p>
        </p:txBody>
      </p:sp>
      <p:sp>
        <p:nvSpPr>
          <p:cNvPr id="2" name="Footer Placeholder 1">
            <a:extLst>
              <a:ext uri="{FF2B5EF4-FFF2-40B4-BE49-F238E27FC236}">
                <a16:creationId xmlns:a16="http://schemas.microsoft.com/office/drawing/2014/main" id="{3BE8C29D-C701-4F83-BF0E-049FF0523837}"/>
              </a:ext>
            </a:extLst>
          </p:cNvPr>
          <p:cNvSpPr>
            <a:spLocks noGrp="1"/>
          </p:cNvSpPr>
          <p:nvPr>
            <p:ph type="ftr" sz="quarter" idx="11"/>
          </p:nvPr>
        </p:nvSpPr>
        <p:spPr/>
        <p:txBody>
          <a:bodyPr/>
          <a:lstStyle/>
          <a:p>
            <a:r>
              <a:rPr lang="en-US"/>
              <a:t>
              </a:t>
            </a:r>
            <a:endParaRPr lang="en-US" dirty="0"/>
          </a:p>
        </p:txBody>
      </p:sp>
      <p:sp>
        <p:nvSpPr>
          <p:cNvPr id="7" name="Slide Number Placeholder 5">
            <a:extLst>
              <a:ext uri="{FF2B5EF4-FFF2-40B4-BE49-F238E27FC236}">
                <a16:creationId xmlns:a16="http://schemas.microsoft.com/office/drawing/2014/main" id="{1A1AFB61-1453-43C5-A3EE-961AA008E0CA}"/>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Conclusion: </a:t>
            </a:r>
            <a:fld id="{C220BBE3-5EFA-48CA-A678-0E7F46074F01}" type="slidenum">
              <a:rPr lang="en-US" sz="1200" smtClean="0">
                <a:solidFill>
                  <a:srgbClr val="FFC000"/>
                </a:solidFill>
                <a:effectLst>
                  <a:outerShdw blurRad="38100" dist="38100" dir="2700000" algn="tl">
                    <a:srgbClr val="000000"/>
                  </a:outerShdw>
                </a:effectLst>
              </a:rPr>
              <a:pPr algn="r">
                <a:defRPr/>
              </a:pPr>
              <a:t>26</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05362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l" eaLnBrk="1" hangingPunct="1"/>
            <a:r>
              <a:rPr lang="en-US" altLang="en-US" sz="3600"/>
              <a:t>Active Voice Video</a:t>
            </a:r>
          </a:p>
        </p:txBody>
      </p:sp>
      <p:sp>
        <p:nvSpPr>
          <p:cNvPr id="24581" name="Rectangle 5"/>
          <p:cNvSpPr>
            <a:spLocks noChangeArrowheads="1"/>
          </p:cNvSpPr>
          <p:nvPr/>
        </p:nvSpPr>
        <p:spPr bwMode="auto">
          <a:xfrm>
            <a:off x="2057401" y="3200400"/>
            <a:ext cx="47201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hlinkClick r:id="rId3"/>
              </a:rPr>
              <a:t>https://www.youtube.com/watch?v=IYR5lb0lcO4</a:t>
            </a:r>
            <a:endParaRPr lang="en-US" altLang="en-US" dirty="0"/>
          </a:p>
        </p:txBody>
      </p:sp>
      <p:sp>
        <p:nvSpPr>
          <p:cNvPr id="5" name="Slide Number Placeholder 5">
            <a:extLst>
              <a:ext uri="{FF2B5EF4-FFF2-40B4-BE49-F238E27FC236}">
                <a16:creationId xmlns:a16="http://schemas.microsoft.com/office/drawing/2014/main" id="{42DBB224-951E-498A-82EA-BCABCE2732FE}"/>
              </a:ext>
            </a:extLst>
          </p:cNvPr>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Conclusion: </a:t>
            </a:r>
            <a:fld id="{C220BBE3-5EFA-48CA-A678-0E7F46074F01}" type="slidenum">
              <a:rPr lang="en-US" sz="1200" smtClean="0">
                <a:solidFill>
                  <a:srgbClr val="FFC000"/>
                </a:solidFill>
                <a:effectLst>
                  <a:outerShdw blurRad="38100" dist="38100" dir="2700000" algn="tl">
                    <a:srgbClr val="000000"/>
                  </a:outerShdw>
                </a:effectLst>
              </a:rPr>
              <a:pPr algn="r">
                <a:defRPr/>
              </a:pPr>
              <a:t>27</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594098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normAutofit lnSpcReduction="10000"/>
          </a:bodyPr>
          <a:lstStyle/>
          <a:p>
            <a:pPr fontAlgn="base">
              <a:buClr>
                <a:schemeClr val="accent5"/>
              </a:buClr>
              <a:buFont typeface="Wingdings" panose="05000000000000000000" pitchFamily="2" charset="2"/>
              <a:buChar char="v"/>
            </a:pPr>
            <a:r>
              <a:rPr lang="en-US" sz="3600" dirty="0"/>
              <a:t>Introduction</a:t>
            </a:r>
          </a:p>
          <a:p>
            <a:pPr fontAlgn="base">
              <a:buClr>
                <a:schemeClr val="accent5"/>
              </a:buClr>
              <a:buFont typeface="Wingdings" panose="05000000000000000000" pitchFamily="2" charset="2"/>
              <a:buChar char="v"/>
            </a:pPr>
            <a:r>
              <a:rPr lang="en-US" sz="3600" dirty="0"/>
              <a:t>History of Federal Plain Language</a:t>
            </a:r>
          </a:p>
          <a:p>
            <a:pPr fontAlgn="base">
              <a:buClr>
                <a:schemeClr val="accent5"/>
              </a:buClr>
              <a:buFont typeface="Wingdings" panose="05000000000000000000" pitchFamily="2" charset="2"/>
              <a:buChar char="v"/>
            </a:pPr>
            <a:r>
              <a:rPr lang="en-US" sz="3600" dirty="0"/>
              <a:t>Federal Requirements and Definition</a:t>
            </a:r>
          </a:p>
          <a:p>
            <a:pPr fontAlgn="base">
              <a:buClr>
                <a:schemeClr val="accent5"/>
              </a:buClr>
              <a:buFont typeface="Wingdings" panose="05000000000000000000" pitchFamily="2" charset="2"/>
              <a:buChar char="v"/>
            </a:pPr>
            <a:r>
              <a:rPr lang="en-US" sz="3600" dirty="0"/>
              <a:t>Using Plain Language = Making Language Choices</a:t>
            </a:r>
          </a:p>
          <a:p>
            <a:pPr fontAlgn="base">
              <a:buClr>
                <a:schemeClr val="accent5"/>
              </a:buClr>
              <a:buFont typeface="Wingdings" panose="05000000000000000000" pitchFamily="2" charset="2"/>
              <a:buChar char="v"/>
            </a:pPr>
            <a:r>
              <a:rPr lang="en-US" sz="3600" dirty="0"/>
              <a:t>Closing Remarks and Questions</a:t>
            </a:r>
          </a:p>
          <a:p>
            <a:pPr eaLnBrk="1" hangingPunct="1">
              <a:buFont typeface="Wingdings" pitchFamily="2" charset="2"/>
              <a:buNone/>
              <a:defRPr/>
            </a:pPr>
            <a:endParaRPr lang="en-US" sz="3600" dirty="0"/>
          </a:p>
        </p:txBody>
      </p:sp>
      <p:sp>
        <p:nvSpPr>
          <p:cNvPr id="5"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Introduction: </a:t>
            </a:r>
            <a:fld id="{F8615D2A-9F06-4CF5-AF8B-DC874A4BC8DF}" type="slidenum">
              <a:rPr lang="en-US" sz="1200" smtClean="0">
                <a:solidFill>
                  <a:srgbClr val="FFC000"/>
                </a:solidFill>
                <a:effectLst>
                  <a:outerShdw blurRad="38100" dist="38100" dir="2700000" algn="tl">
                    <a:srgbClr val="000000"/>
                  </a:outerShdw>
                </a:effectLst>
              </a:rPr>
              <a:pPr algn="r">
                <a:defRPr/>
              </a:pPr>
              <a:t>3</a:t>
            </a:fld>
            <a:endParaRPr lang="en-US" sz="1200" dirty="0">
              <a:solidFill>
                <a:srgbClr val="FFC000"/>
              </a:solidFill>
              <a:effectLst>
                <a:outerShdw blurRad="38100" dist="38100" dir="2700000" algn="tl">
                  <a:srgbClr val="000000"/>
                </a:outerShdw>
              </a:effectLst>
            </a:endParaRPr>
          </a:p>
        </p:txBody>
      </p:sp>
      <p:sp>
        <p:nvSpPr>
          <p:cNvPr id="3" name="Title 2">
            <a:extLst>
              <a:ext uri="{FF2B5EF4-FFF2-40B4-BE49-F238E27FC236}">
                <a16:creationId xmlns:a16="http://schemas.microsoft.com/office/drawing/2014/main" id="{FDD7CE30-39FB-4A78-B21D-42F86565D91F}"/>
              </a:ext>
            </a:extLst>
          </p:cNvPr>
          <p:cNvSpPr>
            <a:spLocks noGrp="1"/>
          </p:cNvSpPr>
          <p:nvPr>
            <p:ph type="title"/>
          </p:nvPr>
        </p:nvSpPr>
        <p:spPr/>
        <p:txBody>
          <a:bodyPr/>
          <a:lstStyle/>
          <a:p>
            <a:r>
              <a:rPr lang="en-US" b="1" i="1" dirty="0">
                <a:solidFill>
                  <a:schemeClr val="tx2">
                    <a:lumMod val="10000"/>
                  </a:schemeClr>
                </a:solidFill>
                <a:latin typeface="Arial" panose="020B0604020202020204" pitchFamily="34" charset="0"/>
              </a:rPr>
              <a:t>The Federal Law and Its Requirements and the Impact of Language Choices</a:t>
            </a:r>
            <a:endParaRPr lang="en-US" dirty="0"/>
          </a:p>
        </p:txBody>
      </p:sp>
      <p:sp>
        <p:nvSpPr>
          <p:cNvPr id="2" name="Footer Placeholder 1">
            <a:extLst>
              <a:ext uri="{FF2B5EF4-FFF2-40B4-BE49-F238E27FC236}">
                <a16:creationId xmlns:a16="http://schemas.microsoft.com/office/drawing/2014/main" id="{E3E2EA28-8158-4FDC-B5F6-386166BE89F5}"/>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4096807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298763" y="1896523"/>
            <a:ext cx="11642757" cy="4347115"/>
          </a:xfrm>
        </p:spPr>
        <p:txBody>
          <a:bodyPr numCol="2">
            <a:normAutofit fontScale="55000" lnSpcReduction="20000"/>
          </a:bodyPr>
          <a:lstStyle/>
          <a:p>
            <a:pPr>
              <a:buClr>
                <a:schemeClr val="accent6"/>
              </a:buClr>
              <a:buFont typeface="Wingdings" panose="05000000000000000000" pitchFamily="2" charset="2"/>
              <a:buChar char="Ø"/>
            </a:pPr>
            <a:r>
              <a:rPr lang="en-US" sz="3600" dirty="0">
                <a:latin typeface="Arial" panose="020B0604020202020204" pitchFamily="34" charset="0"/>
              </a:rPr>
              <a:t>OFR 1996; 1999 – 2001; 2010 - present</a:t>
            </a:r>
          </a:p>
          <a:p>
            <a:pPr>
              <a:buClr>
                <a:schemeClr val="accent6"/>
              </a:buClr>
              <a:buFont typeface="Wingdings" panose="05000000000000000000" pitchFamily="2" charset="2"/>
              <a:buChar char="Ø"/>
            </a:pPr>
            <a:r>
              <a:rPr lang="en-US" sz="3600" dirty="0">
                <a:latin typeface="Arial" panose="020B0604020202020204" pitchFamily="34" charset="0"/>
              </a:rPr>
              <a:t>SSA’s OHA/ODAR 2001 – 2010</a:t>
            </a:r>
          </a:p>
          <a:p>
            <a:pPr>
              <a:buClr>
                <a:schemeClr val="accent6"/>
              </a:buClr>
              <a:buFont typeface="Wingdings" panose="05000000000000000000" pitchFamily="2" charset="2"/>
              <a:buChar char="Ø"/>
            </a:pPr>
            <a:r>
              <a:rPr lang="en-US" sz="3600" dirty="0">
                <a:latin typeface="Arial" panose="020B0604020202020204" pitchFamily="34" charset="0"/>
              </a:rPr>
              <a:t>PLAIN webmaster 2004 – present </a:t>
            </a:r>
          </a:p>
          <a:p>
            <a:pPr>
              <a:buClr>
                <a:schemeClr val="accent6"/>
              </a:buClr>
              <a:buFont typeface="Wingdings" panose="05000000000000000000" pitchFamily="2" charset="2"/>
              <a:buChar char="Ø"/>
            </a:pPr>
            <a:r>
              <a:rPr lang="en-US" sz="3600" dirty="0">
                <a:latin typeface="Arial" panose="020B0604020202020204" pitchFamily="34" charset="0"/>
              </a:rPr>
              <a:t>PLAIN trainer 2010 – present</a:t>
            </a:r>
          </a:p>
          <a:p>
            <a:pPr lvl="0">
              <a:buClr>
                <a:schemeClr val="accent6"/>
              </a:buClr>
              <a:buFont typeface="Wingdings" panose="05000000000000000000" pitchFamily="2" charset="2"/>
              <a:buChar char="Ø"/>
            </a:pPr>
            <a:r>
              <a:rPr lang="en-US" sz="3600" dirty="0">
                <a:latin typeface="Arial" panose="020B0604020202020204" pitchFamily="34" charset="0"/>
              </a:rPr>
              <a:t>Revision of OFR’s Document Drafting Handbook 1996</a:t>
            </a:r>
          </a:p>
          <a:p>
            <a:pPr lvl="0">
              <a:buClr>
                <a:schemeClr val="accent6"/>
              </a:buClr>
              <a:buFont typeface="Wingdings" panose="05000000000000000000" pitchFamily="2" charset="2"/>
              <a:buChar char="Ø"/>
            </a:pPr>
            <a:r>
              <a:rPr lang="en-US" sz="3600" dirty="0">
                <a:latin typeface="Arial" panose="020B0604020202020204" pitchFamily="34" charset="0"/>
              </a:rPr>
              <a:t>Redesign of plainlanguage.gov 2005 and 2018</a:t>
            </a:r>
          </a:p>
          <a:p>
            <a:pPr lvl="0">
              <a:buClr>
                <a:schemeClr val="accent6"/>
              </a:buClr>
              <a:buFont typeface="Wingdings" panose="05000000000000000000" pitchFamily="2" charset="2"/>
              <a:buChar char="Ø"/>
            </a:pPr>
            <a:r>
              <a:rPr lang="en-US" sz="3600" dirty="0">
                <a:latin typeface="Arial" panose="020B0604020202020204" pitchFamily="34" charset="0"/>
              </a:rPr>
              <a:t>CDC Train-the-trainer; NARA plain language training; SSA plain language training</a:t>
            </a:r>
          </a:p>
          <a:p>
            <a:pPr lvl="0">
              <a:buClr>
                <a:schemeClr val="accent6"/>
              </a:buClr>
              <a:buFont typeface="Wingdings" panose="05000000000000000000" pitchFamily="2" charset="2"/>
              <a:buChar char="Ø"/>
            </a:pPr>
            <a:endParaRPr lang="en-US" sz="3600" dirty="0">
              <a:latin typeface="Arial" panose="020B0604020202020204" pitchFamily="34" charset="0"/>
            </a:endParaRPr>
          </a:p>
          <a:p>
            <a:pPr marL="461963" lvl="0" indent="-231775">
              <a:buClr>
                <a:schemeClr val="accent6"/>
              </a:buClr>
              <a:buFont typeface="Wingdings" panose="05000000000000000000" pitchFamily="2" charset="2"/>
              <a:buChar char="Ø"/>
            </a:pPr>
            <a:r>
              <a:rPr lang="en-US" sz="3600" dirty="0">
                <a:latin typeface="Arial" panose="020B0604020202020204" pitchFamily="34" charset="0"/>
              </a:rPr>
              <a:t>Attorney-Adviser</a:t>
            </a:r>
          </a:p>
          <a:p>
            <a:pPr marL="461963" lvl="0" indent="-231775">
              <a:buClr>
                <a:schemeClr val="accent6"/>
              </a:buClr>
              <a:buFont typeface="Wingdings" panose="05000000000000000000" pitchFamily="2" charset="2"/>
              <a:buChar char="Ø"/>
            </a:pPr>
            <a:r>
              <a:rPr lang="en-US" sz="3600" dirty="0">
                <a:latin typeface="Arial" panose="020B0604020202020204" pitchFamily="34" charset="0"/>
              </a:rPr>
              <a:t>PLAIN Executive Committee member</a:t>
            </a:r>
          </a:p>
          <a:p>
            <a:pPr marL="461963" lvl="0" indent="-231775">
              <a:buClr>
                <a:schemeClr val="accent6"/>
              </a:buClr>
              <a:buFont typeface="Wingdings" panose="05000000000000000000" pitchFamily="2" charset="2"/>
              <a:buChar char="Ø"/>
            </a:pPr>
            <a:r>
              <a:rPr lang="en-US" sz="3600" dirty="0">
                <a:latin typeface="Arial" panose="020B0604020202020204" pitchFamily="34" charset="0"/>
              </a:rPr>
              <a:t>Co-author Clarity Journal article</a:t>
            </a:r>
          </a:p>
          <a:p>
            <a:pPr marL="461963" lvl="0" indent="-231775">
              <a:buClr>
                <a:schemeClr val="accent6"/>
              </a:buClr>
              <a:buFont typeface="Wingdings" panose="05000000000000000000" pitchFamily="2" charset="2"/>
              <a:buChar char="Ø"/>
            </a:pPr>
            <a:endParaRPr lang="en-US" sz="3600" dirty="0">
              <a:latin typeface="Arial" panose="020B0604020202020204" pitchFamily="34" charset="0"/>
            </a:endParaRPr>
          </a:p>
          <a:p>
            <a:pPr marL="461963" lvl="0" indent="-231775">
              <a:buClr>
                <a:schemeClr val="accent6"/>
              </a:buClr>
              <a:buFont typeface="Wingdings" panose="05000000000000000000" pitchFamily="2" charset="2"/>
              <a:buChar char="Ø"/>
            </a:pPr>
            <a:r>
              <a:rPr lang="en-US" sz="3600" dirty="0">
                <a:latin typeface="Arial" panose="020B0604020202020204" pitchFamily="34" charset="0"/>
              </a:rPr>
              <a:t>Presenter/moderator Clarity and PLAIN International conferences 2005 – 2013 </a:t>
            </a:r>
          </a:p>
          <a:p>
            <a:pPr marL="461963" lvl="0" indent="-231775">
              <a:buClr>
                <a:schemeClr val="accent6"/>
              </a:buClr>
              <a:buFont typeface="Wingdings" panose="05000000000000000000" pitchFamily="2" charset="2"/>
              <a:buChar char="Ø"/>
            </a:pPr>
            <a:r>
              <a:rPr lang="en-US" sz="3600" dirty="0" err="1">
                <a:latin typeface="Arial" panose="020B0604020202020204" pitchFamily="34" charset="0"/>
              </a:rPr>
              <a:t>Fmr</a:t>
            </a:r>
            <a:r>
              <a:rPr lang="en-US" sz="3600" dirty="0">
                <a:latin typeface="Arial" panose="020B0604020202020204" pitchFamily="34" charset="0"/>
              </a:rPr>
              <a:t> Board Member, PLAIN International</a:t>
            </a:r>
          </a:p>
          <a:p>
            <a:pPr eaLnBrk="1" hangingPunct="1">
              <a:buFont typeface="Wingdings" pitchFamily="2" charset="2"/>
              <a:buNone/>
              <a:defRPr/>
            </a:pPr>
            <a:endParaRPr lang="en-US" sz="3600" dirty="0"/>
          </a:p>
        </p:txBody>
      </p:sp>
      <p:sp>
        <p:nvSpPr>
          <p:cNvPr id="5"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Introduction: </a:t>
            </a:r>
            <a:fld id="{350CF392-810F-4B02-9376-E2D9CA270672}" type="slidenum">
              <a:rPr lang="en-US" sz="1200" smtClean="0">
                <a:solidFill>
                  <a:srgbClr val="FFC000"/>
                </a:solidFill>
                <a:effectLst>
                  <a:outerShdw blurRad="38100" dist="38100" dir="2700000" algn="tl">
                    <a:srgbClr val="000000"/>
                  </a:outerShdw>
                </a:effectLst>
              </a:rPr>
              <a:t>4</a:t>
            </a:fld>
            <a:endParaRPr lang="en-US" sz="1200" dirty="0">
              <a:solidFill>
                <a:srgbClr val="FFC000"/>
              </a:solidFill>
              <a:effectLst>
                <a:outerShdw blurRad="38100" dist="38100" dir="2700000" algn="tl">
                  <a:srgbClr val="000000"/>
                </a:outerShdw>
              </a:effectLst>
            </a:endParaRPr>
          </a:p>
        </p:txBody>
      </p:sp>
      <p:sp>
        <p:nvSpPr>
          <p:cNvPr id="3" name="Title 2">
            <a:extLst>
              <a:ext uri="{FF2B5EF4-FFF2-40B4-BE49-F238E27FC236}">
                <a16:creationId xmlns:a16="http://schemas.microsoft.com/office/drawing/2014/main" id="{FDD7CE30-39FB-4A78-B21D-42F86565D91F}"/>
              </a:ext>
            </a:extLst>
          </p:cNvPr>
          <p:cNvSpPr>
            <a:spLocks noGrp="1"/>
          </p:cNvSpPr>
          <p:nvPr>
            <p:ph type="title"/>
          </p:nvPr>
        </p:nvSpPr>
        <p:spPr/>
        <p:txBody>
          <a:bodyPr>
            <a:normAutofit fontScale="90000"/>
          </a:bodyPr>
          <a:lstStyle/>
          <a:p>
            <a:pPr algn="ctr"/>
            <a:r>
              <a:rPr lang="en-US" sz="4400" dirty="0">
                <a:latin typeface="Arial" panose="020B0604020202020204" pitchFamily="34" charset="0"/>
              </a:rPr>
              <a:t>Introduction</a:t>
            </a:r>
            <a:br>
              <a:rPr lang="en-US" dirty="0">
                <a:latin typeface="Arial" panose="020B0604020202020204" pitchFamily="34" charset="0"/>
              </a:rPr>
            </a:br>
            <a:r>
              <a:rPr lang="pt-BR" dirty="0">
                <a:latin typeface="Arial" panose="020B0604020202020204" pitchFamily="34" charset="0"/>
              </a:rPr>
              <a:t>Miriam E Vincent – GULC ‘97</a:t>
            </a:r>
            <a:endParaRPr lang="en-US" dirty="0"/>
          </a:p>
        </p:txBody>
      </p:sp>
      <p:cxnSp>
        <p:nvCxnSpPr>
          <p:cNvPr id="6" name="Straight Connector 5">
            <a:extLst>
              <a:ext uri="{FF2B5EF4-FFF2-40B4-BE49-F238E27FC236}">
                <a16:creationId xmlns:a16="http://schemas.microsoft.com/office/drawing/2014/main" id="{A4189FFE-F6AC-4BA0-90AA-39CBE0A48446}"/>
              </a:ext>
            </a:extLst>
          </p:cNvPr>
          <p:cNvCxnSpPr>
            <a:cxnSpLocks/>
          </p:cNvCxnSpPr>
          <p:nvPr/>
        </p:nvCxnSpPr>
        <p:spPr>
          <a:xfrm>
            <a:off x="762979" y="2764559"/>
            <a:ext cx="9603275" cy="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4CD2788B-8E34-4826-B481-571CB8C90765}"/>
              </a:ext>
            </a:extLst>
          </p:cNvPr>
          <p:cNvCxnSpPr>
            <a:cxnSpLocks/>
          </p:cNvCxnSpPr>
          <p:nvPr/>
        </p:nvCxnSpPr>
        <p:spPr>
          <a:xfrm>
            <a:off x="835407" y="3615586"/>
            <a:ext cx="9603275" cy="0"/>
          </a:xfrm>
          <a:prstGeom prst="line">
            <a:avLst/>
          </a:prstGeom>
          <a:ln>
            <a:solidFill>
              <a:schemeClr val="accent1">
                <a:lumMod val="75000"/>
              </a:schemeClr>
            </a:solidFill>
          </a:ln>
        </p:spPr>
        <p:style>
          <a:lnRef idx="2">
            <a:schemeClr val="dk1"/>
          </a:lnRef>
          <a:fillRef idx="0">
            <a:schemeClr val="dk1"/>
          </a:fillRef>
          <a:effectRef idx="1">
            <a:schemeClr val="dk1"/>
          </a:effectRef>
          <a:fontRef idx="minor">
            <a:schemeClr val="tx1"/>
          </a:fontRef>
        </p:style>
      </p:cxnSp>
      <p:sp>
        <p:nvSpPr>
          <p:cNvPr id="2" name="Footer Placeholder 1">
            <a:extLst>
              <a:ext uri="{FF2B5EF4-FFF2-40B4-BE49-F238E27FC236}">
                <a16:creationId xmlns:a16="http://schemas.microsoft.com/office/drawing/2014/main" id="{D7CC85F6-DE9B-4116-AB4B-8ACA0B362402}"/>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4055204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lstStyle/>
          <a:p>
            <a:pPr>
              <a:buClr>
                <a:schemeClr val="accent5"/>
              </a:buClr>
            </a:pPr>
            <a:r>
              <a:rPr lang="en-US" dirty="0"/>
              <a:t>FDR and Gobbledygook – memo from Maury Maverick, Chairman and General Manager of </a:t>
            </a:r>
            <a:r>
              <a:rPr lang="en-US" dirty="0">
                <a:hlinkClick r:id="rId3"/>
              </a:rPr>
              <a:t>Smaller War Plants Corporation </a:t>
            </a:r>
            <a:r>
              <a:rPr lang="en-US" dirty="0"/>
              <a:t>in March 24, 1944</a:t>
            </a:r>
          </a:p>
          <a:p>
            <a:pPr>
              <a:buClr>
                <a:schemeClr val="accent5"/>
              </a:buClr>
            </a:pPr>
            <a:r>
              <a:rPr lang="en-US" dirty="0"/>
              <a:t>Clinton-Gore Administration – NPR, PEN, and the no-Gobbledygook awards</a:t>
            </a:r>
          </a:p>
          <a:p>
            <a:pPr lvl="1">
              <a:buClr>
                <a:schemeClr val="accent5"/>
              </a:buClr>
            </a:pPr>
            <a:r>
              <a:rPr lang="en-US" dirty="0"/>
              <a:t>E.O. 12866</a:t>
            </a:r>
          </a:p>
          <a:p>
            <a:pPr lvl="1">
              <a:buClr>
                <a:schemeClr val="accent5"/>
              </a:buClr>
            </a:pPr>
            <a:r>
              <a:rPr lang="en-US" dirty="0"/>
              <a:t>E.O. 12988</a:t>
            </a:r>
          </a:p>
          <a:p>
            <a:pPr lvl="1">
              <a:buClr>
                <a:schemeClr val="accent5"/>
              </a:buClr>
            </a:pPr>
            <a:r>
              <a:rPr lang="en-US" dirty="0"/>
              <a:t>Presidential Memorandum of June 1, 1998</a:t>
            </a:r>
          </a:p>
          <a:p>
            <a:pPr>
              <a:buClr>
                <a:schemeClr val="accent5"/>
              </a:buClr>
            </a:pPr>
            <a:r>
              <a:rPr lang="en-US" dirty="0"/>
              <a:t>Obama Administration</a:t>
            </a:r>
          </a:p>
          <a:p>
            <a:pPr lvl="1">
              <a:buClr>
                <a:schemeClr val="accent5"/>
              </a:buClr>
            </a:pPr>
            <a:r>
              <a:rPr lang="en-US" dirty="0"/>
              <a:t>Plain Writing Act of 2010</a:t>
            </a:r>
          </a:p>
          <a:p>
            <a:pPr lvl="1">
              <a:buClr>
                <a:schemeClr val="accent5"/>
              </a:buClr>
            </a:pPr>
            <a:r>
              <a:rPr lang="en-US" dirty="0"/>
              <a:t>E.O. 13563</a:t>
            </a:r>
          </a:p>
          <a:p>
            <a:pPr lvl="1">
              <a:buClr>
                <a:schemeClr val="accent5"/>
              </a:buClr>
            </a:pPr>
            <a:r>
              <a:rPr lang="en-US" dirty="0"/>
              <a:t>M-11-15</a:t>
            </a:r>
          </a:p>
          <a:p>
            <a:pPr eaLnBrk="1" hangingPunct="1">
              <a:buFont typeface="Wingdings" pitchFamily="2" charset="2"/>
              <a:buNone/>
              <a:defRPr/>
            </a:pPr>
            <a:endParaRPr lang="en-US" sz="3600" dirty="0"/>
          </a:p>
        </p:txBody>
      </p:sp>
      <p:sp>
        <p:nvSpPr>
          <p:cNvPr id="5"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History: </a:t>
            </a:r>
            <a:fld id="{F8615D2A-9F06-4CF5-AF8B-DC874A4BC8DF}" type="slidenum">
              <a:rPr lang="en-US" sz="1200" smtClean="0">
                <a:solidFill>
                  <a:srgbClr val="FFC000"/>
                </a:solidFill>
                <a:effectLst>
                  <a:outerShdw blurRad="38100" dist="38100" dir="2700000" algn="tl">
                    <a:srgbClr val="000000"/>
                  </a:outerShdw>
                </a:effectLst>
              </a:rPr>
              <a:pPr algn="r">
                <a:defRPr/>
              </a:pPr>
              <a:t>5</a:t>
            </a:fld>
            <a:endParaRPr lang="en-US" sz="1200" dirty="0">
              <a:solidFill>
                <a:srgbClr val="FFC000"/>
              </a:solidFill>
              <a:effectLst>
                <a:outerShdw blurRad="38100" dist="38100" dir="2700000" algn="tl">
                  <a:srgbClr val="000000"/>
                </a:outerShdw>
              </a:effectLst>
            </a:endParaRPr>
          </a:p>
        </p:txBody>
      </p:sp>
      <p:sp>
        <p:nvSpPr>
          <p:cNvPr id="3" name="Title 2">
            <a:extLst>
              <a:ext uri="{FF2B5EF4-FFF2-40B4-BE49-F238E27FC236}">
                <a16:creationId xmlns:a16="http://schemas.microsoft.com/office/drawing/2014/main" id="{FDD7CE30-39FB-4A78-B21D-42F86565D91F}"/>
              </a:ext>
            </a:extLst>
          </p:cNvPr>
          <p:cNvSpPr>
            <a:spLocks noGrp="1"/>
          </p:cNvSpPr>
          <p:nvPr>
            <p:ph type="title"/>
          </p:nvPr>
        </p:nvSpPr>
        <p:spPr/>
        <p:txBody>
          <a:bodyPr/>
          <a:lstStyle/>
          <a:p>
            <a:r>
              <a:rPr lang="en-US" dirty="0">
                <a:latin typeface="Arial" panose="020B0604020202020204" pitchFamily="34" charset="0"/>
              </a:rPr>
              <a:t>History of Federal plain language</a:t>
            </a:r>
            <a:endParaRPr lang="en-US" dirty="0"/>
          </a:p>
        </p:txBody>
      </p:sp>
      <p:sp>
        <p:nvSpPr>
          <p:cNvPr id="4" name="Footer Placeholder 3">
            <a:extLst>
              <a:ext uri="{FF2B5EF4-FFF2-40B4-BE49-F238E27FC236}">
                <a16:creationId xmlns:a16="http://schemas.microsoft.com/office/drawing/2014/main" id="{3EE5D92A-5771-4404-A232-C1A5310F20E6}"/>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3900922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AD2B5-5972-4330-8B8A-65BB9AA0AFF8}"/>
              </a:ext>
            </a:extLst>
          </p:cNvPr>
          <p:cNvSpPr>
            <a:spLocks noGrp="1"/>
          </p:cNvSpPr>
          <p:nvPr>
            <p:ph type="title"/>
          </p:nvPr>
        </p:nvSpPr>
        <p:spPr/>
        <p:txBody>
          <a:bodyPr/>
          <a:lstStyle/>
          <a:p>
            <a:r>
              <a:rPr lang="en-US" dirty="0"/>
              <a:t>FDR Anecdote</a:t>
            </a:r>
          </a:p>
        </p:txBody>
      </p:sp>
      <p:sp>
        <p:nvSpPr>
          <p:cNvPr id="3" name="Content Placeholder 2">
            <a:extLst>
              <a:ext uri="{FF2B5EF4-FFF2-40B4-BE49-F238E27FC236}">
                <a16:creationId xmlns:a16="http://schemas.microsoft.com/office/drawing/2014/main" id="{FACD4771-1424-458F-8AB2-03818587B231}"/>
              </a:ext>
            </a:extLst>
          </p:cNvPr>
          <p:cNvSpPr>
            <a:spLocks noGrp="1"/>
          </p:cNvSpPr>
          <p:nvPr>
            <p:ph idx="1"/>
          </p:nvPr>
        </p:nvSpPr>
        <p:spPr/>
        <p:txBody>
          <a:bodyPr/>
          <a:lstStyle/>
          <a:p>
            <a:pPr marL="0" indent="0">
              <a:lnSpc>
                <a:spcPct val="80000"/>
              </a:lnSpc>
              <a:buNone/>
            </a:pPr>
            <a:r>
              <a:rPr lang="en-US" altLang="en-US" dirty="0"/>
              <a:t>During WWII, FDR saw the following regulation:  </a:t>
            </a:r>
          </a:p>
          <a:p>
            <a:pPr>
              <a:lnSpc>
                <a:spcPct val="80000"/>
              </a:lnSpc>
              <a:buClr>
                <a:schemeClr val="accent5"/>
              </a:buClr>
            </a:pPr>
            <a:r>
              <a:rPr lang="en-US" altLang="en-US" dirty="0"/>
              <a:t>Such preparations shall be made as will completely obscure all Federal and non-Federal buildings occupied by the Federal Government during an air raid for any period of time from visibility by reason of internal or external illumination.  Such obscuration may be obtained either by black-out construction or by termination of the illumination.  </a:t>
            </a:r>
          </a:p>
          <a:p>
            <a:pPr>
              <a:lnSpc>
                <a:spcPct val="80000"/>
              </a:lnSpc>
              <a:buClr>
                <a:schemeClr val="accent5"/>
              </a:buClr>
            </a:pPr>
            <a:endParaRPr lang="en-US" altLang="en-US" dirty="0"/>
          </a:p>
          <a:p>
            <a:pPr>
              <a:lnSpc>
                <a:spcPct val="80000"/>
              </a:lnSpc>
              <a:buClr>
                <a:schemeClr val="accent5"/>
              </a:buClr>
            </a:pPr>
            <a:r>
              <a:rPr lang="en-US" altLang="en-US" dirty="0"/>
              <a:t>In buildings where they have to keep the work going, put something over the windows, and in buildings where they can let the work stop for a while, turn out the lights.</a:t>
            </a:r>
            <a:endParaRPr lang="en-US" dirty="0"/>
          </a:p>
        </p:txBody>
      </p:sp>
      <p:sp>
        <p:nvSpPr>
          <p:cNvPr id="4" name="Footer Placeholder 3">
            <a:extLst>
              <a:ext uri="{FF2B5EF4-FFF2-40B4-BE49-F238E27FC236}">
                <a16:creationId xmlns:a16="http://schemas.microsoft.com/office/drawing/2014/main" id="{EBA0C2D0-7893-4A9A-95DA-4B69D0B3E98F}"/>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DF66135B-F178-4735-929B-3E2A75459073}"/>
              </a:ext>
            </a:extLst>
          </p:cNvPr>
          <p:cNvSpPr txBox="1">
            <a:spLocks/>
          </p:cNvSpPr>
          <p:nvPr/>
        </p:nvSpPr>
        <p:spPr bwMode="auto">
          <a:xfrm>
            <a:off x="8473440" y="6243638"/>
            <a:ext cx="2560320" cy="457200"/>
          </a:xfrm>
          <a:prstGeom prst="rect">
            <a:avLst/>
          </a:prstGeom>
          <a:ln>
            <a:miter lim="800000"/>
            <a:headEnd/>
            <a:tailEnd/>
          </a:ln>
        </p:spPr>
        <p:txBody>
          <a:bodyPr vert="horz" lIns="91440" tIns="45720" rIns="91440" bIns="45720" rtlCol="0" anchor="b"/>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a:solidFill>
                  <a:srgbClr val="FFC000"/>
                </a:solidFill>
                <a:effectLst>
                  <a:outerShdw blurRad="38100" dist="38100" dir="2700000" algn="tl">
                    <a:srgbClr val="000000"/>
                  </a:outerShdw>
                </a:effectLst>
              </a:rPr>
              <a:t>History: </a:t>
            </a:r>
            <a:fld id="{F8615D2A-9F06-4CF5-AF8B-DC874A4BC8DF}" type="slidenum">
              <a:rPr lang="en-US" sz="1200" smtClean="0">
                <a:solidFill>
                  <a:srgbClr val="FFC000"/>
                </a:solidFill>
                <a:effectLst>
                  <a:outerShdw blurRad="38100" dist="38100" dir="2700000" algn="tl">
                    <a:srgbClr val="000000"/>
                  </a:outerShdw>
                </a:effectLst>
              </a:rPr>
              <a:pPr>
                <a:defRPr/>
              </a:pPr>
              <a:t>6</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31392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EFDEB21F-5274-4331-AE6B-692C70C5CAA2}"/>
              </a:ext>
            </a:extLst>
          </p:cNvPr>
          <p:cNvGraphicFramePr>
            <a:graphicFrameLocks noChangeAspect="1"/>
          </p:cNvGraphicFramePr>
          <p:nvPr>
            <p:extLst>
              <p:ext uri="{D42A27DB-BD31-4B8C-83A1-F6EECF244321}">
                <p14:modId xmlns:p14="http://schemas.microsoft.com/office/powerpoint/2010/main" val="1439876179"/>
              </p:ext>
            </p:extLst>
          </p:nvPr>
        </p:nvGraphicFramePr>
        <p:xfrm>
          <a:off x="3018408" y="62144"/>
          <a:ext cx="5734975" cy="5912528"/>
        </p:xfrm>
        <a:graphic>
          <a:graphicData uri="http://schemas.openxmlformats.org/presentationml/2006/ole">
            <mc:AlternateContent xmlns:mc="http://schemas.openxmlformats.org/markup-compatibility/2006">
              <mc:Choice xmlns:v="urn:schemas-microsoft-com:vml" Requires="v">
                <p:oleObj spid="_x0000_s1038" name="Acrobat Document" r:id="rId4" imgW="5533827" imgH="7172125" progId="Acrobat.Document.DC">
                  <p:embed/>
                </p:oleObj>
              </mc:Choice>
              <mc:Fallback>
                <p:oleObj name="Acrobat Document" r:id="rId4" imgW="5533827" imgH="7172125" progId="Acrobat.Document.DC">
                  <p:embed/>
                  <p:pic>
                    <p:nvPicPr>
                      <p:cNvPr id="0" name=""/>
                      <p:cNvPicPr/>
                      <p:nvPr/>
                    </p:nvPicPr>
                    <p:blipFill>
                      <a:blip r:embed="rId5"/>
                      <a:stretch>
                        <a:fillRect/>
                      </a:stretch>
                    </p:blipFill>
                    <p:spPr>
                      <a:xfrm>
                        <a:off x="3018408" y="62144"/>
                        <a:ext cx="5734975" cy="5912528"/>
                      </a:xfrm>
                      <a:prstGeom prst="rect">
                        <a:avLst/>
                      </a:prstGeom>
                    </p:spPr>
                  </p:pic>
                </p:oleObj>
              </mc:Fallback>
            </mc:AlternateContent>
          </a:graphicData>
        </a:graphic>
      </p:graphicFrame>
      <p:sp>
        <p:nvSpPr>
          <p:cNvPr id="5" name="Footer Placeholder 4">
            <a:extLst>
              <a:ext uri="{FF2B5EF4-FFF2-40B4-BE49-F238E27FC236}">
                <a16:creationId xmlns:a16="http://schemas.microsoft.com/office/drawing/2014/main" id="{41AAD633-A35A-4578-9471-F0F0ECDEA74D}"/>
              </a:ext>
            </a:extLst>
          </p:cNvPr>
          <p:cNvSpPr>
            <a:spLocks noGrp="1"/>
          </p:cNvSpPr>
          <p:nvPr>
            <p:ph type="ftr" sz="quarter" idx="11"/>
          </p:nvPr>
        </p:nvSpPr>
        <p:spPr/>
        <p:txBody>
          <a:bodyPr/>
          <a:lstStyle/>
          <a:p>
            <a:r>
              <a:rPr lang="en-US"/>
              <a:t>
              </a:t>
            </a:r>
          </a:p>
        </p:txBody>
      </p:sp>
      <p:sp>
        <p:nvSpPr>
          <p:cNvPr id="7" name="Slide Number Placeholder 5">
            <a:extLst>
              <a:ext uri="{FF2B5EF4-FFF2-40B4-BE49-F238E27FC236}">
                <a16:creationId xmlns:a16="http://schemas.microsoft.com/office/drawing/2014/main" id="{756A8D58-2A1B-446F-9FDD-30E1BBBFD50F}"/>
              </a:ext>
            </a:extLst>
          </p:cNvPr>
          <p:cNvSpPr txBox="1">
            <a:spLocks/>
          </p:cNvSpPr>
          <p:nvPr/>
        </p:nvSpPr>
        <p:spPr bwMode="auto">
          <a:xfrm>
            <a:off x="8473440" y="6243638"/>
            <a:ext cx="2560320" cy="457200"/>
          </a:xfrm>
          <a:prstGeom prst="rect">
            <a:avLst/>
          </a:prstGeom>
          <a:ln>
            <a:miter lim="800000"/>
            <a:headEnd/>
            <a:tailEnd/>
          </a:ln>
        </p:spPr>
        <p:txBody>
          <a:bodyPr vert="horz" lIns="91440" tIns="45720" rIns="91440" bIns="45720" rtlCol="0" anchor="b"/>
          <a:lstStyle>
            <a:defPPr>
              <a:defRPr lang="en-US"/>
            </a:defPPr>
            <a:lvl1pPr marL="0" algn="r" defTabSz="457200" rtl="0" eaLnBrk="1" latinLnBrk="0" hangingPunct="1">
              <a:defRPr sz="280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200">
                <a:solidFill>
                  <a:srgbClr val="FFC000"/>
                </a:solidFill>
                <a:effectLst>
                  <a:outerShdw blurRad="38100" dist="38100" dir="2700000" algn="tl">
                    <a:srgbClr val="000000"/>
                  </a:outerShdw>
                </a:effectLst>
              </a:rPr>
              <a:t>History: </a:t>
            </a:r>
            <a:fld id="{F8615D2A-9F06-4CF5-AF8B-DC874A4BC8DF}" type="slidenum">
              <a:rPr lang="en-US" sz="1200" smtClean="0">
                <a:solidFill>
                  <a:srgbClr val="FFC000"/>
                </a:solidFill>
                <a:effectLst>
                  <a:outerShdw blurRad="38100" dist="38100" dir="2700000" algn="tl">
                    <a:srgbClr val="000000"/>
                  </a:outerShdw>
                </a:effectLst>
              </a:rPr>
              <a:pPr>
                <a:defRPr/>
              </a:pPr>
              <a:t>7</a:t>
            </a:fld>
            <a:endParaRPr lang="en-US" sz="1200"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549067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lstStyle/>
          <a:p>
            <a:pPr>
              <a:buClr>
                <a:schemeClr val="accent5"/>
              </a:buClr>
            </a:pPr>
            <a:r>
              <a:rPr lang="en-US" dirty="0"/>
              <a:t>Clinton-Gore Administration – NPR, PEN, and the no-Gobbledygook awards</a:t>
            </a:r>
          </a:p>
          <a:p>
            <a:pPr lvl="1">
              <a:buClr>
                <a:schemeClr val="accent5"/>
              </a:buClr>
            </a:pPr>
            <a:r>
              <a:rPr lang="en-US" dirty="0">
                <a:hlinkClick r:id="rId3"/>
              </a:rPr>
              <a:t>E.O. 12866  </a:t>
            </a:r>
            <a:r>
              <a:rPr lang="en-US" dirty="0"/>
              <a:t>Regulatory Planning and Review (1993)</a:t>
            </a:r>
          </a:p>
          <a:p>
            <a:pPr lvl="1">
              <a:buClr>
                <a:schemeClr val="accent5"/>
              </a:buClr>
            </a:pPr>
            <a:r>
              <a:rPr lang="en-US" dirty="0">
                <a:hlinkClick r:id="rId4"/>
              </a:rPr>
              <a:t>E.O. 12988  </a:t>
            </a:r>
            <a:r>
              <a:rPr lang="en-US" dirty="0"/>
              <a:t>Civil Justice Reform (1996)</a:t>
            </a:r>
          </a:p>
          <a:p>
            <a:pPr>
              <a:buClr>
                <a:schemeClr val="accent5"/>
              </a:buClr>
            </a:pPr>
            <a:r>
              <a:rPr lang="en-US" dirty="0"/>
              <a:t>Obama Administration</a:t>
            </a:r>
          </a:p>
          <a:p>
            <a:pPr lvl="1">
              <a:buClr>
                <a:schemeClr val="accent5"/>
              </a:buClr>
            </a:pPr>
            <a:r>
              <a:rPr lang="en-US" dirty="0">
                <a:solidFill>
                  <a:srgbClr val="01203B"/>
                </a:solidFill>
                <a:latin typeface="Arial" panose="020B0604020202020204" pitchFamily="34" charset="0"/>
                <a:cs typeface="Arial" panose="020B0604020202020204" pitchFamily="34" charset="0"/>
                <a:hlinkClick r:id="rId5"/>
              </a:rPr>
              <a:t>Public Law 111 – 274 </a:t>
            </a:r>
            <a:r>
              <a:rPr lang="en-US" dirty="0"/>
              <a:t>Plain Writing Act of 2010</a:t>
            </a:r>
          </a:p>
          <a:p>
            <a:pPr lvl="1">
              <a:buClr>
                <a:schemeClr val="accent5"/>
              </a:buClr>
            </a:pPr>
            <a:r>
              <a:rPr lang="en-US" dirty="0">
                <a:latin typeface="Arial" panose="020B0604020202020204" pitchFamily="34" charset="0"/>
                <a:hlinkClick r:id="rId6"/>
              </a:rPr>
              <a:t>E.O. 13563</a:t>
            </a:r>
            <a:r>
              <a:rPr lang="en-US" dirty="0">
                <a:latin typeface="Arial" panose="020B0604020202020204" pitchFamily="34" charset="0"/>
              </a:rPr>
              <a:t> </a:t>
            </a:r>
            <a:r>
              <a:rPr lang="en-US" dirty="0"/>
              <a:t>Improving Regulation and Regulatory Review </a:t>
            </a:r>
            <a:endParaRPr lang="en-US" dirty="0">
              <a:latin typeface="Arial" panose="020B0604020202020204" pitchFamily="34" charset="0"/>
            </a:endParaRPr>
          </a:p>
          <a:p>
            <a:pPr lvl="1">
              <a:buClr>
                <a:schemeClr val="accent5"/>
              </a:buClr>
            </a:pPr>
            <a:r>
              <a:rPr lang="en-US" dirty="0">
                <a:latin typeface="Arial" panose="020B0604020202020204" pitchFamily="34" charset="0"/>
                <a:hlinkClick r:id="rId7"/>
              </a:rPr>
              <a:t>M-11-15</a:t>
            </a:r>
            <a:r>
              <a:rPr lang="en-US" dirty="0">
                <a:latin typeface="Arial" panose="020B0604020202020204" pitchFamily="34" charset="0"/>
              </a:rPr>
              <a:t> </a:t>
            </a:r>
            <a:r>
              <a:rPr lang="en-US" dirty="0"/>
              <a:t>Final Guidance on Implementing the Plain Writing Act of 2010</a:t>
            </a:r>
            <a:endParaRPr lang="en-US" dirty="0">
              <a:latin typeface="Arial" panose="020B0604020202020204" pitchFamily="34" charset="0"/>
            </a:endParaRPr>
          </a:p>
          <a:p>
            <a:pPr eaLnBrk="1" hangingPunct="1">
              <a:buFont typeface="Wingdings" pitchFamily="2" charset="2"/>
              <a:buNone/>
              <a:defRPr/>
            </a:pPr>
            <a:endParaRPr lang="en-US" sz="3600" dirty="0"/>
          </a:p>
        </p:txBody>
      </p:sp>
      <p:sp>
        <p:nvSpPr>
          <p:cNvPr id="5"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lgn="r">
              <a:defRPr/>
            </a:pPr>
            <a:r>
              <a:rPr lang="en-US" sz="1200" dirty="0">
                <a:solidFill>
                  <a:srgbClr val="FFC000"/>
                </a:solidFill>
                <a:effectLst>
                  <a:outerShdw blurRad="38100" dist="38100" dir="2700000" algn="tl">
                    <a:srgbClr val="000000"/>
                  </a:outerShdw>
                </a:effectLst>
              </a:rPr>
              <a:t>Requirements &amp; Definition: </a:t>
            </a:r>
            <a:fld id="{F8615D2A-9F06-4CF5-AF8B-DC874A4BC8DF}" type="slidenum">
              <a:rPr lang="en-US" sz="1200" smtClean="0">
                <a:solidFill>
                  <a:srgbClr val="FFC000"/>
                </a:solidFill>
                <a:effectLst>
                  <a:outerShdw blurRad="38100" dist="38100" dir="2700000" algn="tl">
                    <a:srgbClr val="000000"/>
                  </a:outerShdw>
                </a:effectLst>
              </a:rPr>
              <a:pPr algn="r">
                <a:defRPr/>
              </a:pPr>
              <a:t>8</a:t>
            </a:fld>
            <a:endParaRPr lang="en-US" sz="1200" dirty="0">
              <a:solidFill>
                <a:srgbClr val="FFC000"/>
              </a:solidFill>
              <a:effectLst>
                <a:outerShdw blurRad="38100" dist="38100" dir="2700000" algn="tl">
                  <a:srgbClr val="000000"/>
                </a:outerShdw>
              </a:effectLst>
            </a:endParaRPr>
          </a:p>
        </p:txBody>
      </p:sp>
      <p:sp>
        <p:nvSpPr>
          <p:cNvPr id="3" name="Title 2">
            <a:extLst>
              <a:ext uri="{FF2B5EF4-FFF2-40B4-BE49-F238E27FC236}">
                <a16:creationId xmlns:a16="http://schemas.microsoft.com/office/drawing/2014/main" id="{FDD7CE30-39FB-4A78-B21D-42F86565D91F}"/>
              </a:ext>
            </a:extLst>
          </p:cNvPr>
          <p:cNvSpPr>
            <a:spLocks noGrp="1"/>
          </p:cNvSpPr>
          <p:nvPr>
            <p:ph type="title"/>
          </p:nvPr>
        </p:nvSpPr>
        <p:spPr>
          <a:xfrm>
            <a:off x="1430484" y="804519"/>
            <a:ext cx="9603276" cy="1049235"/>
          </a:xfrm>
        </p:spPr>
        <p:txBody>
          <a:bodyPr/>
          <a:lstStyle/>
          <a:p>
            <a:r>
              <a:rPr lang="en-US" dirty="0">
                <a:latin typeface="Arial" panose="020B0604020202020204" pitchFamily="34" charset="0"/>
              </a:rPr>
              <a:t>Current Federal plain language</a:t>
            </a:r>
            <a:endParaRPr lang="en-US" dirty="0"/>
          </a:p>
        </p:txBody>
      </p:sp>
      <p:sp>
        <p:nvSpPr>
          <p:cNvPr id="2" name="Footer Placeholder 1">
            <a:extLst>
              <a:ext uri="{FF2B5EF4-FFF2-40B4-BE49-F238E27FC236}">
                <a16:creationId xmlns:a16="http://schemas.microsoft.com/office/drawing/2014/main" id="{B23CF390-63E4-4CAF-9EC0-B2E51BAA90AB}"/>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16765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9" name="Rectangle 2051"/>
          <p:cNvSpPr>
            <a:spLocks noGrp="1" noChangeArrowheads="1"/>
          </p:cNvSpPr>
          <p:nvPr>
            <p:ph idx="1"/>
          </p:nvPr>
        </p:nvSpPr>
        <p:spPr>
          <a:xfrm>
            <a:off x="1430484" y="1896523"/>
            <a:ext cx="9490710" cy="4530725"/>
          </a:xfrm>
        </p:spPr>
        <p:txBody>
          <a:bodyPr>
            <a:normAutofit fontScale="70000" lnSpcReduction="20000"/>
          </a:bodyPr>
          <a:lstStyle/>
          <a:p>
            <a:pPr>
              <a:spcBef>
                <a:spcPct val="50000"/>
              </a:spcBef>
              <a:buClr>
                <a:schemeClr val="accent5"/>
              </a:buClr>
              <a:buSzTx/>
              <a:buFontTx/>
              <a:buChar char="•"/>
            </a:pPr>
            <a:r>
              <a:rPr lang="en-US" altLang="en-US" sz="3600" b="1" dirty="0">
                <a:cs typeface="Arial" charset="0"/>
              </a:rPr>
              <a:t> E.O. 12866</a:t>
            </a:r>
            <a:r>
              <a:rPr lang="en-US" altLang="en-US" sz="3600" dirty="0">
                <a:cs typeface="Arial" charset="0"/>
              </a:rPr>
              <a:t> requires that regulations must be “simple and easy to understand, with the goal of minimizing uncertainty and litigation...”  (Sec. 1, 	Par. (b)(12))</a:t>
            </a:r>
            <a:endParaRPr lang="en-US" altLang="en-US" sz="3600" dirty="0">
              <a:latin typeface="Courier" pitchFamily="49" charset="0"/>
              <a:cs typeface="Times New Roman" pitchFamily="18" charset="0"/>
            </a:endParaRPr>
          </a:p>
          <a:p>
            <a:pPr>
              <a:spcBef>
                <a:spcPct val="50000"/>
              </a:spcBef>
              <a:buClr>
                <a:schemeClr val="accent5"/>
              </a:buClr>
              <a:buSzTx/>
              <a:buFontTx/>
              <a:buChar char="•"/>
            </a:pPr>
            <a:r>
              <a:rPr lang="en-US" altLang="en-US" sz="3600" b="1" dirty="0">
                <a:cs typeface="Arial" charset="0"/>
              </a:rPr>
              <a:t> E.O. 12988</a:t>
            </a:r>
            <a:r>
              <a:rPr lang="en-US" altLang="en-US" sz="3600" dirty="0">
                <a:cs typeface="Arial" charset="0"/>
              </a:rPr>
              <a:t> requires that each regulation specify its effect “in clear language” (Sec. 3 Par. (b)(2))</a:t>
            </a:r>
          </a:p>
          <a:p>
            <a:pPr>
              <a:spcBef>
                <a:spcPct val="50000"/>
              </a:spcBef>
              <a:buClr>
                <a:schemeClr val="accent5"/>
              </a:buClr>
              <a:buSzTx/>
              <a:buFontTx/>
              <a:buChar char="•"/>
            </a:pPr>
            <a:r>
              <a:rPr lang="en-US" altLang="en-US" sz="3600" b="1" dirty="0">
                <a:cs typeface="Arial" charset="0"/>
              </a:rPr>
              <a:t> Plain Writing Act of 2010</a:t>
            </a:r>
            <a:r>
              <a:rPr lang="en-US" altLang="en-US" sz="3600" dirty="0">
                <a:cs typeface="Arial" charset="0"/>
              </a:rPr>
              <a:t>, </a:t>
            </a:r>
            <a:r>
              <a:rPr lang="en-US" altLang="en-US" sz="3600" dirty="0"/>
              <a:t>requires that federal agencies use clear communication that the public can understand.</a:t>
            </a:r>
            <a:r>
              <a:rPr lang="en-US" altLang="en-US" sz="3600" dirty="0">
                <a:cs typeface="Arial" charset="0"/>
              </a:rPr>
              <a:t>   </a:t>
            </a:r>
          </a:p>
          <a:p>
            <a:pPr>
              <a:spcBef>
                <a:spcPct val="50000"/>
              </a:spcBef>
              <a:buClr>
                <a:schemeClr val="accent5"/>
              </a:buClr>
              <a:buSzTx/>
              <a:buFontTx/>
              <a:buChar char="•"/>
            </a:pPr>
            <a:r>
              <a:rPr lang="en-US" altLang="en-US" sz="3600" b="1" dirty="0">
                <a:cs typeface="Arial" charset="0"/>
              </a:rPr>
              <a:t> E.O. 13563</a:t>
            </a:r>
            <a:r>
              <a:rPr lang="en-US" altLang="en-US" sz="3600" dirty="0">
                <a:cs typeface="Arial" charset="0"/>
              </a:rPr>
              <a:t> requires that regulations be accessible, consistent, written in plain language, and easy to understand</a:t>
            </a:r>
            <a:endParaRPr lang="en-US" altLang="en-US" sz="3600" dirty="0">
              <a:latin typeface="Times New Roman" pitchFamily="18" charset="0"/>
            </a:endParaRPr>
          </a:p>
          <a:p>
            <a:pPr eaLnBrk="1" hangingPunct="1">
              <a:buFont typeface="Wingdings" pitchFamily="2" charset="2"/>
              <a:buNone/>
              <a:defRPr/>
            </a:pPr>
            <a:endParaRPr lang="en-US" sz="3600" dirty="0"/>
          </a:p>
        </p:txBody>
      </p:sp>
      <p:sp>
        <p:nvSpPr>
          <p:cNvPr id="5" name="Slide Number Placeholder 5"/>
          <p:cNvSpPr>
            <a:spLocks noGrp="1"/>
          </p:cNvSpPr>
          <p:nvPr>
            <p:ph type="sldNum" sz="quarter" idx="12"/>
          </p:nvPr>
        </p:nvSpPr>
        <p:spPr bwMode="auto">
          <a:xfrm>
            <a:off x="8473440" y="6243638"/>
            <a:ext cx="2560320" cy="457200"/>
          </a:xfrm>
          <a:prstGeom prst="rect">
            <a:avLst/>
          </a:prstGeom>
          <a:ln>
            <a:miter lim="800000"/>
            <a:headEnd/>
            <a:tailEnd/>
          </a:ln>
        </p:spPr>
        <p:txBody>
          <a:bodyPr anchor="b"/>
          <a:lstStyle/>
          <a:p>
            <a:pPr>
              <a:defRPr/>
            </a:pPr>
            <a:r>
              <a:rPr lang="en-US" sz="1200" dirty="0">
                <a:solidFill>
                  <a:srgbClr val="FFC000"/>
                </a:solidFill>
                <a:effectLst>
                  <a:outerShdw blurRad="38100" dist="38100" dir="2700000" algn="tl">
                    <a:srgbClr val="000000"/>
                  </a:outerShdw>
                </a:effectLst>
              </a:rPr>
              <a:t>Requirements &amp; Definition: </a:t>
            </a:r>
            <a:fld id="{F8615D2A-9F06-4CF5-AF8B-DC874A4BC8DF}" type="slidenum">
              <a:rPr lang="en-US" sz="1200" smtClean="0">
                <a:solidFill>
                  <a:srgbClr val="FFC000"/>
                </a:solidFill>
                <a:effectLst>
                  <a:outerShdw blurRad="38100" dist="38100" dir="2700000" algn="tl">
                    <a:srgbClr val="000000"/>
                  </a:outerShdw>
                </a:effectLst>
              </a:rPr>
              <a:pPr>
                <a:defRPr/>
              </a:pPr>
              <a:t>9</a:t>
            </a:fld>
            <a:endParaRPr lang="en-US" sz="1200" dirty="0">
              <a:solidFill>
                <a:srgbClr val="FFC000"/>
              </a:solidFill>
              <a:effectLst>
                <a:outerShdw blurRad="38100" dist="38100" dir="2700000" algn="tl">
                  <a:srgbClr val="000000"/>
                </a:outerShdw>
              </a:effectLst>
            </a:endParaRPr>
          </a:p>
        </p:txBody>
      </p:sp>
      <p:sp>
        <p:nvSpPr>
          <p:cNvPr id="3" name="Title 2">
            <a:extLst>
              <a:ext uri="{FF2B5EF4-FFF2-40B4-BE49-F238E27FC236}">
                <a16:creationId xmlns:a16="http://schemas.microsoft.com/office/drawing/2014/main" id="{FDD7CE30-39FB-4A78-B21D-42F86565D91F}"/>
              </a:ext>
            </a:extLst>
          </p:cNvPr>
          <p:cNvSpPr>
            <a:spLocks noGrp="1"/>
          </p:cNvSpPr>
          <p:nvPr>
            <p:ph type="title"/>
          </p:nvPr>
        </p:nvSpPr>
        <p:spPr/>
        <p:txBody>
          <a:bodyPr/>
          <a:lstStyle/>
          <a:p>
            <a:r>
              <a:rPr lang="en-US" altLang="en-US" dirty="0"/>
              <a:t>Federal Legal Requirements</a:t>
            </a:r>
            <a:endParaRPr lang="en-US" dirty="0"/>
          </a:p>
        </p:txBody>
      </p:sp>
      <p:sp>
        <p:nvSpPr>
          <p:cNvPr id="2" name="Footer Placeholder 1">
            <a:extLst>
              <a:ext uri="{FF2B5EF4-FFF2-40B4-BE49-F238E27FC236}">
                <a16:creationId xmlns:a16="http://schemas.microsoft.com/office/drawing/2014/main" id="{DD772A44-F740-478A-997E-7F9080B4BFD8}"/>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38651695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392</TotalTime>
  <Words>2939</Words>
  <Application>Microsoft Office PowerPoint</Application>
  <PresentationFormat>Widescreen</PresentationFormat>
  <Paragraphs>285</Paragraphs>
  <Slides>27</Slides>
  <Notes>27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6" baseType="lpstr">
      <vt:lpstr>Arial</vt:lpstr>
      <vt:lpstr>Calibri</vt:lpstr>
      <vt:lpstr>Courier</vt:lpstr>
      <vt:lpstr>Gill Sans MT</vt:lpstr>
      <vt:lpstr>Times New Roman</vt:lpstr>
      <vt:lpstr>Wingdings</vt:lpstr>
      <vt:lpstr>Gallery</vt:lpstr>
      <vt:lpstr>Acrobat Document</vt:lpstr>
      <vt:lpstr>Clip</vt:lpstr>
      <vt:lpstr>PowerPoint Presentation</vt:lpstr>
      <vt:lpstr>Federal Law and its Requirements</vt:lpstr>
      <vt:lpstr>The Federal Law and Its Requirements and the Impact of Language Choices</vt:lpstr>
      <vt:lpstr>Introduction Miriam E Vincent – GULC ‘97</vt:lpstr>
      <vt:lpstr>History of Federal plain language</vt:lpstr>
      <vt:lpstr>FDR Anecdote</vt:lpstr>
      <vt:lpstr>PowerPoint Presentation</vt:lpstr>
      <vt:lpstr>Current Federal plain language</vt:lpstr>
      <vt:lpstr>Federal Legal Requirements</vt:lpstr>
      <vt:lpstr>Definition of plain language: part 1</vt:lpstr>
      <vt:lpstr>Definition of plain language: part 1I</vt:lpstr>
      <vt:lpstr>Why use plain language?</vt:lpstr>
      <vt:lpstr>Even Experts Like It Simple</vt:lpstr>
      <vt:lpstr>Washington State </vt:lpstr>
      <vt:lpstr>What are the main elements of plain language?</vt:lpstr>
      <vt:lpstr>Understand why you’re writing</vt:lpstr>
      <vt:lpstr>Keep It Short</vt:lpstr>
      <vt:lpstr>Keep It Short</vt:lpstr>
      <vt:lpstr>Pulling words into sentences</vt:lpstr>
      <vt:lpstr>Bryan A. Garner on “Shall”</vt:lpstr>
      <vt:lpstr>Avoid Legalese: main point first; Every Day Words; Active Voice; jargon; “you”; Shall</vt:lpstr>
      <vt:lpstr>PowerPoint Presentation</vt:lpstr>
      <vt:lpstr>Example </vt:lpstr>
      <vt:lpstr>Good reads</vt:lpstr>
      <vt:lpstr>PLAIN Resources</vt:lpstr>
      <vt:lpstr>PowerPoint Presentation</vt:lpstr>
      <vt:lpstr>Active Voice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Law and its Requirements (Plain Writing Act of 2010)</dc:title>
  <dc:creator>Miriam Vincent</dc:creator>
  <cp:lastModifiedBy>Miriam Vincent</cp:lastModifiedBy>
  <cp:revision>38</cp:revision>
  <dcterms:created xsi:type="dcterms:W3CDTF">2021-10-04T14:33:22Z</dcterms:created>
  <dcterms:modified xsi:type="dcterms:W3CDTF">2021-10-04T21:12:37Z</dcterms:modified>
</cp:coreProperties>
</file>