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5" r:id="rId5"/>
    <p:sldId id="262" r:id="rId6"/>
    <p:sldId id="264" r:id="rId7"/>
    <p:sldId id="273" r:id="rId8"/>
    <p:sldId id="267" r:id="rId9"/>
    <p:sldId id="275" r:id="rId10"/>
    <p:sldId id="277" r:id="rId11"/>
    <p:sldId id="278" r:id="rId12"/>
    <p:sldId id="272" r:id="rId13"/>
    <p:sldId id="279" r:id="rId14"/>
    <p:sldId id="285" r:id="rId15"/>
    <p:sldId id="280" r:id="rId16"/>
    <p:sldId id="281" r:id="rId17"/>
    <p:sldId id="282" r:id="rId18"/>
    <p:sldId id="283" r:id="rId19"/>
    <p:sldId id="2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015" autoAdjust="0"/>
  </p:normalViewPr>
  <p:slideViewPr>
    <p:cSldViewPr>
      <p:cViewPr>
        <p:scale>
          <a:sx n="81" d="100"/>
          <a:sy n="81" d="100"/>
        </p:scale>
        <p:origin x="-1056" y="-72"/>
      </p:cViewPr>
      <p:guideLst>
        <p:guide orient="horz" pos="2160"/>
        <p:guide pos="2880"/>
      </p:guideLst>
    </p:cSldViewPr>
  </p:slideViewPr>
  <p:outlineViewPr>
    <p:cViewPr>
      <p:scale>
        <a:sx n="33" d="100"/>
        <a:sy n="33" d="100"/>
      </p:scale>
      <p:origin x="0" y="6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9BF9C9-6FB0-794C-9606-100D9F50BA23}" type="datetimeFigureOut">
              <a:rPr lang="en-US" smtClean="0"/>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566346-AC04-6342-88C7-D2280E702643}" type="slidenum">
              <a:rPr lang="en-US" smtClean="0"/>
              <a:t>‹#›</a:t>
            </a:fld>
            <a:endParaRPr lang="en-US"/>
          </a:p>
        </p:txBody>
      </p:sp>
    </p:spTree>
    <p:extLst>
      <p:ext uri="{BB962C8B-B14F-4D97-AF65-F5344CB8AC3E}">
        <p14:creationId xmlns:p14="http://schemas.microsoft.com/office/powerpoint/2010/main" val="953093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r>
              <a:rPr lang="en-US" dirty="0" smtClean="0"/>
              <a:t>- Surprising large number of domestic partner and same-sex</a:t>
            </a:r>
            <a:r>
              <a:rPr lang="en-US" baseline="0" dirty="0" smtClean="0"/>
              <a:t> marriage FOIA requests at EPA </a:t>
            </a:r>
            <a:endParaRPr lang="en-US" dirty="0"/>
          </a:p>
        </p:txBody>
      </p:sp>
      <p:sp>
        <p:nvSpPr>
          <p:cNvPr id="4" name="Slide Number Placeholder 3"/>
          <p:cNvSpPr>
            <a:spLocks noGrp="1"/>
          </p:cNvSpPr>
          <p:nvPr>
            <p:ph type="sldNum" sz="quarter" idx="10"/>
          </p:nvPr>
        </p:nvSpPr>
        <p:spPr/>
        <p:txBody>
          <a:bodyPr/>
          <a:lstStyle/>
          <a:p>
            <a:fld id="{7C566346-AC04-6342-88C7-D2280E702643}" type="slidenum">
              <a:rPr lang="en-US" smtClean="0"/>
              <a:t>9</a:t>
            </a:fld>
            <a:endParaRPr lang="en-US"/>
          </a:p>
        </p:txBody>
      </p:sp>
    </p:spTree>
    <p:extLst>
      <p:ext uri="{BB962C8B-B14F-4D97-AF65-F5344CB8AC3E}">
        <p14:creationId xmlns:p14="http://schemas.microsoft.com/office/powerpoint/2010/main" val="321004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8767F3A-03E2-4C14-A144-4C3E1630A14B}"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356A-1C42-487E-84D0-A55D9777ACE1}" type="slidenum">
              <a:rPr lang="en-US" smtClean="0"/>
              <a:t>‹#›</a:t>
            </a:fld>
            <a:endParaRPr lang="en-US"/>
          </a:p>
        </p:txBody>
      </p:sp>
    </p:spTree>
    <p:extLst>
      <p:ext uri="{BB962C8B-B14F-4D97-AF65-F5344CB8AC3E}">
        <p14:creationId xmlns:p14="http://schemas.microsoft.com/office/powerpoint/2010/main" val="71230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767F3A-03E2-4C14-A144-4C3E1630A14B}"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356A-1C42-487E-84D0-A55D9777ACE1}" type="slidenum">
              <a:rPr lang="en-US" smtClean="0"/>
              <a:t>‹#›</a:t>
            </a:fld>
            <a:endParaRPr lang="en-US"/>
          </a:p>
        </p:txBody>
      </p:sp>
    </p:spTree>
    <p:extLst>
      <p:ext uri="{BB962C8B-B14F-4D97-AF65-F5344CB8AC3E}">
        <p14:creationId xmlns:p14="http://schemas.microsoft.com/office/powerpoint/2010/main" val="299651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767F3A-03E2-4C14-A144-4C3E1630A14B}"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356A-1C42-487E-84D0-A55D9777ACE1}" type="slidenum">
              <a:rPr lang="en-US" smtClean="0"/>
              <a:t>‹#›</a:t>
            </a:fld>
            <a:endParaRPr lang="en-US"/>
          </a:p>
        </p:txBody>
      </p:sp>
    </p:spTree>
    <p:extLst>
      <p:ext uri="{BB962C8B-B14F-4D97-AF65-F5344CB8AC3E}">
        <p14:creationId xmlns:p14="http://schemas.microsoft.com/office/powerpoint/2010/main" val="187909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defRPr/>
            </a:lvl1pPr>
            <a:lvl2pPr marL="640080" indent="-274320">
              <a:spcBef>
                <a:spcPts val="1200"/>
              </a:spcBef>
              <a:defRPr/>
            </a:lvl2pPr>
            <a:lvl3pPr marL="914400">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356A-1C42-487E-84D0-A55D9777ACE1}" type="slidenum">
              <a:rPr lang="en-US" smtClean="0"/>
              <a:t>‹#›</a:t>
            </a:fld>
            <a:endParaRPr lang="en-US"/>
          </a:p>
        </p:txBody>
      </p:sp>
    </p:spTree>
    <p:extLst>
      <p:ext uri="{BB962C8B-B14F-4D97-AF65-F5344CB8AC3E}">
        <p14:creationId xmlns:p14="http://schemas.microsoft.com/office/powerpoint/2010/main" val="106783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767F3A-03E2-4C14-A144-4C3E1630A14B}"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356A-1C42-487E-84D0-A55D9777ACE1}" type="slidenum">
              <a:rPr lang="en-US" smtClean="0"/>
              <a:t>‹#›</a:t>
            </a:fld>
            <a:endParaRPr lang="en-US"/>
          </a:p>
        </p:txBody>
      </p:sp>
    </p:spTree>
    <p:extLst>
      <p:ext uri="{BB962C8B-B14F-4D97-AF65-F5344CB8AC3E}">
        <p14:creationId xmlns:p14="http://schemas.microsoft.com/office/powerpoint/2010/main" val="171358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767F3A-03E2-4C14-A144-4C3E1630A14B}"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C356A-1C42-487E-84D0-A55D9777ACE1}" type="slidenum">
              <a:rPr lang="en-US" smtClean="0"/>
              <a:t>‹#›</a:t>
            </a:fld>
            <a:endParaRPr lang="en-US"/>
          </a:p>
        </p:txBody>
      </p:sp>
    </p:spTree>
    <p:extLst>
      <p:ext uri="{BB962C8B-B14F-4D97-AF65-F5344CB8AC3E}">
        <p14:creationId xmlns:p14="http://schemas.microsoft.com/office/powerpoint/2010/main" val="110248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767F3A-03E2-4C14-A144-4C3E1630A14B}" type="datetimeFigureOut">
              <a:rPr lang="en-US" smtClean="0"/>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C356A-1C42-487E-84D0-A55D9777ACE1}" type="slidenum">
              <a:rPr lang="en-US" smtClean="0"/>
              <a:t>‹#›</a:t>
            </a:fld>
            <a:endParaRPr lang="en-US"/>
          </a:p>
        </p:txBody>
      </p:sp>
    </p:spTree>
    <p:extLst>
      <p:ext uri="{BB962C8B-B14F-4D97-AF65-F5344CB8AC3E}">
        <p14:creationId xmlns:p14="http://schemas.microsoft.com/office/powerpoint/2010/main" val="913939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767F3A-03E2-4C14-A144-4C3E1630A14B}" type="datetimeFigureOut">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C356A-1C42-487E-84D0-A55D9777ACE1}" type="slidenum">
              <a:rPr lang="en-US" smtClean="0"/>
              <a:t>‹#›</a:t>
            </a:fld>
            <a:endParaRPr lang="en-US"/>
          </a:p>
        </p:txBody>
      </p:sp>
    </p:spTree>
    <p:extLst>
      <p:ext uri="{BB962C8B-B14F-4D97-AF65-F5344CB8AC3E}">
        <p14:creationId xmlns:p14="http://schemas.microsoft.com/office/powerpoint/2010/main" val="108094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7F3A-03E2-4C14-A144-4C3E1630A14B}" type="datetimeFigureOut">
              <a:rPr lang="en-US" smtClean="0"/>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C356A-1C42-487E-84D0-A55D9777ACE1}" type="slidenum">
              <a:rPr lang="en-US" smtClean="0"/>
              <a:t>‹#›</a:t>
            </a:fld>
            <a:endParaRPr lang="en-US"/>
          </a:p>
        </p:txBody>
      </p:sp>
    </p:spTree>
    <p:extLst>
      <p:ext uri="{BB962C8B-B14F-4D97-AF65-F5344CB8AC3E}">
        <p14:creationId xmlns:p14="http://schemas.microsoft.com/office/powerpoint/2010/main" val="251153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67F3A-03E2-4C14-A144-4C3E1630A14B}"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C356A-1C42-487E-84D0-A55D9777ACE1}" type="slidenum">
              <a:rPr lang="en-US" smtClean="0"/>
              <a:t>‹#›</a:t>
            </a:fld>
            <a:endParaRPr lang="en-US"/>
          </a:p>
        </p:txBody>
      </p:sp>
    </p:spTree>
    <p:extLst>
      <p:ext uri="{BB962C8B-B14F-4D97-AF65-F5344CB8AC3E}">
        <p14:creationId xmlns:p14="http://schemas.microsoft.com/office/powerpoint/2010/main" val="26374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67F3A-03E2-4C14-A144-4C3E1630A14B}"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C356A-1C42-487E-84D0-A55D9777ACE1}" type="slidenum">
              <a:rPr lang="en-US" smtClean="0"/>
              <a:t>‹#›</a:t>
            </a:fld>
            <a:endParaRPr lang="en-US"/>
          </a:p>
        </p:txBody>
      </p:sp>
    </p:spTree>
    <p:extLst>
      <p:ext uri="{BB962C8B-B14F-4D97-AF65-F5344CB8AC3E}">
        <p14:creationId xmlns:p14="http://schemas.microsoft.com/office/powerpoint/2010/main" val="302909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chorCtr="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67F3A-03E2-4C14-A144-4C3E1630A14B}" type="datetimeFigureOut">
              <a:rPr lang="en-US" smtClean="0"/>
              <a:t>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C356A-1C42-487E-84D0-A55D9777ACE1}" type="slidenum">
              <a:rPr lang="en-US" smtClean="0"/>
              <a:t>‹#›</a:t>
            </a:fld>
            <a:endParaRPr lang="en-US"/>
          </a:p>
        </p:txBody>
      </p:sp>
    </p:spTree>
    <p:extLst>
      <p:ext uri="{BB962C8B-B14F-4D97-AF65-F5344CB8AC3E}">
        <p14:creationId xmlns:p14="http://schemas.microsoft.com/office/powerpoint/2010/main" val="400087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oiaonline.regulations.gov/foia/action/public/view/request?objectId=090004d2801654eb" TargetMode="External"/><Relationship Id="rId2" Type="http://schemas.openxmlformats.org/officeDocument/2006/relationships/hyperlink" Target="https://foiaonline.regulations.gov" TargetMode="External"/><Relationship Id="rId1" Type="http://schemas.openxmlformats.org/officeDocument/2006/relationships/slideLayout" Target="../slideLayouts/slideLayout2.xml"/><Relationship Id="rId4" Type="http://schemas.openxmlformats.org/officeDocument/2006/relationships/hyperlink" Target="https://foiaonline.regulations.gov/foia/action/public/view/request?objectId=090004d280014d0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p:spPr>
        <p:txBody>
          <a:bodyPr>
            <a:normAutofit fontScale="90000"/>
          </a:bodyPr>
          <a:lstStyle/>
          <a:p>
            <a:r>
              <a:rPr lang="en-US" dirty="0" smtClean="0"/>
              <a:t>Report of </a:t>
            </a:r>
            <a:br>
              <a:rPr lang="en-US" dirty="0" smtClean="0"/>
            </a:br>
            <a:r>
              <a:rPr lang="en-US" dirty="0" smtClean="0"/>
              <a:t>Proactive Disclosure Subcommittee</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Meeting of the </a:t>
            </a:r>
            <a:br>
              <a:rPr lang="en-US" dirty="0" smtClean="0"/>
            </a:br>
            <a:r>
              <a:rPr lang="en-US" dirty="0" smtClean="0"/>
              <a:t>FOIA Advisory Committee</a:t>
            </a:r>
            <a:br>
              <a:rPr lang="en-US" dirty="0" smtClean="0"/>
            </a:br>
            <a:r>
              <a:rPr lang="en-US" dirty="0" smtClean="0"/>
              <a:t>Washington DC</a:t>
            </a:r>
            <a:br>
              <a:rPr lang="en-US" dirty="0" smtClean="0"/>
            </a:br>
            <a:r>
              <a:rPr lang="en-US" dirty="0" smtClean="0"/>
              <a:t>January 27, 2015</a:t>
            </a:r>
            <a:endParaRPr lang="en-US" dirty="0"/>
          </a:p>
        </p:txBody>
      </p:sp>
    </p:spTree>
    <p:extLst>
      <p:ext uri="{BB962C8B-B14F-4D97-AF65-F5344CB8AC3E}">
        <p14:creationId xmlns:p14="http://schemas.microsoft.com/office/powerpoint/2010/main" val="2792167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4141" y="914400"/>
            <a:ext cx="7407859" cy="5689600"/>
          </a:xfrm>
          <a:prstGeom prst="rect">
            <a:avLst/>
          </a:prstGeom>
        </p:spPr>
      </p:pic>
      <p:sp>
        <p:nvSpPr>
          <p:cNvPr id="3" name="Title 1"/>
          <p:cNvSpPr txBox="1">
            <a:spLocks/>
          </p:cNvSpPr>
          <p:nvPr/>
        </p:nvSpPr>
        <p:spPr>
          <a:xfrm>
            <a:off x="457200"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EPA: Primary Entities</a:t>
            </a:r>
            <a:endParaRPr lang="en-US" dirty="0"/>
          </a:p>
        </p:txBody>
      </p:sp>
      <p:sp>
        <p:nvSpPr>
          <p:cNvPr id="4" name="Title 1"/>
          <p:cNvSpPr txBox="1">
            <a:spLocks/>
          </p:cNvSpPr>
          <p:nvPr/>
        </p:nvSpPr>
        <p:spPr>
          <a:xfrm>
            <a:off x="457200" y="655638"/>
            <a:ext cx="8229600" cy="334962"/>
          </a:xfrm>
          <a:prstGeom prst="rect">
            <a:avLst/>
          </a:prstGeom>
        </p:spPr>
        <p:txBody>
          <a:bodyP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Anaconda Smelter, Archer Daniels Midland, Diamond Alkali, Burgess </a:t>
            </a:r>
            <a:r>
              <a:rPr lang="en-US" sz="2800" dirty="0" err="1" smtClean="0"/>
              <a:t>Niple</a:t>
            </a:r>
            <a:r>
              <a:rPr lang="en-US" sz="2800" dirty="0" smtClean="0"/>
              <a:t>, Delta Thermo, </a:t>
            </a:r>
            <a:r>
              <a:rPr lang="en-US" sz="2800" dirty="0" err="1" smtClean="0"/>
              <a:t>Dupon</a:t>
            </a:r>
            <a:r>
              <a:rPr lang="en-US" sz="2800" dirty="0" smtClean="0"/>
              <a:t> Nemours, Kaiser Gypsum, Shine Bros, ….</a:t>
            </a:r>
            <a:endParaRPr lang="en-US" sz="2800" dirty="0"/>
          </a:p>
        </p:txBody>
      </p:sp>
    </p:spTree>
    <p:extLst>
      <p:ext uri="{BB962C8B-B14F-4D97-AF65-F5344CB8AC3E}">
        <p14:creationId xmlns:p14="http://schemas.microsoft.com/office/powerpoint/2010/main" val="100401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2999" y="914401"/>
            <a:ext cx="7287931" cy="5791200"/>
          </a:xfrm>
          <a:prstGeom prst="rect">
            <a:avLst/>
          </a:prstGeom>
        </p:spPr>
      </p:pic>
      <p:sp>
        <p:nvSpPr>
          <p:cNvPr id="3" name="Title 1"/>
          <p:cNvSpPr txBox="1">
            <a:spLocks/>
          </p:cNvSpPr>
          <p:nvPr/>
        </p:nvSpPr>
        <p:spPr>
          <a:xfrm>
            <a:off x="457200"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EPA: Compounds and Chemicals</a:t>
            </a:r>
            <a:endParaRPr lang="en-US" dirty="0"/>
          </a:p>
        </p:txBody>
      </p:sp>
      <p:sp>
        <p:nvSpPr>
          <p:cNvPr id="4" name="Title 1"/>
          <p:cNvSpPr txBox="1">
            <a:spLocks/>
          </p:cNvSpPr>
          <p:nvPr/>
        </p:nvSpPr>
        <p:spPr>
          <a:xfrm>
            <a:off x="457200" y="655638"/>
            <a:ext cx="8229600" cy="334962"/>
          </a:xfrm>
          <a:prstGeom prst="rect">
            <a:avLst/>
          </a:prstGeom>
        </p:spPr>
        <p:txBody>
          <a:bodyP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Polychlorinated biphenyls, Mercury Polycyclic, Ionizing Radiation, Radon, </a:t>
            </a:r>
            <a:r>
              <a:rPr lang="en-US" sz="2800" dirty="0" err="1" smtClean="0"/>
              <a:t>Magnanese</a:t>
            </a:r>
            <a:r>
              <a:rPr lang="en-US" sz="2800" dirty="0" smtClean="0"/>
              <a:t> Mercury, </a:t>
            </a:r>
            <a:r>
              <a:rPr lang="en-US" sz="2800" dirty="0" err="1" smtClean="0"/>
              <a:t>Emamectin</a:t>
            </a:r>
            <a:r>
              <a:rPr lang="en-US" sz="2800" dirty="0" smtClean="0"/>
              <a:t> Benzoate…</a:t>
            </a:r>
            <a:endParaRPr lang="en-US" sz="2800" dirty="0"/>
          </a:p>
        </p:txBody>
      </p:sp>
    </p:spTree>
    <p:extLst>
      <p:ext uri="{BB962C8B-B14F-4D97-AF65-F5344CB8AC3E}">
        <p14:creationId xmlns:p14="http://schemas.microsoft.com/office/powerpoint/2010/main" val="987579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225689"/>
            <a:ext cx="8001000" cy="5632311"/>
          </a:xfrm>
          <a:prstGeom prst="rect">
            <a:avLst/>
          </a:prstGeom>
          <a:noFill/>
        </p:spPr>
        <p:txBody>
          <a:bodyPr wrap="square" rtlCol="0">
            <a:spAutoFit/>
          </a:bodyPr>
          <a:lstStyle/>
          <a:p>
            <a:pPr marL="171450" indent="-171450">
              <a:buFont typeface="Arial"/>
              <a:buChar char="•"/>
            </a:pPr>
            <a:r>
              <a:rPr lang="en-US" sz="2000" dirty="0" smtClean="0"/>
              <a:t>Environmental </a:t>
            </a:r>
            <a:r>
              <a:rPr lang="en-US" sz="2000" dirty="0"/>
              <a:t>property storage hazardous tanks information permits violations block spills underground lot regarding avenue releases pertaining requesting waste new files</a:t>
            </a:r>
          </a:p>
          <a:p>
            <a:endParaRPr lang="en-US" sz="2000" dirty="0"/>
          </a:p>
          <a:p>
            <a:pPr marL="171450" indent="-171450">
              <a:buFont typeface="Arial"/>
              <a:buChar char="•"/>
            </a:pPr>
            <a:r>
              <a:rPr lang="en-US" sz="2000" dirty="0" smtClean="0"/>
              <a:t>Site </a:t>
            </a:r>
            <a:r>
              <a:rPr lang="en-US" sz="2000" dirty="0"/>
              <a:t>superfund id located river county </a:t>
            </a:r>
            <a:r>
              <a:rPr lang="en-US" sz="2000" dirty="0" err="1"/>
              <a:t>cerclis</a:t>
            </a:r>
            <a:r>
              <a:rPr lang="en-US" sz="2000" dirty="0"/>
              <a:t> assessment groundwater remediation corporation </a:t>
            </a:r>
            <a:r>
              <a:rPr lang="en-US" sz="2000" dirty="0" err="1"/>
              <a:t>texas</a:t>
            </a:r>
            <a:r>
              <a:rPr lang="en-US" sz="2000" dirty="0"/>
              <a:t> san investigation phase </a:t>
            </a:r>
            <a:r>
              <a:rPr lang="en-US" sz="2000" dirty="0" err="1"/>
              <a:t>illinois</a:t>
            </a:r>
            <a:r>
              <a:rPr lang="en-US" sz="2000" dirty="0"/>
              <a:t> creek contamination </a:t>
            </a:r>
            <a:r>
              <a:rPr lang="en-US" sz="2000" dirty="0" err="1"/>
              <a:t>jacinto</a:t>
            </a:r>
            <a:r>
              <a:rPr lang="en-US" sz="2000" dirty="0"/>
              <a:t> </a:t>
            </a:r>
            <a:r>
              <a:rPr lang="en-US" sz="2000" dirty="0" err="1" smtClean="0"/>
              <a:t>nj</a:t>
            </a:r>
            <a:endParaRPr lang="en-US" sz="2000" dirty="0" smtClean="0"/>
          </a:p>
          <a:p>
            <a:pPr marL="171450" indent="-171450">
              <a:buFont typeface="Arial"/>
              <a:buChar char="•"/>
            </a:pPr>
            <a:endParaRPr lang="en-US" sz="2000" dirty="0"/>
          </a:p>
          <a:p>
            <a:pPr marL="171450" indent="-171450">
              <a:buFont typeface="Arial"/>
              <a:buChar char="•"/>
            </a:pPr>
            <a:r>
              <a:rPr lang="en-US" sz="2000" dirty="0"/>
              <a:t>Water quality management air supply waste solid community records program manifests </a:t>
            </a:r>
            <a:r>
              <a:rPr lang="en-US" sz="2000" dirty="0" err="1"/>
              <a:t>ust</a:t>
            </a:r>
            <a:r>
              <a:rPr lang="en-US" sz="2000" dirty="0"/>
              <a:t> tank cleanup health pa owner clean underground </a:t>
            </a:r>
            <a:r>
              <a:rPr lang="en-US" sz="2000" dirty="0" smtClean="0"/>
              <a:t>storage</a:t>
            </a:r>
            <a:endParaRPr lang="en-US" sz="2000" dirty="0"/>
          </a:p>
          <a:p>
            <a:endParaRPr lang="en-US" sz="2000" dirty="0"/>
          </a:p>
          <a:p>
            <a:pPr marL="171450" indent="-171450">
              <a:buFont typeface="Arial"/>
              <a:buChar char="•"/>
            </a:pPr>
            <a:r>
              <a:rPr lang="en-US" sz="2000" dirty="0" smtClean="0"/>
              <a:t>Documents </a:t>
            </a:r>
            <a:r>
              <a:rPr lang="en-US" sz="2000" dirty="0"/>
              <a:t>including reports related correspondence records relating limited asbestos present concerning notes investigation requesting agency inspection orders new </a:t>
            </a:r>
            <a:r>
              <a:rPr lang="en-US" sz="2000" dirty="0" err="1"/>
              <a:t>january</a:t>
            </a:r>
            <a:r>
              <a:rPr lang="en-US" sz="2000" dirty="0"/>
              <a:t> remediation</a:t>
            </a:r>
          </a:p>
          <a:p>
            <a:endParaRPr lang="en-US" sz="2000" dirty="0"/>
          </a:p>
          <a:p>
            <a:pPr marL="171450" indent="-171450">
              <a:buFont typeface="Arial"/>
              <a:buChar char="•"/>
            </a:pPr>
            <a:endParaRPr lang="en-US" sz="2000" dirty="0"/>
          </a:p>
          <a:p>
            <a:pPr marL="171450" indent="-171450">
              <a:buFont typeface="Arial"/>
              <a:buChar char="•"/>
            </a:pPr>
            <a:endParaRPr lang="en-US" sz="2000" dirty="0"/>
          </a:p>
        </p:txBody>
      </p:sp>
      <p:sp>
        <p:nvSpPr>
          <p:cNvPr id="6" name="Title 1"/>
          <p:cNvSpPr txBox="1">
            <a:spLocks/>
          </p:cNvSpPr>
          <p:nvPr/>
        </p:nvSpPr>
        <p:spPr>
          <a:xfrm>
            <a:off x="457200"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EPA: Word Density and Proximity</a:t>
            </a:r>
            <a:endParaRPr lang="en-US" dirty="0"/>
          </a:p>
        </p:txBody>
      </p:sp>
    </p:spTree>
    <p:extLst>
      <p:ext uri="{BB962C8B-B14F-4D97-AF65-F5344CB8AC3E}">
        <p14:creationId xmlns:p14="http://schemas.microsoft.com/office/powerpoint/2010/main" val="3434085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225689"/>
            <a:ext cx="8001000" cy="5632311"/>
          </a:xfrm>
          <a:prstGeom prst="rect">
            <a:avLst/>
          </a:prstGeom>
          <a:noFill/>
        </p:spPr>
        <p:txBody>
          <a:bodyPr wrap="square" rtlCol="0">
            <a:spAutoFit/>
          </a:bodyPr>
          <a:lstStyle/>
          <a:p>
            <a:pPr marL="171450" indent="-171450">
              <a:buFont typeface="Arial"/>
              <a:buChar char="•"/>
            </a:pPr>
            <a:r>
              <a:rPr lang="en-US" sz="2000" dirty="0" smtClean="0">
                <a:solidFill>
                  <a:schemeClr val="bg1">
                    <a:lumMod val="75000"/>
                  </a:schemeClr>
                </a:solidFill>
              </a:rPr>
              <a:t>Environmental </a:t>
            </a:r>
            <a:r>
              <a:rPr lang="en-US" sz="2000" dirty="0">
                <a:solidFill>
                  <a:schemeClr val="bg1">
                    <a:lumMod val="75000"/>
                  </a:schemeClr>
                </a:solidFill>
              </a:rPr>
              <a:t>property </a:t>
            </a:r>
            <a:r>
              <a:rPr lang="en-US" sz="2000" dirty="0"/>
              <a:t>storage hazardous tanks </a:t>
            </a:r>
            <a:r>
              <a:rPr lang="en-US" sz="2000" dirty="0">
                <a:solidFill>
                  <a:schemeClr val="bg1">
                    <a:lumMod val="75000"/>
                  </a:schemeClr>
                </a:solidFill>
              </a:rPr>
              <a:t>information</a:t>
            </a:r>
            <a:r>
              <a:rPr lang="en-US" sz="2000" dirty="0"/>
              <a:t> permits </a:t>
            </a:r>
            <a:r>
              <a:rPr lang="en-US" sz="2000" dirty="0">
                <a:solidFill>
                  <a:schemeClr val="bg1">
                    <a:lumMod val="75000"/>
                  </a:schemeClr>
                </a:solidFill>
              </a:rPr>
              <a:t>violations</a:t>
            </a:r>
            <a:r>
              <a:rPr lang="en-US" sz="2000" dirty="0"/>
              <a:t> </a:t>
            </a:r>
            <a:r>
              <a:rPr lang="en-US" sz="2000" dirty="0">
                <a:solidFill>
                  <a:schemeClr val="bg1">
                    <a:lumMod val="75000"/>
                  </a:schemeClr>
                </a:solidFill>
              </a:rPr>
              <a:t>block</a:t>
            </a:r>
            <a:r>
              <a:rPr lang="en-US" sz="2000" dirty="0"/>
              <a:t> spills underground </a:t>
            </a:r>
            <a:r>
              <a:rPr lang="en-US" sz="2000" dirty="0">
                <a:solidFill>
                  <a:schemeClr val="bg1">
                    <a:lumMod val="75000"/>
                  </a:schemeClr>
                </a:solidFill>
              </a:rPr>
              <a:t>lot</a:t>
            </a:r>
            <a:r>
              <a:rPr lang="en-US" sz="2000" dirty="0"/>
              <a:t> </a:t>
            </a:r>
            <a:r>
              <a:rPr lang="en-US" sz="2000" dirty="0">
                <a:solidFill>
                  <a:schemeClr val="bg1">
                    <a:lumMod val="75000"/>
                  </a:schemeClr>
                </a:solidFill>
              </a:rPr>
              <a:t>regarding</a:t>
            </a:r>
            <a:r>
              <a:rPr lang="en-US" sz="2000" dirty="0"/>
              <a:t> </a:t>
            </a:r>
            <a:r>
              <a:rPr lang="en-US" sz="2000" dirty="0">
                <a:solidFill>
                  <a:schemeClr val="bg1">
                    <a:lumMod val="75000"/>
                  </a:schemeClr>
                </a:solidFill>
              </a:rPr>
              <a:t>avenue</a:t>
            </a:r>
            <a:r>
              <a:rPr lang="en-US" sz="2000" dirty="0"/>
              <a:t> releases </a:t>
            </a:r>
            <a:r>
              <a:rPr lang="en-US" sz="2000" dirty="0">
                <a:solidFill>
                  <a:schemeClr val="bg1">
                    <a:lumMod val="75000"/>
                  </a:schemeClr>
                </a:solidFill>
              </a:rPr>
              <a:t>pertaining requesting waste new files</a:t>
            </a:r>
          </a:p>
          <a:p>
            <a:endParaRPr lang="en-US" sz="2000" dirty="0">
              <a:solidFill>
                <a:schemeClr val="bg1">
                  <a:lumMod val="75000"/>
                </a:schemeClr>
              </a:solidFill>
            </a:endParaRPr>
          </a:p>
          <a:p>
            <a:pPr marL="171450" indent="-171450">
              <a:buFont typeface="Arial"/>
              <a:buChar char="•"/>
            </a:pPr>
            <a:r>
              <a:rPr lang="en-US" sz="2000" dirty="0">
                <a:solidFill>
                  <a:schemeClr val="bg1">
                    <a:lumMod val="75000"/>
                  </a:schemeClr>
                </a:solidFill>
              </a:rPr>
              <a:t>Site</a:t>
            </a:r>
            <a:r>
              <a:rPr lang="en-US" sz="2000" dirty="0" smtClean="0"/>
              <a:t> </a:t>
            </a:r>
            <a:r>
              <a:rPr lang="en-US" sz="2000" dirty="0"/>
              <a:t>superfund </a:t>
            </a:r>
            <a:r>
              <a:rPr lang="en-US" sz="2000" dirty="0">
                <a:solidFill>
                  <a:schemeClr val="bg1">
                    <a:lumMod val="75000"/>
                  </a:schemeClr>
                </a:solidFill>
              </a:rPr>
              <a:t>id located </a:t>
            </a:r>
            <a:r>
              <a:rPr lang="en-US" sz="2000" dirty="0"/>
              <a:t>river </a:t>
            </a:r>
            <a:r>
              <a:rPr lang="en-US" sz="2000" dirty="0">
                <a:solidFill>
                  <a:schemeClr val="bg1">
                    <a:lumMod val="75000"/>
                  </a:schemeClr>
                </a:solidFill>
              </a:rPr>
              <a:t>county </a:t>
            </a:r>
            <a:r>
              <a:rPr lang="en-US" sz="2000" dirty="0" err="1">
                <a:solidFill>
                  <a:schemeClr val="bg1">
                    <a:lumMod val="75000"/>
                  </a:schemeClr>
                </a:solidFill>
              </a:rPr>
              <a:t>cerclis</a:t>
            </a:r>
            <a:r>
              <a:rPr lang="en-US" sz="2000" dirty="0">
                <a:solidFill>
                  <a:schemeClr val="bg1">
                    <a:lumMod val="75000"/>
                  </a:schemeClr>
                </a:solidFill>
              </a:rPr>
              <a:t> assessment </a:t>
            </a:r>
            <a:r>
              <a:rPr lang="en-US" sz="2000" dirty="0"/>
              <a:t>groundwater remediation </a:t>
            </a:r>
            <a:r>
              <a:rPr lang="en-US" sz="2000" dirty="0">
                <a:solidFill>
                  <a:schemeClr val="bg1">
                    <a:lumMod val="75000"/>
                  </a:schemeClr>
                </a:solidFill>
              </a:rPr>
              <a:t>corporation </a:t>
            </a:r>
            <a:r>
              <a:rPr lang="en-US" sz="2000" dirty="0" err="1">
                <a:solidFill>
                  <a:schemeClr val="bg1">
                    <a:lumMod val="75000"/>
                  </a:schemeClr>
                </a:solidFill>
              </a:rPr>
              <a:t>texas</a:t>
            </a:r>
            <a:r>
              <a:rPr lang="en-US" sz="2000" dirty="0">
                <a:solidFill>
                  <a:schemeClr val="bg1">
                    <a:lumMod val="75000"/>
                  </a:schemeClr>
                </a:solidFill>
              </a:rPr>
              <a:t> san investigation phase </a:t>
            </a:r>
            <a:r>
              <a:rPr lang="en-US" sz="2000" dirty="0" err="1">
                <a:solidFill>
                  <a:schemeClr val="bg1">
                    <a:lumMod val="75000"/>
                  </a:schemeClr>
                </a:solidFill>
              </a:rPr>
              <a:t>illinois</a:t>
            </a:r>
            <a:r>
              <a:rPr lang="en-US" sz="2000" dirty="0">
                <a:solidFill>
                  <a:schemeClr val="bg1">
                    <a:lumMod val="75000"/>
                  </a:schemeClr>
                </a:solidFill>
              </a:rPr>
              <a:t> </a:t>
            </a:r>
            <a:r>
              <a:rPr lang="en-US" sz="2000" dirty="0"/>
              <a:t>creek contamination </a:t>
            </a:r>
            <a:r>
              <a:rPr lang="en-US" sz="2000" dirty="0" err="1">
                <a:solidFill>
                  <a:schemeClr val="bg1">
                    <a:lumMod val="75000"/>
                  </a:schemeClr>
                </a:solidFill>
              </a:rPr>
              <a:t>jacinto</a:t>
            </a:r>
            <a:r>
              <a:rPr lang="en-US" sz="2000" dirty="0">
                <a:solidFill>
                  <a:schemeClr val="bg1">
                    <a:lumMod val="75000"/>
                  </a:schemeClr>
                </a:solidFill>
              </a:rPr>
              <a:t> </a:t>
            </a:r>
            <a:r>
              <a:rPr lang="en-US" sz="2000" dirty="0" err="1">
                <a:solidFill>
                  <a:schemeClr val="bg1">
                    <a:lumMod val="75000"/>
                  </a:schemeClr>
                </a:solidFill>
              </a:rPr>
              <a:t>nj</a:t>
            </a:r>
            <a:endParaRPr lang="en-US" sz="2000" dirty="0">
              <a:solidFill>
                <a:schemeClr val="bg1">
                  <a:lumMod val="75000"/>
                </a:schemeClr>
              </a:solidFill>
            </a:endParaRPr>
          </a:p>
          <a:p>
            <a:pPr marL="171450" indent="-171450">
              <a:buFont typeface="Arial"/>
              <a:buChar char="•"/>
            </a:pPr>
            <a:endParaRPr lang="en-US" sz="2000" dirty="0"/>
          </a:p>
          <a:p>
            <a:pPr marL="171450" indent="-171450">
              <a:buFont typeface="Arial"/>
              <a:buChar char="•"/>
            </a:pPr>
            <a:r>
              <a:rPr lang="en-US" sz="2000" dirty="0"/>
              <a:t>Water quality </a:t>
            </a:r>
            <a:r>
              <a:rPr lang="en-US" sz="2000" dirty="0">
                <a:solidFill>
                  <a:schemeClr val="bg1">
                    <a:lumMod val="75000"/>
                  </a:schemeClr>
                </a:solidFill>
              </a:rPr>
              <a:t>management</a:t>
            </a:r>
            <a:r>
              <a:rPr lang="en-US" sz="2000" dirty="0"/>
              <a:t> air supply waste solid </a:t>
            </a:r>
            <a:r>
              <a:rPr lang="en-US" sz="2000" dirty="0">
                <a:solidFill>
                  <a:schemeClr val="bg1">
                    <a:lumMod val="75000"/>
                  </a:schemeClr>
                </a:solidFill>
              </a:rPr>
              <a:t>community records program manifests </a:t>
            </a:r>
            <a:r>
              <a:rPr lang="en-US" sz="2000" dirty="0" err="1">
                <a:solidFill>
                  <a:schemeClr val="bg1">
                    <a:lumMod val="75000"/>
                  </a:schemeClr>
                </a:solidFill>
              </a:rPr>
              <a:t>ust</a:t>
            </a:r>
            <a:r>
              <a:rPr lang="en-US" sz="2000" dirty="0">
                <a:solidFill>
                  <a:schemeClr val="bg1">
                    <a:lumMod val="75000"/>
                  </a:schemeClr>
                </a:solidFill>
              </a:rPr>
              <a:t> </a:t>
            </a:r>
            <a:r>
              <a:rPr lang="en-US" sz="2000" dirty="0"/>
              <a:t>tank cleanup </a:t>
            </a:r>
            <a:r>
              <a:rPr lang="en-US" sz="2000" dirty="0">
                <a:solidFill>
                  <a:schemeClr val="bg1">
                    <a:lumMod val="75000"/>
                  </a:schemeClr>
                </a:solidFill>
              </a:rPr>
              <a:t>health pa owner clean </a:t>
            </a:r>
            <a:r>
              <a:rPr lang="en-US" sz="2000" dirty="0"/>
              <a:t>underground </a:t>
            </a:r>
            <a:r>
              <a:rPr lang="en-US" sz="2000" dirty="0" smtClean="0"/>
              <a:t>storage</a:t>
            </a:r>
            <a:endParaRPr lang="en-US" sz="2000" dirty="0"/>
          </a:p>
          <a:p>
            <a:endParaRPr lang="en-US" sz="2000" dirty="0"/>
          </a:p>
          <a:p>
            <a:pPr marL="171450" indent="-171450">
              <a:buFont typeface="Arial"/>
              <a:buChar char="•"/>
            </a:pPr>
            <a:r>
              <a:rPr lang="en-US" sz="2000" dirty="0">
                <a:solidFill>
                  <a:schemeClr val="bg1">
                    <a:lumMod val="75000"/>
                  </a:schemeClr>
                </a:solidFill>
              </a:rPr>
              <a:t>Documents including reports related correspondence records relating limited</a:t>
            </a:r>
            <a:r>
              <a:rPr lang="en-US" sz="2000" dirty="0"/>
              <a:t> asbestos </a:t>
            </a:r>
            <a:r>
              <a:rPr lang="en-US" sz="2000" dirty="0">
                <a:solidFill>
                  <a:schemeClr val="bg1">
                    <a:lumMod val="75000"/>
                  </a:schemeClr>
                </a:solidFill>
              </a:rPr>
              <a:t>present concerning notes </a:t>
            </a:r>
            <a:r>
              <a:rPr lang="en-US" sz="2000" dirty="0"/>
              <a:t>investigation </a:t>
            </a:r>
            <a:r>
              <a:rPr lang="en-US" sz="2000" dirty="0">
                <a:solidFill>
                  <a:schemeClr val="bg1">
                    <a:lumMod val="75000"/>
                  </a:schemeClr>
                </a:solidFill>
              </a:rPr>
              <a:t>requesting</a:t>
            </a:r>
            <a:r>
              <a:rPr lang="en-US" sz="2000" dirty="0"/>
              <a:t> </a:t>
            </a:r>
            <a:r>
              <a:rPr lang="en-US" sz="2000" dirty="0">
                <a:solidFill>
                  <a:schemeClr val="bg1">
                    <a:lumMod val="75000"/>
                  </a:schemeClr>
                </a:solidFill>
              </a:rPr>
              <a:t>agency</a:t>
            </a:r>
            <a:r>
              <a:rPr lang="en-US" sz="2000" dirty="0"/>
              <a:t> inspection </a:t>
            </a:r>
            <a:r>
              <a:rPr lang="en-US" sz="2000" dirty="0">
                <a:solidFill>
                  <a:schemeClr val="bg1">
                    <a:lumMod val="75000"/>
                  </a:schemeClr>
                </a:solidFill>
              </a:rPr>
              <a:t>orders new </a:t>
            </a:r>
            <a:r>
              <a:rPr lang="en-US" sz="2000" dirty="0" err="1">
                <a:solidFill>
                  <a:schemeClr val="bg1">
                    <a:lumMod val="75000"/>
                  </a:schemeClr>
                </a:solidFill>
              </a:rPr>
              <a:t>january</a:t>
            </a:r>
            <a:r>
              <a:rPr lang="en-US" sz="2000" dirty="0">
                <a:solidFill>
                  <a:schemeClr val="bg1">
                    <a:lumMod val="75000"/>
                  </a:schemeClr>
                </a:solidFill>
              </a:rPr>
              <a:t> </a:t>
            </a:r>
            <a:r>
              <a:rPr lang="en-US" sz="2000" dirty="0"/>
              <a:t>remediation</a:t>
            </a:r>
          </a:p>
          <a:p>
            <a:endParaRPr lang="en-US" sz="2000" dirty="0"/>
          </a:p>
          <a:p>
            <a:pPr marL="171450" indent="-171450">
              <a:buFont typeface="Arial"/>
              <a:buChar char="•"/>
            </a:pPr>
            <a:endParaRPr lang="en-US" sz="2000" dirty="0"/>
          </a:p>
          <a:p>
            <a:pPr marL="171450" indent="-171450">
              <a:buFont typeface="Arial"/>
              <a:buChar char="•"/>
            </a:pPr>
            <a:endParaRPr lang="en-US" sz="2000" dirty="0"/>
          </a:p>
        </p:txBody>
      </p:sp>
      <p:sp>
        <p:nvSpPr>
          <p:cNvPr id="6" name="Title 1"/>
          <p:cNvSpPr txBox="1">
            <a:spLocks/>
          </p:cNvSpPr>
          <p:nvPr/>
        </p:nvSpPr>
        <p:spPr>
          <a:xfrm>
            <a:off x="457200"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EPA: Word Density </a:t>
            </a:r>
            <a:r>
              <a:rPr lang="en-US" smtClean="0"/>
              <a:t>and Proximity</a:t>
            </a:r>
            <a:endParaRPr lang="en-US" dirty="0"/>
          </a:p>
        </p:txBody>
      </p:sp>
      <p:sp>
        <p:nvSpPr>
          <p:cNvPr id="5" name="Rectangle 4"/>
          <p:cNvSpPr/>
          <p:nvPr/>
        </p:nvSpPr>
        <p:spPr>
          <a:xfrm flipH="1">
            <a:off x="3352800" y="1301889"/>
            <a:ext cx="25908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flipH="1">
            <a:off x="7239000" y="1301889"/>
            <a:ext cx="8382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flipH="1">
            <a:off x="2514600" y="1606689"/>
            <a:ext cx="5334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flipH="1">
            <a:off x="3124200" y="1606689"/>
            <a:ext cx="13716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flipH="1">
            <a:off x="6705600" y="1606689"/>
            <a:ext cx="9144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flipH="1">
            <a:off x="1295400" y="2521089"/>
            <a:ext cx="10668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flipH="1">
            <a:off x="3505200" y="2521089"/>
            <a:ext cx="5334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flipH="1">
            <a:off x="6705600" y="2521089"/>
            <a:ext cx="14478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flipH="1">
            <a:off x="838200" y="2825889"/>
            <a:ext cx="13716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flipH="1">
            <a:off x="7239000" y="2825889"/>
            <a:ext cx="6096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flipH="1">
            <a:off x="838200" y="3130689"/>
            <a:ext cx="15240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flipH="1">
            <a:off x="838200" y="3740289"/>
            <a:ext cx="15240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flipH="1">
            <a:off x="3733800" y="3740289"/>
            <a:ext cx="10668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flipH="1">
            <a:off x="4800600" y="3740289"/>
            <a:ext cx="12192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flipH="1">
            <a:off x="3200400" y="4045089"/>
            <a:ext cx="13716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flipH="1">
            <a:off x="7010400" y="4045089"/>
            <a:ext cx="13716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flipH="1">
            <a:off x="762000" y="4349889"/>
            <a:ext cx="9906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flipH="1">
            <a:off x="1600200" y="5264289"/>
            <a:ext cx="9906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flipH="1">
            <a:off x="5257800" y="5264289"/>
            <a:ext cx="13716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flipH="1">
            <a:off x="1600200" y="5569089"/>
            <a:ext cx="11430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flipH="1">
            <a:off x="4800600" y="5569089"/>
            <a:ext cx="1371600" cy="3048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99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Requested Support from </a:t>
            </a:r>
            <a:br>
              <a:rPr lang="en-US" dirty="0" smtClean="0"/>
            </a:br>
            <a:r>
              <a:rPr lang="en-US" dirty="0" smtClean="0"/>
              <a:t>Committee Member(s)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Proactive Disclosure Subcommittee would like to take this base case and extend it with a much larger dataset.</a:t>
            </a:r>
          </a:p>
          <a:p>
            <a:r>
              <a:rPr lang="en-US" dirty="0" smtClean="0"/>
              <a:t>We believe we can identify key categories of documents, requests and requestors in order to make concrete recommendations about where to optimally begin with Proactive Disclosure in order to have the largest impact with the least effort. </a:t>
            </a:r>
          </a:p>
          <a:p>
            <a:r>
              <a:rPr lang="en-US" dirty="0" smtClean="0"/>
              <a:t>Will a member(s) step up an volunteer to shepherd us through within their agency, to explore a more robust dataset? </a:t>
            </a:r>
            <a:endParaRPr lang="en-US" dirty="0"/>
          </a:p>
        </p:txBody>
      </p:sp>
    </p:spTree>
    <p:extLst>
      <p:ext uri="{BB962C8B-B14F-4D97-AF65-F5344CB8AC3E}">
        <p14:creationId xmlns:p14="http://schemas.microsoft.com/office/powerpoint/2010/main" val="3397466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II. </a:t>
            </a:r>
            <a:r>
              <a:rPr lang="en-US" dirty="0"/>
              <a:t>Reconciling proactive disclosure with accessibility under Section </a:t>
            </a:r>
            <a:r>
              <a:rPr lang="en-US" dirty="0" smtClean="0"/>
              <a:t>508.</a:t>
            </a:r>
            <a:r>
              <a:rPr lang="en-US" dirty="0"/>
              <a:t/>
            </a:r>
            <a:br>
              <a:rPr lang="en-US" dirty="0"/>
            </a:br>
            <a:endParaRPr lang="en-US" dirty="0"/>
          </a:p>
        </p:txBody>
      </p:sp>
    </p:spTree>
    <p:extLst>
      <p:ext uri="{BB962C8B-B14F-4D97-AF65-F5344CB8AC3E}">
        <p14:creationId xmlns:p14="http://schemas.microsoft.com/office/powerpoint/2010/main" val="3323512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Requirement of Section 508</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Federal information technology must ensure "individuals </a:t>
            </a:r>
            <a:r>
              <a:rPr lang="en-US" dirty="0"/>
              <a:t>with </a:t>
            </a:r>
            <a:r>
              <a:rPr lang="en-US" dirty="0" smtClean="0"/>
              <a:t>disabilities...have </a:t>
            </a:r>
            <a:r>
              <a:rPr lang="en-US" dirty="0"/>
              <a:t>access to and use of information and data that is comparable </a:t>
            </a:r>
            <a:r>
              <a:rPr lang="en-US" dirty="0" smtClean="0"/>
              <a:t>to…[persons without disabilities].“</a:t>
            </a:r>
            <a:endParaRPr lang="en-US" dirty="0"/>
          </a:p>
          <a:p>
            <a:r>
              <a:rPr lang="en-US" dirty="0" smtClean="0"/>
              <a:t>If making technology accessible would be undue burden on agency, then agency must provide “alternative </a:t>
            </a:r>
            <a:r>
              <a:rPr lang="en-US" dirty="0"/>
              <a:t>means of access that allows the individual to use the information and data</a:t>
            </a:r>
            <a:r>
              <a:rPr lang="en-US" dirty="0" smtClean="0"/>
              <a:t>.”</a:t>
            </a:r>
          </a:p>
          <a:p>
            <a:r>
              <a:rPr lang="en-US" dirty="0"/>
              <a:t>United States Access </a:t>
            </a:r>
            <a:r>
              <a:rPr lang="en-US" dirty="0" smtClean="0"/>
              <a:t>Board </a:t>
            </a:r>
            <a:r>
              <a:rPr lang="en-US" dirty="0"/>
              <a:t>standards define technical and functional </a:t>
            </a:r>
            <a:r>
              <a:rPr lang="en-US" dirty="0" smtClean="0"/>
              <a:t>performance criteria for satisfying Section 508.</a:t>
            </a:r>
            <a:endParaRPr lang="en-US" dirty="0"/>
          </a:p>
        </p:txBody>
      </p:sp>
    </p:spTree>
    <p:extLst>
      <p:ext uri="{BB962C8B-B14F-4D97-AF65-F5344CB8AC3E}">
        <p14:creationId xmlns:p14="http://schemas.microsoft.com/office/powerpoint/2010/main" val="4244302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records should already be in accessible formats.</a:t>
            </a:r>
            <a:endParaRPr lang="en-US" dirty="0"/>
          </a:p>
        </p:txBody>
      </p:sp>
      <p:sp>
        <p:nvSpPr>
          <p:cNvPr id="3" name="Content Placeholder 2"/>
          <p:cNvSpPr>
            <a:spLocks noGrp="1"/>
          </p:cNvSpPr>
          <p:nvPr>
            <p:ph idx="1"/>
          </p:nvPr>
        </p:nvSpPr>
        <p:spPr/>
        <p:txBody>
          <a:bodyPr/>
          <a:lstStyle/>
          <a:p>
            <a:r>
              <a:rPr lang="en-US" dirty="0" smtClean="0"/>
              <a:t>Section 508 also requires comparable access for Federal employees who have disabilities.</a:t>
            </a:r>
          </a:p>
          <a:p>
            <a:r>
              <a:rPr lang="en-US" dirty="0" smtClean="0"/>
              <a:t>So records should already be in accessible format, even if agency hasn’t been making the records public. </a:t>
            </a:r>
            <a:br>
              <a:rPr lang="en-US" dirty="0" smtClean="0"/>
            </a:br>
            <a:r>
              <a:rPr lang="en-US" dirty="0" smtClean="0"/>
              <a:t>(For example, word processing documents that software can read out loud.)</a:t>
            </a:r>
            <a:endParaRPr lang="en-US" dirty="0"/>
          </a:p>
        </p:txBody>
      </p:sp>
    </p:spTree>
    <p:extLst>
      <p:ext uri="{BB962C8B-B14F-4D97-AF65-F5344CB8AC3E}">
        <p14:creationId xmlns:p14="http://schemas.microsoft.com/office/powerpoint/2010/main" val="418331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some records present problems: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Records from paper-based workflows.</a:t>
            </a:r>
          </a:p>
          <a:p>
            <a:r>
              <a:rPr lang="en-US" dirty="0" smtClean="0"/>
              <a:t>Graphics that have not been tagged with alternative text.</a:t>
            </a:r>
          </a:p>
          <a:p>
            <a:r>
              <a:rPr lang="en-US" dirty="0" smtClean="0"/>
              <a:t>Usual methods of redacting accessible documents make them inaccessible.</a:t>
            </a:r>
          </a:p>
          <a:p>
            <a:r>
              <a:rPr lang="en-US" dirty="0" smtClean="0"/>
              <a:t>Records can be remediated to make them accessible, but takes some work.</a:t>
            </a:r>
          </a:p>
          <a:p>
            <a:pPr lvl="1"/>
            <a:r>
              <a:rPr lang="en-US" dirty="0" smtClean="0"/>
              <a:t>e.g., Dept. of </a:t>
            </a:r>
            <a:r>
              <a:rPr lang="en-US" dirty="0"/>
              <a:t>Homeland Security memo on “Creating 508-Compliant PDF Documents</a:t>
            </a:r>
            <a:r>
              <a:rPr lang="en-US" dirty="0" smtClean="0"/>
              <a:t>”, June 14, 2010. </a:t>
            </a:r>
            <a:endParaRPr lang="en-US" dirty="0"/>
          </a:p>
        </p:txBody>
      </p:sp>
    </p:spTree>
    <p:extLst>
      <p:ext uri="{BB962C8B-B14F-4D97-AF65-F5344CB8AC3E}">
        <p14:creationId xmlns:p14="http://schemas.microsoft.com/office/powerpoint/2010/main" val="2410598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3430" dirty="0" smtClean="0"/>
              <a:t>Straw Man Proposal: </a:t>
            </a:r>
            <a:br>
              <a:rPr lang="en-US" sz="3430" dirty="0" smtClean="0"/>
            </a:br>
            <a:r>
              <a:rPr lang="en-US" sz="3430" dirty="0" smtClean="0"/>
              <a:t>What are real cases where this doesn’t work?</a:t>
            </a:r>
            <a:endParaRPr lang="en-US" sz="3430" dirty="0"/>
          </a:p>
        </p:txBody>
      </p:sp>
      <p:sp>
        <p:nvSpPr>
          <p:cNvPr id="3" name="Content Placeholder 2"/>
          <p:cNvSpPr>
            <a:spLocks noGrp="1"/>
          </p:cNvSpPr>
          <p:nvPr>
            <p:ph idx="1"/>
          </p:nvPr>
        </p:nvSpPr>
        <p:spPr/>
        <p:txBody>
          <a:bodyPr>
            <a:normAutofit fontScale="92500" lnSpcReduction="20000"/>
          </a:bodyPr>
          <a:lstStyle/>
          <a:p>
            <a:r>
              <a:rPr lang="en-US" dirty="0" smtClean="0"/>
              <a:t>Apply the same standards to proactively disclosed records as to any other publicly-available information:</a:t>
            </a:r>
          </a:p>
          <a:p>
            <a:pPr lvl="1"/>
            <a:r>
              <a:rPr lang="en-US" dirty="0" smtClean="0"/>
              <a:t>Post records in accessible form, unless agency determines “undue burden”.</a:t>
            </a:r>
          </a:p>
          <a:p>
            <a:pPr lvl="1"/>
            <a:r>
              <a:rPr lang="en-US" dirty="0" smtClean="0"/>
              <a:t>If “undue burden”, then provide “</a:t>
            </a:r>
            <a:r>
              <a:rPr lang="en-US" dirty="0"/>
              <a:t>alternative means of access</a:t>
            </a:r>
            <a:r>
              <a:rPr lang="en-US" dirty="0" smtClean="0"/>
              <a:t>”, for example, selected records converted to accessible form on request.</a:t>
            </a:r>
          </a:p>
          <a:p>
            <a:r>
              <a:rPr lang="en-US" dirty="0" smtClean="0"/>
              <a:t>Do not delay proactive disclosure while records are made accessible. Disclose while proceeding to remediate accessibility.</a:t>
            </a:r>
          </a:p>
          <a:p>
            <a:endParaRPr lang="en-US" dirty="0"/>
          </a:p>
        </p:txBody>
      </p:sp>
    </p:spTree>
    <p:extLst>
      <p:ext uri="{BB962C8B-B14F-4D97-AF65-F5344CB8AC3E}">
        <p14:creationId xmlns:p14="http://schemas.microsoft.com/office/powerpoint/2010/main" val="257323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working on two topics</a:t>
            </a:r>
            <a:endParaRPr lang="en-US" dirty="0"/>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t>Analyzing FOIA requests to identify high-value types of records for proactive disclosure.</a:t>
            </a:r>
            <a:br>
              <a:rPr lang="en-US" dirty="0" smtClean="0"/>
            </a:br>
            <a:endParaRPr lang="en-US" dirty="0" smtClean="0"/>
          </a:p>
          <a:p>
            <a:pPr marL="571500" indent="-571500">
              <a:buFont typeface="+mj-lt"/>
              <a:buAutoNum type="romanUcPeriod"/>
            </a:pPr>
            <a:r>
              <a:rPr lang="en-US" dirty="0" smtClean="0"/>
              <a:t>Reconciling proactive disclosure with accessibility under Section 508.</a:t>
            </a:r>
            <a:endParaRPr lang="en-US" dirty="0"/>
          </a:p>
        </p:txBody>
      </p:sp>
    </p:spTree>
    <p:extLst>
      <p:ext uri="{BB962C8B-B14F-4D97-AF65-F5344CB8AC3E}">
        <p14:creationId xmlns:p14="http://schemas.microsoft.com/office/powerpoint/2010/main" val="304730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marL="857250" indent="-857250">
              <a:buFont typeface="+mj-lt"/>
              <a:buAutoNum type="romanUcPeriod"/>
            </a:pPr>
            <a:r>
              <a:rPr lang="en-US" dirty="0" smtClean="0"/>
              <a:t>Analyzing </a:t>
            </a:r>
            <a:r>
              <a:rPr lang="en-US" dirty="0"/>
              <a:t>FOIA requests to identify high-value types of records for proactive disclosure.</a:t>
            </a:r>
            <a:br>
              <a:rPr lang="en-US" dirty="0"/>
            </a:br>
            <a:endParaRPr lang="en-US" dirty="0"/>
          </a:p>
        </p:txBody>
      </p:sp>
    </p:spTree>
    <p:extLst>
      <p:ext uri="{BB962C8B-B14F-4D97-AF65-F5344CB8AC3E}">
        <p14:creationId xmlns:p14="http://schemas.microsoft.com/office/powerpoint/2010/main" val="2194998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Follow-up on Reinvent Albany Study</a:t>
            </a:r>
            <a:endParaRPr lang="en-US" dirty="0"/>
          </a:p>
        </p:txBody>
      </p:sp>
      <p:sp>
        <p:nvSpPr>
          <p:cNvPr id="4" name="Content Placeholder 3"/>
          <p:cNvSpPr>
            <a:spLocks noGrp="1"/>
          </p:cNvSpPr>
          <p:nvPr>
            <p:ph sz="half" idx="2"/>
          </p:nvPr>
        </p:nvSpPr>
        <p:spPr>
          <a:xfrm>
            <a:off x="4267200" y="1600200"/>
            <a:ext cx="4419600" cy="4525963"/>
          </a:xfrm>
        </p:spPr>
        <p:txBody>
          <a:bodyPr>
            <a:normAutofit/>
          </a:bodyPr>
          <a:lstStyle/>
          <a:p>
            <a:r>
              <a:rPr lang="en-US" dirty="0"/>
              <a:t>We interviewed Reinvent Albany by phone to ask about their methodology</a:t>
            </a:r>
            <a:r>
              <a:rPr lang="en-US" dirty="0" smtClean="0"/>
              <a:t>.</a:t>
            </a:r>
            <a:br>
              <a:rPr lang="en-US" dirty="0" smtClean="0"/>
            </a:br>
            <a:endParaRPr lang="en-US" dirty="0"/>
          </a:p>
          <a:p>
            <a:r>
              <a:rPr lang="en-US" dirty="0"/>
              <a:t>They used FOIA logs to identify most frequent requestors, then contacted requestors to ask what type of records they usually requested</a:t>
            </a:r>
            <a:r>
              <a:rPr lang="en-US" dirty="0" smtClean="0"/>
              <a:t>.</a:t>
            </a:r>
            <a:endParaRPr lang="en-US" dirty="0"/>
          </a:p>
        </p:txBody>
      </p:sp>
      <p:pic>
        <p:nvPicPr>
          <p:cNvPr id="1027"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28483" y="1600200"/>
            <a:ext cx="349603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090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Similar Study by </a:t>
            </a:r>
            <a:br>
              <a:rPr lang="en-US" dirty="0" smtClean="0"/>
            </a:br>
            <a:r>
              <a:rPr lang="en-US" dirty="0" smtClean="0"/>
              <a:t>General Services Administration</a:t>
            </a:r>
            <a:endParaRPr lang="en-US" dirty="0"/>
          </a:p>
        </p:txBody>
      </p:sp>
      <p:sp>
        <p:nvSpPr>
          <p:cNvPr id="3" name="Content Placeholder 2"/>
          <p:cNvSpPr>
            <a:spLocks noGrp="1"/>
          </p:cNvSpPr>
          <p:nvPr>
            <p:ph idx="1"/>
          </p:nvPr>
        </p:nvSpPr>
        <p:spPr/>
        <p:txBody>
          <a:bodyPr>
            <a:normAutofit/>
          </a:bodyPr>
          <a:lstStyle/>
          <a:p>
            <a:r>
              <a:rPr lang="en-US" dirty="0" smtClean="0"/>
              <a:t>To gather information for OMB data call about external use of government data</a:t>
            </a:r>
          </a:p>
          <a:p>
            <a:r>
              <a:rPr lang="en-US" dirty="0" smtClean="0"/>
              <a:t>GSA FOIA office identified “</a:t>
            </a:r>
            <a:r>
              <a:rPr lang="en-US" dirty="0"/>
              <a:t>regular requestors or repetitive requestors</a:t>
            </a:r>
            <a:r>
              <a:rPr lang="en-US" dirty="0" smtClean="0"/>
              <a:t>”</a:t>
            </a:r>
          </a:p>
          <a:p>
            <a:r>
              <a:rPr lang="en-US" dirty="0" smtClean="0"/>
              <a:t>GSA surveyed the identified requestors.</a:t>
            </a:r>
          </a:p>
          <a:p>
            <a:r>
              <a:rPr lang="en-US" dirty="0" smtClean="0"/>
              <a:t>Citation: </a:t>
            </a:r>
            <a:r>
              <a:rPr lang="en-US" dirty="0" err="1" smtClean="0"/>
              <a:t>Myehsha</a:t>
            </a:r>
            <a:r>
              <a:rPr lang="en-US" dirty="0" smtClean="0"/>
              <a:t> </a:t>
            </a:r>
            <a:r>
              <a:rPr lang="en-US" dirty="0"/>
              <a:t>Boone, “Who’s Using Your Agency’s Data</a:t>
            </a:r>
            <a:r>
              <a:rPr lang="en-US" dirty="0" smtClean="0"/>
              <a:t>?”, Dec. 19, 2014 on DigitalGov.gov</a:t>
            </a:r>
            <a:endParaRPr lang="en-US" dirty="0"/>
          </a:p>
        </p:txBody>
      </p:sp>
    </p:spTree>
    <p:extLst>
      <p:ext uri="{BB962C8B-B14F-4D97-AF65-F5344CB8AC3E}">
        <p14:creationId xmlns:p14="http://schemas.microsoft.com/office/powerpoint/2010/main" val="173186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Finding Information on Content of FOIA Requests</a:t>
            </a:r>
            <a:endParaRPr lang="en-US" dirty="0"/>
          </a:p>
        </p:txBody>
      </p:sp>
      <p:sp>
        <p:nvSpPr>
          <p:cNvPr id="3" name="Content Placeholder 2"/>
          <p:cNvSpPr>
            <a:spLocks noGrp="1"/>
          </p:cNvSpPr>
          <p:nvPr>
            <p:ph idx="1"/>
          </p:nvPr>
        </p:nvSpPr>
        <p:spPr/>
        <p:txBody>
          <a:bodyPr>
            <a:normAutofit lnSpcReduction="10000"/>
          </a:bodyPr>
          <a:lstStyle/>
          <a:p>
            <a:r>
              <a:rPr lang="en-US" dirty="0" smtClean="0"/>
              <a:t>FOIA logs:</a:t>
            </a:r>
          </a:p>
          <a:p>
            <a:pPr lvl="1"/>
            <a:r>
              <a:rPr lang="en-US" dirty="0" smtClean="0"/>
              <a:t>Several agencies on FOIAonline.gov</a:t>
            </a:r>
          </a:p>
          <a:p>
            <a:pPr lvl="1"/>
            <a:r>
              <a:rPr lang="en-US" dirty="0" smtClean="0"/>
              <a:t>Some other agencies on agency web sites</a:t>
            </a:r>
          </a:p>
          <a:p>
            <a:pPr lvl="1"/>
            <a:r>
              <a:rPr lang="en-US" dirty="0" smtClean="0"/>
              <a:t>Some agencies do not post logs, but might be obtainable through FOIA</a:t>
            </a:r>
          </a:p>
          <a:p>
            <a:pPr lvl="1"/>
            <a:r>
              <a:rPr lang="en-US" dirty="0" smtClean="0"/>
              <a:t>Agencies vary in whether most log entries have meaningful description of information requested</a:t>
            </a:r>
          </a:p>
          <a:p>
            <a:r>
              <a:rPr lang="en-US" dirty="0" smtClean="0"/>
              <a:t>At least one agency has copies of FOIA requests available on its web site.</a:t>
            </a:r>
          </a:p>
        </p:txBody>
      </p:sp>
    </p:spTree>
    <p:extLst>
      <p:ext uri="{BB962C8B-B14F-4D97-AF65-F5344CB8AC3E}">
        <p14:creationId xmlns:p14="http://schemas.microsoft.com/office/powerpoint/2010/main" val="247709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EPA: Source Material</a:t>
            </a:r>
            <a:endParaRPr lang="en-US" dirty="0"/>
          </a:p>
        </p:txBody>
      </p:sp>
      <p:sp>
        <p:nvSpPr>
          <p:cNvPr id="3" name="Rectangle 2"/>
          <p:cNvSpPr/>
          <p:nvPr/>
        </p:nvSpPr>
        <p:spPr>
          <a:xfrm>
            <a:off x="228600" y="1066800"/>
            <a:ext cx="8686800" cy="6124754"/>
          </a:xfrm>
          <a:prstGeom prst="rect">
            <a:avLst/>
          </a:prstGeom>
        </p:spPr>
        <p:txBody>
          <a:bodyPr wrap="square">
            <a:spAutoFit/>
          </a:bodyPr>
          <a:lstStyle/>
          <a:p>
            <a:pPr algn="ctr"/>
            <a:r>
              <a:rPr lang="en-US" sz="2000" u="sng" dirty="0" smtClean="0"/>
              <a:t>Source:</a:t>
            </a:r>
            <a:r>
              <a:rPr lang="en-US" sz="2000" dirty="0" smtClean="0"/>
              <a:t> </a:t>
            </a:r>
            <a:r>
              <a:rPr lang="en-US" sz="2000" dirty="0" smtClean="0">
                <a:hlinkClick r:id="rId2"/>
              </a:rPr>
              <a:t>https://foiaonline.regulations.gov</a:t>
            </a:r>
            <a:endParaRPr lang="en-US" sz="2000" dirty="0" smtClean="0"/>
          </a:p>
          <a:p>
            <a:pPr algn="ctr"/>
            <a:endParaRPr lang="en-US" sz="2000" dirty="0" smtClean="0"/>
          </a:p>
          <a:p>
            <a:pPr algn="ctr"/>
            <a:r>
              <a:rPr lang="en-US" sz="2000" u="sng" dirty="0" smtClean="0"/>
              <a:t>Example of the Good: </a:t>
            </a:r>
            <a:r>
              <a:rPr lang="en-US" sz="2000" dirty="0" smtClean="0">
                <a:hlinkClick r:id="rId3"/>
              </a:rPr>
              <a:t>https://foiaonline.regulations.gov/foia/action/public/view/request?objectId=090004d2801654eb</a:t>
            </a:r>
            <a:endParaRPr lang="en-US" sz="2000" dirty="0" smtClean="0"/>
          </a:p>
          <a:p>
            <a:pPr algn="ctr"/>
            <a:endParaRPr lang="en-US" sz="2000" dirty="0" smtClean="0"/>
          </a:p>
          <a:p>
            <a:pPr algn="ctr"/>
            <a:r>
              <a:rPr lang="en-US" sz="2000" u="sng" dirty="0" smtClean="0"/>
              <a:t>Example of the Bad: </a:t>
            </a:r>
            <a:r>
              <a:rPr lang="en-US" sz="2000" dirty="0" smtClean="0">
                <a:hlinkClick r:id="rId4"/>
              </a:rPr>
              <a:t>https://foiaonline.regulations.gov/foia/action/public/view/request?objectId=090004d280014d04</a:t>
            </a:r>
            <a:r>
              <a:rPr lang="en-US" sz="2000" dirty="0" smtClean="0"/>
              <a:t> </a:t>
            </a:r>
            <a:r>
              <a:rPr lang="en-US" sz="2000" dirty="0" smtClean="0"/>
              <a:t/>
            </a:r>
            <a:br>
              <a:rPr lang="en-US" sz="2000" dirty="0" smtClean="0"/>
            </a:br>
            <a:r>
              <a:rPr lang="en-US" sz="2000" dirty="0" smtClean="0"/>
              <a:t>“The description of this request is under Agency review.” </a:t>
            </a:r>
          </a:p>
          <a:p>
            <a:pPr algn="ctr"/>
            <a:r>
              <a:rPr lang="en-US" sz="2000" dirty="0" smtClean="0"/>
              <a:t>(Request closed in 2012.)</a:t>
            </a:r>
            <a:endParaRPr lang="en-US" sz="2000" dirty="0" smtClean="0"/>
          </a:p>
          <a:p>
            <a:pPr algn="ctr"/>
            <a:endParaRPr lang="en-US" sz="2400" dirty="0" smtClean="0"/>
          </a:p>
          <a:p>
            <a:pPr algn="ctr"/>
            <a:r>
              <a:rPr lang="en-US" sz="2000" dirty="0" smtClean="0"/>
              <a:t>There </a:t>
            </a:r>
            <a:r>
              <a:rPr lang="en-US" sz="2000" dirty="0"/>
              <a:t>were 4,654 available requests submitted between January 1, 2008 and December 1, </a:t>
            </a:r>
            <a:r>
              <a:rPr lang="en-US" sz="2000" dirty="0" smtClean="0"/>
              <a:t>2014</a:t>
            </a:r>
          </a:p>
          <a:p>
            <a:pPr algn="ctr"/>
            <a:endParaRPr lang="en-US" sz="2000" dirty="0"/>
          </a:p>
          <a:p>
            <a:pPr algn="ctr"/>
            <a:r>
              <a:rPr lang="en-US" sz="2000" dirty="0"/>
              <a:t>Of those 4,654 submitted requests, </a:t>
            </a:r>
            <a:r>
              <a:rPr lang="en-US" sz="2000" dirty="0" smtClean="0"/>
              <a:t>3,864 </a:t>
            </a:r>
            <a:r>
              <a:rPr lang="en-US" sz="2000" dirty="0"/>
              <a:t>had </a:t>
            </a:r>
            <a:r>
              <a:rPr lang="en-US" sz="2000" dirty="0" smtClean="0"/>
              <a:t>a publicly </a:t>
            </a:r>
            <a:r>
              <a:rPr lang="en-US" sz="2000" dirty="0"/>
              <a:t>available body </a:t>
            </a:r>
            <a:r>
              <a:rPr lang="en-US" sz="2000" dirty="0" smtClean="0"/>
              <a:t>text (an average of 1.5 requests per day)</a:t>
            </a:r>
          </a:p>
          <a:p>
            <a:pPr algn="ctr"/>
            <a:endParaRPr lang="en-US" sz="2400" dirty="0"/>
          </a:p>
          <a:p>
            <a:pPr algn="ctr"/>
            <a:endParaRPr lang="en-US" sz="2400" dirty="0"/>
          </a:p>
        </p:txBody>
      </p:sp>
    </p:spTree>
    <p:extLst>
      <p:ext uri="{BB962C8B-B14F-4D97-AF65-F5344CB8AC3E}">
        <p14:creationId xmlns:p14="http://schemas.microsoft.com/office/powerpoint/2010/main" val="476469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838200"/>
            <a:ext cx="7086600" cy="5813308"/>
          </a:xfrm>
          <a:prstGeom prst="rect">
            <a:avLst/>
          </a:prstGeom>
        </p:spPr>
      </p:pic>
      <p:sp>
        <p:nvSpPr>
          <p:cNvPr id="3" name="Title 1"/>
          <p:cNvSpPr txBox="1">
            <a:spLocks/>
          </p:cNvSpPr>
          <p:nvPr/>
        </p:nvSpPr>
        <p:spPr>
          <a:xfrm>
            <a:off x="457200"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EPA: Word Cloud</a:t>
            </a:r>
            <a:endParaRPr lang="en-US" dirty="0"/>
          </a:p>
        </p:txBody>
      </p:sp>
    </p:spTree>
    <p:extLst>
      <p:ext uri="{BB962C8B-B14F-4D97-AF65-F5344CB8AC3E}">
        <p14:creationId xmlns:p14="http://schemas.microsoft.com/office/powerpoint/2010/main" val="19144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90600" y="1066800"/>
            <a:ext cx="7329848" cy="5549900"/>
          </a:xfrm>
          <a:prstGeom prst="rect">
            <a:avLst/>
          </a:prstGeom>
        </p:spPr>
      </p:pic>
      <p:sp>
        <p:nvSpPr>
          <p:cNvPr id="41" name="Title 1"/>
          <p:cNvSpPr txBox="1">
            <a:spLocks/>
          </p:cNvSpPr>
          <p:nvPr/>
        </p:nvSpPr>
        <p:spPr>
          <a:xfrm>
            <a:off x="457200"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EPA: Primary Categories</a:t>
            </a:r>
            <a:endParaRPr lang="en-US" dirty="0"/>
          </a:p>
        </p:txBody>
      </p:sp>
      <p:sp>
        <p:nvSpPr>
          <p:cNvPr id="42" name="Title 1"/>
          <p:cNvSpPr txBox="1">
            <a:spLocks/>
          </p:cNvSpPr>
          <p:nvPr/>
        </p:nvSpPr>
        <p:spPr>
          <a:xfrm>
            <a:off x="457200" y="655638"/>
            <a:ext cx="8229600" cy="334962"/>
          </a:xfrm>
          <a:prstGeom prst="rect">
            <a:avLst/>
          </a:prstGeom>
        </p:spPr>
        <p:txBody>
          <a:bodyP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Substance Inventories, CFAs, Citations, Claims, Determinations, HED Documents, Impact Statements… </a:t>
            </a:r>
            <a:endParaRPr lang="en-US" sz="2800" dirty="0"/>
          </a:p>
        </p:txBody>
      </p:sp>
    </p:spTree>
    <p:extLst>
      <p:ext uri="{BB962C8B-B14F-4D97-AF65-F5344CB8AC3E}">
        <p14:creationId xmlns:p14="http://schemas.microsoft.com/office/powerpoint/2010/main" val="1420111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e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Reed Template</Template>
  <TotalTime>4324</TotalTime>
  <Words>815</Words>
  <Application>Microsoft Office PowerPoint</Application>
  <PresentationFormat>On-screen Show (4:3)</PresentationFormat>
  <Paragraphs>83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Reed Template</vt:lpstr>
      <vt:lpstr>Report of  Proactive Disclosure Subcommittee</vt:lpstr>
      <vt:lpstr>We are working on two topics</vt:lpstr>
      <vt:lpstr>Analyzing FOIA requests to identify high-value types of records for proactive disclosure. </vt:lpstr>
      <vt:lpstr>Follow-up on Reinvent Albany Study</vt:lpstr>
      <vt:lpstr>Similar Study by  General Services Administration</vt:lpstr>
      <vt:lpstr>Finding Information on Content of FOIA Requests</vt:lpstr>
      <vt:lpstr>EPA: Source Material</vt:lpstr>
      <vt:lpstr>PowerPoint Presentation</vt:lpstr>
      <vt:lpstr>PowerPoint Presentation</vt:lpstr>
      <vt:lpstr>PowerPoint Presentation</vt:lpstr>
      <vt:lpstr>PowerPoint Presentation</vt:lpstr>
      <vt:lpstr>PowerPoint Presentation</vt:lpstr>
      <vt:lpstr>PowerPoint Presentation</vt:lpstr>
      <vt:lpstr>Requested Support from  Committee Member(s)</vt:lpstr>
      <vt:lpstr>II. Reconciling proactive disclosure with accessibility under Section 508. </vt:lpstr>
      <vt:lpstr>Some Requirement of Section 508</vt:lpstr>
      <vt:lpstr>Most records should already be in accessible formats.</vt:lpstr>
      <vt:lpstr>But some records present problems:</vt:lpstr>
      <vt:lpstr>Straw Man Proposal:  What are real cases where this doesn’t work?</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Proactive Disclosure Subcommittee</dc:title>
  <dc:subject/>
  <dc:creator>David S. Reed</dc:creator>
  <cp:keywords/>
  <dc:description/>
  <cp:lastModifiedBy>David Reed</cp:lastModifiedBy>
  <cp:revision>107</cp:revision>
  <dcterms:created xsi:type="dcterms:W3CDTF">2014-10-07T13:26:12Z</dcterms:created>
  <dcterms:modified xsi:type="dcterms:W3CDTF">2015-01-27T02:05:27Z</dcterms:modified>
  <cp:category/>
</cp:coreProperties>
</file>