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9" r:id="rId3"/>
    <p:sldId id="264" r:id="rId4"/>
    <p:sldId id="260" r:id="rId5"/>
    <p:sldId id="305" r:id="rId6"/>
    <p:sldId id="304" r:id="rId7"/>
    <p:sldId id="265" r:id="rId8"/>
    <p:sldId id="263" r:id="rId9"/>
    <p:sldId id="262" r:id="rId10"/>
    <p:sldId id="261" r:id="rId11"/>
    <p:sldId id="266" r:id="rId12"/>
    <p:sldId id="267" r:id="rId13"/>
    <p:sldId id="268" r:id="rId14"/>
    <p:sldId id="270" r:id="rId15"/>
    <p:sldId id="282" r:id="rId16"/>
    <p:sldId id="283" r:id="rId17"/>
    <p:sldId id="288" r:id="rId18"/>
    <p:sldId id="287" r:id="rId19"/>
    <p:sldId id="301" r:id="rId20"/>
    <p:sldId id="292" r:id="rId21"/>
    <p:sldId id="306" r:id="rId22"/>
    <p:sldId id="294" r:id="rId23"/>
    <p:sldId id="295" r:id="rId24"/>
    <p:sldId id="296" r:id="rId25"/>
    <p:sldId id="297" r:id="rId26"/>
    <p:sldId id="298" r:id="rId27"/>
    <p:sldId id="302" r:id="rId28"/>
    <p:sldId id="271" r:id="rId29"/>
    <p:sldId id="272" r:id="rId30"/>
    <p:sldId id="273" r:id="rId31"/>
    <p:sldId id="274" r:id="rId32"/>
    <p:sldId id="275" r:id="rId33"/>
    <p:sldId id="276" r:id="rId34"/>
    <p:sldId id="277" r:id="rId35"/>
    <p:sldId id="278" r:id="rId36"/>
    <p:sldId id="279" r:id="rId37"/>
    <p:sldId id="280" r:id="rId38"/>
    <p:sldId id="303" r:id="rId3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91" autoAdjust="0"/>
  </p:normalViewPr>
  <p:slideViewPr>
    <p:cSldViewPr>
      <p:cViewPr varScale="1">
        <p:scale>
          <a:sx n="60" d="100"/>
          <a:sy n="60" d="100"/>
        </p:scale>
        <p:origin x="-198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2B206-676F-402B-929B-ADD4DACB26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858F855-19B7-44BF-B566-511FC47D0698}">
      <dgm:prSet phldrT="[Text]"/>
      <dgm:spPr/>
      <dgm:t>
        <a:bodyPr/>
        <a:lstStyle/>
        <a:p>
          <a:r>
            <a:rPr lang="en-US" dirty="0" smtClean="0"/>
            <a:t>Basics of Managing a NHPRC Grant  -- Presented by Lucy Barber</a:t>
          </a:r>
          <a:endParaRPr lang="en-US" dirty="0"/>
        </a:p>
      </dgm:t>
    </dgm:pt>
    <dgm:pt modelId="{C9D81C54-97E8-4593-AFB7-189288F45B55}" type="parTrans" cxnId="{6A85C06E-8295-441D-B5B6-A0C7724BC2DA}">
      <dgm:prSet/>
      <dgm:spPr/>
      <dgm:t>
        <a:bodyPr/>
        <a:lstStyle/>
        <a:p>
          <a:endParaRPr lang="en-US"/>
        </a:p>
      </dgm:t>
    </dgm:pt>
    <dgm:pt modelId="{C7677233-7F1F-4268-9E9F-1B91216DFF65}" type="sibTrans" cxnId="{6A85C06E-8295-441D-B5B6-A0C7724BC2DA}">
      <dgm:prSet/>
      <dgm:spPr/>
      <dgm:t>
        <a:bodyPr/>
        <a:lstStyle/>
        <a:p>
          <a:endParaRPr lang="en-US" dirty="0"/>
        </a:p>
      </dgm:t>
    </dgm:pt>
    <dgm:pt modelId="{A871CBDD-EF17-41F0-8A4B-4E99A0D37BF1}">
      <dgm:prSet phldrT="[Text]"/>
      <dgm:spPr/>
      <dgm:t>
        <a:bodyPr/>
        <a:lstStyle/>
        <a:p>
          <a:r>
            <a:rPr lang="en-US" dirty="0" smtClean="0"/>
            <a:t>Submitting Accurate Payment Requests– Presented by Christine Dunham</a:t>
          </a:r>
          <a:endParaRPr lang="en-US" dirty="0"/>
        </a:p>
      </dgm:t>
    </dgm:pt>
    <dgm:pt modelId="{8E1D3436-BEB1-4F99-8AD5-665FCA52B94A}" type="parTrans" cxnId="{5DEE2BBC-EC14-4055-A015-29144F68C2D6}">
      <dgm:prSet/>
      <dgm:spPr/>
      <dgm:t>
        <a:bodyPr/>
        <a:lstStyle/>
        <a:p>
          <a:endParaRPr lang="en-US"/>
        </a:p>
      </dgm:t>
    </dgm:pt>
    <dgm:pt modelId="{FB3F0F8D-39DB-4890-AA35-78223A3C4DBD}" type="sibTrans" cxnId="{5DEE2BBC-EC14-4055-A015-29144F68C2D6}">
      <dgm:prSet/>
      <dgm:spPr/>
      <dgm:t>
        <a:bodyPr/>
        <a:lstStyle/>
        <a:p>
          <a:endParaRPr lang="en-US" dirty="0"/>
        </a:p>
      </dgm:t>
    </dgm:pt>
    <dgm:pt modelId="{343ED3EC-990F-44B2-A3FA-B1980B4236F0}">
      <dgm:prSet phldrT="[Text]"/>
      <dgm:spPr/>
      <dgm:t>
        <a:bodyPr/>
        <a:lstStyle/>
        <a:p>
          <a:r>
            <a:rPr lang="en-US" dirty="0" smtClean="0"/>
            <a:t>Completing Federal Financial Reports – Presented by Jeff de la Concepcion</a:t>
          </a:r>
          <a:endParaRPr lang="en-US" dirty="0"/>
        </a:p>
      </dgm:t>
    </dgm:pt>
    <dgm:pt modelId="{2F8ACCDF-4A0A-472B-B05A-FA5D6A743494}" type="parTrans" cxnId="{E2F4F1B9-ADF0-4C47-85FC-E60731A5B50F}">
      <dgm:prSet/>
      <dgm:spPr/>
      <dgm:t>
        <a:bodyPr/>
        <a:lstStyle/>
        <a:p>
          <a:endParaRPr lang="en-US"/>
        </a:p>
      </dgm:t>
    </dgm:pt>
    <dgm:pt modelId="{B92B1A32-5F39-4FE1-9CEE-A725A9A5FCBB}" type="sibTrans" cxnId="{E2F4F1B9-ADF0-4C47-85FC-E60731A5B50F}">
      <dgm:prSet/>
      <dgm:spPr/>
      <dgm:t>
        <a:bodyPr/>
        <a:lstStyle/>
        <a:p>
          <a:endParaRPr lang="en-US"/>
        </a:p>
      </dgm:t>
    </dgm:pt>
    <dgm:pt modelId="{1448F014-CF5E-40CF-904B-2E857E912705}" type="pres">
      <dgm:prSet presAssocID="{41C2B206-676F-402B-929B-ADD4DACB2683}" presName="outerComposite" presStyleCnt="0">
        <dgm:presLayoutVars>
          <dgm:chMax val="5"/>
          <dgm:dir/>
          <dgm:resizeHandles val="exact"/>
        </dgm:presLayoutVars>
      </dgm:prSet>
      <dgm:spPr/>
      <dgm:t>
        <a:bodyPr/>
        <a:lstStyle/>
        <a:p>
          <a:endParaRPr lang="en-US"/>
        </a:p>
      </dgm:t>
    </dgm:pt>
    <dgm:pt modelId="{E6597EA5-7F82-4072-A92E-46343D12005D}" type="pres">
      <dgm:prSet presAssocID="{41C2B206-676F-402B-929B-ADD4DACB2683}" presName="dummyMaxCanvas" presStyleCnt="0">
        <dgm:presLayoutVars/>
      </dgm:prSet>
      <dgm:spPr/>
    </dgm:pt>
    <dgm:pt modelId="{DA06EB32-DAD3-4872-9D07-9D9E5D69C3A4}" type="pres">
      <dgm:prSet presAssocID="{41C2B206-676F-402B-929B-ADD4DACB2683}" presName="ThreeNodes_1" presStyleLbl="node1" presStyleIdx="0" presStyleCnt="3">
        <dgm:presLayoutVars>
          <dgm:bulletEnabled val="1"/>
        </dgm:presLayoutVars>
      </dgm:prSet>
      <dgm:spPr/>
      <dgm:t>
        <a:bodyPr/>
        <a:lstStyle/>
        <a:p>
          <a:endParaRPr lang="en-US"/>
        </a:p>
      </dgm:t>
    </dgm:pt>
    <dgm:pt modelId="{C71378B9-ADAD-4768-878E-19721694B0C0}" type="pres">
      <dgm:prSet presAssocID="{41C2B206-676F-402B-929B-ADD4DACB2683}" presName="ThreeNodes_2" presStyleLbl="node1" presStyleIdx="1" presStyleCnt="3">
        <dgm:presLayoutVars>
          <dgm:bulletEnabled val="1"/>
        </dgm:presLayoutVars>
      </dgm:prSet>
      <dgm:spPr/>
      <dgm:t>
        <a:bodyPr/>
        <a:lstStyle/>
        <a:p>
          <a:endParaRPr lang="en-US"/>
        </a:p>
      </dgm:t>
    </dgm:pt>
    <dgm:pt modelId="{BA91990F-D63D-4506-9005-7799B0F99DEB}" type="pres">
      <dgm:prSet presAssocID="{41C2B206-676F-402B-929B-ADD4DACB2683}" presName="ThreeNodes_3" presStyleLbl="node1" presStyleIdx="2" presStyleCnt="3">
        <dgm:presLayoutVars>
          <dgm:bulletEnabled val="1"/>
        </dgm:presLayoutVars>
      </dgm:prSet>
      <dgm:spPr/>
      <dgm:t>
        <a:bodyPr/>
        <a:lstStyle/>
        <a:p>
          <a:endParaRPr lang="en-US"/>
        </a:p>
      </dgm:t>
    </dgm:pt>
    <dgm:pt modelId="{FE804D96-A100-4FCB-9BE6-4216E974FA41}" type="pres">
      <dgm:prSet presAssocID="{41C2B206-676F-402B-929B-ADD4DACB2683}" presName="ThreeConn_1-2" presStyleLbl="fgAccFollowNode1" presStyleIdx="0" presStyleCnt="2">
        <dgm:presLayoutVars>
          <dgm:bulletEnabled val="1"/>
        </dgm:presLayoutVars>
      </dgm:prSet>
      <dgm:spPr/>
      <dgm:t>
        <a:bodyPr/>
        <a:lstStyle/>
        <a:p>
          <a:endParaRPr lang="en-US"/>
        </a:p>
      </dgm:t>
    </dgm:pt>
    <dgm:pt modelId="{C592190B-EA71-498D-8082-84F3A34A4DB3}" type="pres">
      <dgm:prSet presAssocID="{41C2B206-676F-402B-929B-ADD4DACB2683}" presName="ThreeConn_2-3" presStyleLbl="fgAccFollowNode1" presStyleIdx="1" presStyleCnt="2">
        <dgm:presLayoutVars>
          <dgm:bulletEnabled val="1"/>
        </dgm:presLayoutVars>
      </dgm:prSet>
      <dgm:spPr/>
      <dgm:t>
        <a:bodyPr/>
        <a:lstStyle/>
        <a:p>
          <a:endParaRPr lang="en-US"/>
        </a:p>
      </dgm:t>
    </dgm:pt>
    <dgm:pt modelId="{76A01497-44D9-4445-B7DB-A113514CE576}" type="pres">
      <dgm:prSet presAssocID="{41C2B206-676F-402B-929B-ADD4DACB2683}" presName="ThreeNodes_1_text" presStyleLbl="node1" presStyleIdx="2" presStyleCnt="3">
        <dgm:presLayoutVars>
          <dgm:bulletEnabled val="1"/>
        </dgm:presLayoutVars>
      </dgm:prSet>
      <dgm:spPr/>
      <dgm:t>
        <a:bodyPr/>
        <a:lstStyle/>
        <a:p>
          <a:endParaRPr lang="en-US"/>
        </a:p>
      </dgm:t>
    </dgm:pt>
    <dgm:pt modelId="{DD136953-D3ED-44F0-96A8-377298970051}" type="pres">
      <dgm:prSet presAssocID="{41C2B206-676F-402B-929B-ADD4DACB2683}" presName="ThreeNodes_2_text" presStyleLbl="node1" presStyleIdx="2" presStyleCnt="3">
        <dgm:presLayoutVars>
          <dgm:bulletEnabled val="1"/>
        </dgm:presLayoutVars>
      </dgm:prSet>
      <dgm:spPr/>
      <dgm:t>
        <a:bodyPr/>
        <a:lstStyle/>
        <a:p>
          <a:endParaRPr lang="en-US"/>
        </a:p>
      </dgm:t>
    </dgm:pt>
    <dgm:pt modelId="{073385C9-158B-415A-9B14-07C5D288CEBE}" type="pres">
      <dgm:prSet presAssocID="{41C2B206-676F-402B-929B-ADD4DACB2683}" presName="ThreeNodes_3_text" presStyleLbl="node1" presStyleIdx="2" presStyleCnt="3">
        <dgm:presLayoutVars>
          <dgm:bulletEnabled val="1"/>
        </dgm:presLayoutVars>
      </dgm:prSet>
      <dgm:spPr/>
      <dgm:t>
        <a:bodyPr/>
        <a:lstStyle/>
        <a:p>
          <a:endParaRPr lang="en-US"/>
        </a:p>
      </dgm:t>
    </dgm:pt>
  </dgm:ptLst>
  <dgm:cxnLst>
    <dgm:cxn modelId="{5DEE2BBC-EC14-4055-A015-29144F68C2D6}" srcId="{41C2B206-676F-402B-929B-ADD4DACB2683}" destId="{A871CBDD-EF17-41F0-8A4B-4E99A0D37BF1}" srcOrd="1" destOrd="0" parTransId="{8E1D3436-BEB1-4F99-8AD5-665FCA52B94A}" sibTransId="{FB3F0F8D-39DB-4890-AA35-78223A3C4DBD}"/>
    <dgm:cxn modelId="{8DCD364D-44AD-4972-95C4-F88736BF3FD3}" type="presOf" srcId="{343ED3EC-990F-44B2-A3FA-B1980B4236F0}" destId="{BA91990F-D63D-4506-9005-7799B0F99DEB}" srcOrd="0" destOrd="0" presId="urn:microsoft.com/office/officeart/2005/8/layout/vProcess5"/>
    <dgm:cxn modelId="{FC6F04EF-82EF-4801-AE05-17EE83B1CFAD}" type="presOf" srcId="{343ED3EC-990F-44B2-A3FA-B1980B4236F0}" destId="{073385C9-158B-415A-9B14-07C5D288CEBE}" srcOrd="1" destOrd="0" presId="urn:microsoft.com/office/officeart/2005/8/layout/vProcess5"/>
    <dgm:cxn modelId="{90EC016B-00D4-4889-BC3C-518365FAFCD9}" type="presOf" srcId="{A871CBDD-EF17-41F0-8A4B-4E99A0D37BF1}" destId="{C71378B9-ADAD-4768-878E-19721694B0C0}" srcOrd="0" destOrd="0" presId="urn:microsoft.com/office/officeart/2005/8/layout/vProcess5"/>
    <dgm:cxn modelId="{FF27DD84-6DFC-401F-BF38-817350173B76}" type="presOf" srcId="{C7677233-7F1F-4268-9E9F-1B91216DFF65}" destId="{FE804D96-A100-4FCB-9BE6-4216E974FA41}" srcOrd="0" destOrd="0" presId="urn:microsoft.com/office/officeart/2005/8/layout/vProcess5"/>
    <dgm:cxn modelId="{39D3736C-5DAA-40E2-8CD6-30A60E907C85}" type="presOf" srcId="{41C2B206-676F-402B-929B-ADD4DACB2683}" destId="{1448F014-CF5E-40CF-904B-2E857E912705}" srcOrd="0" destOrd="0" presId="urn:microsoft.com/office/officeart/2005/8/layout/vProcess5"/>
    <dgm:cxn modelId="{E2F4F1B9-ADF0-4C47-85FC-E60731A5B50F}" srcId="{41C2B206-676F-402B-929B-ADD4DACB2683}" destId="{343ED3EC-990F-44B2-A3FA-B1980B4236F0}" srcOrd="2" destOrd="0" parTransId="{2F8ACCDF-4A0A-472B-B05A-FA5D6A743494}" sibTransId="{B92B1A32-5F39-4FE1-9CEE-A725A9A5FCBB}"/>
    <dgm:cxn modelId="{FAA0748B-2B96-4304-AF63-E1BA56A1AF8E}" type="presOf" srcId="{A871CBDD-EF17-41F0-8A4B-4E99A0D37BF1}" destId="{DD136953-D3ED-44F0-96A8-377298970051}" srcOrd="1" destOrd="0" presId="urn:microsoft.com/office/officeart/2005/8/layout/vProcess5"/>
    <dgm:cxn modelId="{6A85C06E-8295-441D-B5B6-A0C7724BC2DA}" srcId="{41C2B206-676F-402B-929B-ADD4DACB2683}" destId="{3858F855-19B7-44BF-B566-511FC47D0698}" srcOrd="0" destOrd="0" parTransId="{C9D81C54-97E8-4593-AFB7-189288F45B55}" sibTransId="{C7677233-7F1F-4268-9E9F-1B91216DFF65}"/>
    <dgm:cxn modelId="{1D5E20D8-EFF3-4BB0-B156-25B7DDF46847}" type="presOf" srcId="{3858F855-19B7-44BF-B566-511FC47D0698}" destId="{76A01497-44D9-4445-B7DB-A113514CE576}" srcOrd="1" destOrd="0" presId="urn:microsoft.com/office/officeart/2005/8/layout/vProcess5"/>
    <dgm:cxn modelId="{4AFC9C99-DFB8-4DBA-95D7-BD1CABAFE3B7}" type="presOf" srcId="{FB3F0F8D-39DB-4890-AA35-78223A3C4DBD}" destId="{C592190B-EA71-498D-8082-84F3A34A4DB3}" srcOrd="0" destOrd="0" presId="urn:microsoft.com/office/officeart/2005/8/layout/vProcess5"/>
    <dgm:cxn modelId="{E2731C28-3273-4618-AF42-8242D830883C}" type="presOf" srcId="{3858F855-19B7-44BF-B566-511FC47D0698}" destId="{DA06EB32-DAD3-4872-9D07-9D9E5D69C3A4}" srcOrd="0" destOrd="0" presId="urn:microsoft.com/office/officeart/2005/8/layout/vProcess5"/>
    <dgm:cxn modelId="{EF5F80DB-66FA-43D5-838C-0E9B981F6293}" type="presParOf" srcId="{1448F014-CF5E-40CF-904B-2E857E912705}" destId="{E6597EA5-7F82-4072-A92E-46343D12005D}" srcOrd="0" destOrd="0" presId="urn:microsoft.com/office/officeart/2005/8/layout/vProcess5"/>
    <dgm:cxn modelId="{B0883975-B850-4F0A-8C32-DEF5CDACF399}" type="presParOf" srcId="{1448F014-CF5E-40CF-904B-2E857E912705}" destId="{DA06EB32-DAD3-4872-9D07-9D9E5D69C3A4}" srcOrd="1" destOrd="0" presId="urn:microsoft.com/office/officeart/2005/8/layout/vProcess5"/>
    <dgm:cxn modelId="{614268B4-A624-40C8-B8FF-E87FBE403304}" type="presParOf" srcId="{1448F014-CF5E-40CF-904B-2E857E912705}" destId="{C71378B9-ADAD-4768-878E-19721694B0C0}" srcOrd="2" destOrd="0" presId="urn:microsoft.com/office/officeart/2005/8/layout/vProcess5"/>
    <dgm:cxn modelId="{FF69A687-C9E3-4838-8280-341D12C1FEEC}" type="presParOf" srcId="{1448F014-CF5E-40CF-904B-2E857E912705}" destId="{BA91990F-D63D-4506-9005-7799B0F99DEB}" srcOrd="3" destOrd="0" presId="urn:microsoft.com/office/officeart/2005/8/layout/vProcess5"/>
    <dgm:cxn modelId="{44983A10-7D86-4233-91D0-E1AE0A2A393B}" type="presParOf" srcId="{1448F014-CF5E-40CF-904B-2E857E912705}" destId="{FE804D96-A100-4FCB-9BE6-4216E974FA41}" srcOrd="4" destOrd="0" presId="urn:microsoft.com/office/officeart/2005/8/layout/vProcess5"/>
    <dgm:cxn modelId="{E7BF8638-8381-452F-A92A-F18F1882B303}" type="presParOf" srcId="{1448F014-CF5E-40CF-904B-2E857E912705}" destId="{C592190B-EA71-498D-8082-84F3A34A4DB3}" srcOrd="5" destOrd="0" presId="urn:microsoft.com/office/officeart/2005/8/layout/vProcess5"/>
    <dgm:cxn modelId="{5993C21A-7487-42B2-ADE2-9D48362A3A92}" type="presParOf" srcId="{1448F014-CF5E-40CF-904B-2E857E912705}" destId="{76A01497-44D9-4445-B7DB-A113514CE576}" srcOrd="6" destOrd="0" presId="urn:microsoft.com/office/officeart/2005/8/layout/vProcess5"/>
    <dgm:cxn modelId="{91A426E7-6F4C-485E-AA4D-F4FD3EF3832D}" type="presParOf" srcId="{1448F014-CF5E-40CF-904B-2E857E912705}" destId="{DD136953-D3ED-44F0-96A8-377298970051}" srcOrd="7" destOrd="0" presId="urn:microsoft.com/office/officeart/2005/8/layout/vProcess5"/>
    <dgm:cxn modelId="{56DC9C15-6847-49BE-A169-F08E1255D942}" type="presParOf" srcId="{1448F014-CF5E-40CF-904B-2E857E912705}" destId="{073385C9-158B-415A-9B14-07C5D288CEBE}"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C2B206-676F-402B-929B-ADD4DACB26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858F855-19B7-44BF-B566-511FC47D0698}">
      <dgm:prSet phldrT="[Text]"/>
      <dgm:spPr>
        <a:solidFill>
          <a:schemeClr val="accent1">
            <a:lumMod val="60000"/>
            <a:lumOff val="40000"/>
          </a:schemeClr>
        </a:solidFill>
      </dgm:spPr>
      <dgm:t>
        <a:bodyPr/>
        <a:lstStyle/>
        <a:p>
          <a:r>
            <a:rPr lang="en-US" dirty="0" smtClean="0"/>
            <a:t>Basics of Managing a NHPRC Grant  -- Presented by Lucy Barber</a:t>
          </a:r>
          <a:endParaRPr lang="en-US" dirty="0"/>
        </a:p>
      </dgm:t>
    </dgm:pt>
    <dgm:pt modelId="{C9D81C54-97E8-4593-AFB7-189288F45B55}" type="parTrans" cxnId="{6A85C06E-8295-441D-B5B6-A0C7724BC2DA}">
      <dgm:prSet/>
      <dgm:spPr/>
      <dgm:t>
        <a:bodyPr/>
        <a:lstStyle/>
        <a:p>
          <a:endParaRPr lang="en-US"/>
        </a:p>
      </dgm:t>
    </dgm:pt>
    <dgm:pt modelId="{C7677233-7F1F-4268-9E9F-1B91216DFF65}" type="sibTrans" cxnId="{6A85C06E-8295-441D-B5B6-A0C7724BC2DA}">
      <dgm:prSet/>
      <dgm:spPr/>
      <dgm:t>
        <a:bodyPr/>
        <a:lstStyle/>
        <a:p>
          <a:endParaRPr lang="en-US" dirty="0"/>
        </a:p>
      </dgm:t>
    </dgm:pt>
    <dgm:pt modelId="{A871CBDD-EF17-41F0-8A4B-4E99A0D37BF1}">
      <dgm:prSet phldrT="[Text]"/>
      <dgm:spPr/>
      <dgm:t>
        <a:bodyPr/>
        <a:lstStyle/>
        <a:p>
          <a:r>
            <a:rPr lang="en-US" dirty="0" smtClean="0"/>
            <a:t>Submitting Accurate Payment Requests– Presented by Christine Dunham</a:t>
          </a:r>
          <a:endParaRPr lang="en-US" dirty="0"/>
        </a:p>
      </dgm:t>
    </dgm:pt>
    <dgm:pt modelId="{8E1D3436-BEB1-4F99-8AD5-665FCA52B94A}" type="parTrans" cxnId="{5DEE2BBC-EC14-4055-A015-29144F68C2D6}">
      <dgm:prSet/>
      <dgm:spPr/>
      <dgm:t>
        <a:bodyPr/>
        <a:lstStyle/>
        <a:p>
          <a:endParaRPr lang="en-US"/>
        </a:p>
      </dgm:t>
    </dgm:pt>
    <dgm:pt modelId="{FB3F0F8D-39DB-4890-AA35-78223A3C4DBD}" type="sibTrans" cxnId="{5DEE2BBC-EC14-4055-A015-29144F68C2D6}">
      <dgm:prSet/>
      <dgm:spPr/>
      <dgm:t>
        <a:bodyPr/>
        <a:lstStyle/>
        <a:p>
          <a:endParaRPr lang="en-US" dirty="0"/>
        </a:p>
      </dgm:t>
    </dgm:pt>
    <dgm:pt modelId="{343ED3EC-990F-44B2-A3FA-B1980B4236F0}">
      <dgm:prSet phldrT="[Text]"/>
      <dgm:spPr>
        <a:solidFill>
          <a:schemeClr val="accent1">
            <a:lumMod val="60000"/>
            <a:lumOff val="40000"/>
          </a:schemeClr>
        </a:solidFill>
      </dgm:spPr>
      <dgm:t>
        <a:bodyPr/>
        <a:lstStyle/>
        <a:p>
          <a:r>
            <a:rPr lang="en-US" dirty="0" smtClean="0"/>
            <a:t>Completing Federal Financial Reports – Presented by Jeff de la Concepcion</a:t>
          </a:r>
          <a:endParaRPr lang="en-US" dirty="0"/>
        </a:p>
      </dgm:t>
    </dgm:pt>
    <dgm:pt modelId="{2F8ACCDF-4A0A-472B-B05A-FA5D6A743494}" type="parTrans" cxnId="{E2F4F1B9-ADF0-4C47-85FC-E60731A5B50F}">
      <dgm:prSet/>
      <dgm:spPr/>
      <dgm:t>
        <a:bodyPr/>
        <a:lstStyle/>
        <a:p>
          <a:endParaRPr lang="en-US"/>
        </a:p>
      </dgm:t>
    </dgm:pt>
    <dgm:pt modelId="{B92B1A32-5F39-4FE1-9CEE-A725A9A5FCBB}" type="sibTrans" cxnId="{E2F4F1B9-ADF0-4C47-85FC-E60731A5B50F}">
      <dgm:prSet/>
      <dgm:spPr/>
      <dgm:t>
        <a:bodyPr/>
        <a:lstStyle/>
        <a:p>
          <a:endParaRPr lang="en-US"/>
        </a:p>
      </dgm:t>
    </dgm:pt>
    <dgm:pt modelId="{1448F014-CF5E-40CF-904B-2E857E912705}" type="pres">
      <dgm:prSet presAssocID="{41C2B206-676F-402B-929B-ADD4DACB2683}" presName="outerComposite" presStyleCnt="0">
        <dgm:presLayoutVars>
          <dgm:chMax val="5"/>
          <dgm:dir/>
          <dgm:resizeHandles val="exact"/>
        </dgm:presLayoutVars>
      </dgm:prSet>
      <dgm:spPr/>
      <dgm:t>
        <a:bodyPr/>
        <a:lstStyle/>
        <a:p>
          <a:endParaRPr lang="en-US"/>
        </a:p>
      </dgm:t>
    </dgm:pt>
    <dgm:pt modelId="{E6597EA5-7F82-4072-A92E-46343D12005D}" type="pres">
      <dgm:prSet presAssocID="{41C2B206-676F-402B-929B-ADD4DACB2683}" presName="dummyMaxCanvas" presStyleCnt="0">
        <dgm:presLayoutVars/>
      </dgm:prSet>
      <dgm:spPr/>
    </dgm:pt>
    <dgm:pt modelId="{DA06EB32-DAD3-4872-9D07-9D9E5D69C3A4}" type="pres">
      <dgm:prSet presAssocID="{41C2B206-676F-402B-929B-ADD4DACB2683}" presName="ThreeNodes_1" presStyleLbl="node1" presStyleIdx="0" presStyleCnt="3">
        <dgm:presLayoutVars>
          <dgm:bulletEnabled val="1"/>
        </dgm:presLayoutVars>
      </dgm:prSet>
      <dgm:spPr/>
      <dgm:t>
        <a:bodyPr/>
        <a:lstStyle/>
        <a:p>
          <a:endParaRPr lang="en-US"/>
        </a:p>
      </dgm:t>
    </dgm:pt>
    <dgm:pt modelId="{C71378B9-ADAD-4768-878E-19721694B0C0}" type="pres">
      <dgm:prSet presAssocID="{41C2B206-676F-402B-929B-ADD4DACB2683}" presName="ThreeNodes_2" presStyleLbl="node1" presStyleIdx="1" presStyleCnt="3">
        <dgm:presLayoutVars>
          <dgm:bulletEnabled val="1"/>
        </dgm:presLayoutVars>
      </dgm:prSet>
      <dgm:spPr/>
      <dgm:t>
        <a:bodyPr/>
        <a:lstStyle/>
        <a:p>
          <a:endParaRPr lang="en-US"/>
        </a:p>
      </dgm:t>
    </dgm:pt>
    <dgm:pt modelId="{BA91990F-D63D-4506-9005-7799B0F99DEB}" type="pres">
      <dgm:prSet presAssocID="{41C2B206-676F-402B-929B-ADD4DACB2683}" presName="ThreeNodes_3" presStyleLbl="node1" presStyleIdx="2" presStyleCnt="3">
        <dgm:presLayoutVars>
          <dgm:bulletEnabled val="1"/>
        </dgm:presLayoutVars>
      </dgm:prSet>
      <dgm:spPr/>
      <dgm:t>
        <a:bodyPr/>
        <a:lstStyle/>
        <a:p>
          <a:endParaRPr lang="en-US"/>
        </a:p>
      </dgm:t>
    </dgm:pt>
    <dgm:pt modelId="{FE804D96-A100-4FCB-9BE6-4216E974FA41}" type="pres">
      <dgm:prSet presAssocID="{41C2B206-676F-402B-929B-ADD4DACB2683}" presName="ThreeConn_1-2" presStyleLbl="fgAccFollowNode1" presStyleIdx="0" presStyleCnt="2">
        <dgm:presLayoutVars>
          <dgm:bulletEnabled val="1"/>
        </dgm:presLayoutVars>
      </dgm:prSet>
      <dgm:spPr/>
      <dgm:t>
        <a:bodyPr/>
        <a:lstStyle/>
        <a:p>
          <a:endParaRPr lang="en-US"/>
        </a:p>
      </dgm:t>
    </dgm:pt>
    <dgm:pt modelId="{C592190B-EA71-498D-8082-84F3A34A4DB3}" type="pres">
      <dgm:prSet presAssocID="{41C2B206-676F-402B-929B-ADD4DACB2683}" presName="ThreeConn_2-3" presStyleLbl="fgAccFollowNode1" presStyleIdx="1" presStyleCnt="2">
        <dgm:presLayoutVars>
          <dgm:bulletEnabled val="1"/>
        </dgm:presLayoutVars>
      </dgm:prSet>
      <dgm:spPr/>
      <dgm:t>
        <a:bodyPr/>
        <a:lstStyle/>
        <a:p>
          <a:endParaRPr lang="en-US"/>
        </a:p>
      </dgm:t>
    </dgm:pt>
    <dgm:pt modelId="{76A01497-44D9-4445-B7DB-A113514CE576}" type="pres">
      <dgm:prSet presAssocID="{41C2B206-676F-402B-929B-ADD4DACB2683}" presName="ThreeNodes_1_text" presStyleLbl="node1" presStyleIdx="2" presStyleCnt="3">
        <dgm:presLayoutVars>
          <dgm:bulletEnabled val="1"/>
        </dgm:presLayoutVars>
      </dgm:prSet>
      <dgm:spPr/>
      <dgm:t>
        <a:bodyPr/>
        <a:lstStyle/>
        <a:p>
          <a:endParaRPr lang="en-US"/>
        </a:p>
      </dgm:t>
    </dgm:pt>
    <dgm:pt modelId="{DD136953-D3ED-44F0-96A8-377298970051}" type="pres">
      <dgm:prSet presAssocID="{41C2B206-676F-402B-929B-ADD4DACB2683}" presName="ThreeNodes_2_text" presStyleLbl="node1" presStyleIdx="2" presStyleCnt="3">
        <dgm:presLayoutVars>
          <dgm:bulletEnabled val="1"/>
        </dgm:presLayoutVars>
      </dgm:prSet>
      <dgm:spPr/>
      <dgm:t>
        <a:bodyPr/>
        <a:lstStyle/>
        <a:p>
          <a:endParaRPr lang="en-US"/>
        </a:p>
      </dgm:t>
    </dgm:pt>
    <dgm:pt modelId="{073385C9-158B-415A-9B14-07C5D288CEBE}" type="pres">
      <dgm:prSet presAssocID="{41C2B206-676F-402B-929B-ADD4DACB2683}" presName="ThreeNodes_3_text" presStyleLbl="node1" presStyleIdx="2" presStyleCnt="3">
        <dgm:presLayoutVars>
          <dgm:bulletEnabled val="1"/>
        </dgm:presLayoutVars>
      </dgm:prSet>
      <dgm:spPr/>
      <dgm:t>
        <a:bodyPr/>
        <a:lstStyle/>
        <a:p>
          <a:endParaRPr lang="en-US"/>
        </a:p>
      </dgm:t>
    </dgm:pt>
  </dgm:ptLst>
  <dgm:cxnLst>
    <dgm:cxn modelId="{D5AEAF2F-17C7-4911-A6FF-611BB1A69256}" type="presOf" srcId="{FB3F0F8D-39DB-4890-AA35-78223A3C4DBD}" destId="{C592190B-EA71-498D-8082-84F3A34A4DB3}" srcOrd="0" destOrd="0" presId="urn:microsoft.com/office/officeart/2005/8/layout/vProcess5"/>
    <dgm:cxn modelId="{A73B6A76-12D9-4D6A-910C-33312C5E78AC}" type="presOf" srcId="{A871CBDD-EF17-41F0-8A4B-4E99A0D37BF1}" destId="{C71378B9-ADAD-4768-878E-19721694B0C0}" srcOrd="0" destOrd="0" presId="urn:microsoft.com/office/officeart/2005/8/layout/vProcess5"/>
    <dgm:cxn modelId="{5DEE2BBC-EC14-4055-A015-29144F68C2D6}" srcId="{41C2B206-676F-402B-929B-ADD4DACB2683}" destId="{A871CBDD-EF17-41F0-8A4B-4E99A0D37BF1}" srcOrd="1" destOrd="0" parTransId="{8E1D3436-BEB1-4F99-8AD5-665FCA52B94A}" sibTransId="{FB3F0F8D-39DB-4890-AA35-78223A3C4DBD}"/>
    <dgm:cxn modelId="{2DB79225-2CDB-4DE3-8633-6E81EAD95E45}" type="presOf" srcId="{C7677233-7F1F-4268-9E9F-1B91216DFF65}" destId="{FE804D96-A100-4FCB-9BE6-4216E974FA41}" srcOrd="0" destOrd="0" presId="urn:microsoft.com/office/officeart/2005/8/layout/vProcess5"/>
    <dgm:cxn modelId="{EAC20517-5902-4177-A7B5-0022A4465570}" type="presOf" srcId="{3858F855-19B7-44BF-B566-511FC47D0698}" destId="{76A01497-44D9-4445-B7DB-A113514CE576}" srcOrd="1" destOrd="0" presId="urn:microsoft.com/office/officeart/2005/8/layout/vProcess5"/>
    <dgm:cxn modelId="{E2F4F1B9-ADF0-4C47-85FC-E60731A5B50F}" srcId="{41C2B206-676F-402B-929B-ADD4DACB2683}" destId="{343ED3EC-990F-44B2-A3FA-B1980B4236F0}" srcOrd="2" destOrd="0" parTransId="{2F8ACCDF-4A0A-472B-B05A-FA5D6A743494}" sibTransId="{B92B1A32-5F39-4FE1-9CEE-A725A9A5FCBB}"/>
    <dgm:cxn modelId="{6A85C06E-8295-441D-B5B6-A0C7724BC2DA}" srcId="{41C2B206-676F-402B-929B-ADD4DACB2683}" destId="{3858F855-19B7-44BF-B566-511FC47D0698}" srcOrd="0" destOrd="0" parTransId="{C9D81C54-97E8-4593-AFB7-189288F45B55}" sibTransId="{C7677233-7F1F-4268-9E9F-1B91216DFF65}"/>
    <dgm:cxn modelId="{8471C101-598C-4FBF-B474-07078860E640}" type="presOf" srcId="{343ED3EC-990F-44B2-A3FA-B1980B4236F0}" destId="{BA91990F-D63D-4506-9005-7799B0F99DEB}" srcOrd="0" destOrd="0" presId="urn:microsoft.com/office/officeart/2005/8/layout/vProcess5"/>
    <dgm:cxn modelId="{98FAD64D-3434-449C-BB13-DAAE6CE6E494}" type="presOf" srcId="{3858F855-19B7-44BF-B566-511FC47D0698}" destId="{DA06EB32-DAD3-4872-9D07-9D9E5D69C3A4}" srcOrd="0" destOrd="0" presId="urn:microsoft.com/office/officeart/2005/8/layout/vProcess5"/>
    <dgm:cxn modelId="{25DAF3E8-2945-4B3F-80C0-B13577C3CCDC}" type="presOf" srcId="{41C2B206-676F-402B-929B-ADD4DACB2683}" destId="{1448F014-CF5E-40CF-904B-2E857E912705}" srcOrd="0" destOrd="0" presId="urn:microsoft.com/office/officeart/2005/8/layout/vProcess5"/>
    <dgm:cxn modelId="{D1F440AC-53B5-48DD-976A-F78DDACF4FBD}" type="presOf" srcId="{A871CBDD-EF17-41F0-8A4B-4E99A0D37BF1}" destId="{DD136953-D3ED-44F0-96A8-377298970051}" srcOrd="1" destOrd="0" presId="urn:microsoft.com/office/officeart/2005/8/layout/vProcess5"/>
    <dgm:cxn modelId="{7C1A6348-DFDD-459A-B856-3B8D0D126B66}" type="presOf" srcId="{343ED3EC-990F-44B2-A3FA-B1980B4236F0}" destId="{073385C9-158B-415A-9B14-07C5D288CEBE}" srcOrd="1" destOrd="0" presId="urn:microsoft.com/office/officeart/2005/8/layout/vProcess5"/>
    <dgm:cxn modelId="{43DE35BA-6BDB-4738-B0C1-274EC5D72B79}" type="presParOf" srcId="{1448F014-CF5E-40CF-904B-2E857E912705}" destId="{E6597EA5-7F82-4072-A92E-46343D12005D}" srcOrd="0" destOrd="0" presId="urn:microsoft.com/office/officeart/2005/8/layout/vProcess5"/>
    <dgm:cxn modelId="{2E581C06-F6A3-4D56-A1F3-AB8AF8CC89AD}" type="presParOf" srcId="{1448F014-CF5E-40CF-904B-2E857E912705}" destId="{DA06EB32-DAD3-4872-9D07-9D9E5D69C3A4}" srcOrd="1" destOrd="0" presId="urn:microsoft.com/office/officeart/2005/8/layout/vProcess5"/>
    <dgm:cxn modelId="{C4BCCC72-77AD-466C-A296-15E00228161A}" type="presParOf" srcId="{1448F014-CF5E-40CF-904B-2E857E912705}" destId="{C71378B9-ADAD-4768-878E-19721694B0C0}" srcOrd="2" destOrd="0" presId="urn:microsoft.com/office/officeart/2005/8/layout/vProcess5"/>
    <dgm:cxn modelId="{F25DBD37-28DA-402C-9EF4-8EB05948ED06}" type="presParOf" srcId="{1448F014-CF5E-40CF-904B-2E857E912705}" destId="{BA91990F-D63D-4506-9005-7799B0F99DEB}" srcOrd="3" destOrd="0" presId="urn:microsoft.com/office/officeart/2005/8/layout/vProcess5"/>
    <dgm:cxn modelId="{8CC721FF-5972-47B5-8F10-FE98FEB299FB}" type="presParOf" srcId="{1448F014-CF5E-40CF-904B-2E857E912705}" destId="{FE804D96-A100-4FCB-9BE6-4216E974FA41}" srcOrd="4" destOrd="0" presId="urn:microsoft.com/office/officeart/2005/8/layout/vProcess5"/>
    <dgm:cxn modelId="{EC1DB9B1-A38B-4679-911B-C9CC2645AB96}" type="presParOf" srcId="{1448F014-CF5E-40CF-904B-2E857E912705}" destId="{C592190B-EA71-498D-8082-84F3A34A4DB3}" srcOrd="5" destOrd="0" presId="urn:microsoft.com/office/officeart/2005/8/layout/vProcess5"/>
    <dgm:cxn modelId="{08676D73-B08D-441C-B479-5E5A4DE46BCC}" type="presParOf" srcId="{1448F014-CF5E-40CF-904B-2E857E912705}" destId="{76A01497-44D9-4445-B7DB-A113514CE576}" srcOrd="6" destOrd="0" presId="urn:microsoft.com/office/officeart/2005/8/layout/vProcess5"/>
    <dgm:cxn modelId="{3EAFD090-D29B-474C-89E7-BC7BD86BB492}" type="presParOf" srcId="{1448F014-CF5E-40CF-904B-2E857E912705}" destId="{DD136953-D3ED-44F0-96A8-377298970051}" srcOrd="7" destOrd="0" presId="urn:microsoft.com/office/officeart/2005/8/layout/vProcess5"/>
    <dgm:cxn modelId="{242988FD-D9E9-47D8-B599-A20A5CEEB9ED}" type="presParOf" srcId="{1448F014-CF5E-40CF-904B-2E857E912705}" destId="{073385C9-158B-415A-9B14-07C5D288CEBE}"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C2B206-676F-402B-929B-ADD4DACB26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858F855-19B7-44BF-B566-511FC47D0698}">
      <dgm:prSet phldrT="[Text]"/>
      <dgm:spPr>
        <a:solidFill>
          <a:schemeClr val="accent1">
            <a:lumMod val="60000"/>
            <a:lumOff val="40000"/>
          </a:schemeClr>
        </a:solidFill>
      </dgm:spPr>
      <dgm:t>
        <a:bodyPr/>
        <a:lstStyle/>
        <a:p>
          <a:r>
            <a:rPr lang="en-US" dirty="0" smtClean="0"/>
            <a:t>Basics of Managing a NHPRC Grant  -- Presented by Lucy Barber</a:t>
          </a:r>
          <a:endParaRPr lang="en-US" dirty="0"/>
        </a:p>
      </dgm:t>
    </dgm:pt>
    <dgm:pt modelId="{C9D81C54-97E8-4593-AFB7-189288F45B55}" type="parTrans" cxnId="{6A85C06E-8295-441D-B5B6-A0C7724BC2DA}">
      <dgm:prSet/>
      <dgm:spPr/>
      <dgm:t>
        <a:bodyPr/>
        <a:lstStyle/>
        <a:p>
          <a:endParaRPr lang="en-US"/>
        </a:p>
      </dgm:t>
    </dgm:pt>
    <dgm:pt modelId="{C7677233-7F1F-4268-9E9F-1B91216DFF65}" type="sibTrans" cxnId="{6A85C06E-8295-441D-B5B6-A0C7724BC2DA}">
      <dgm:prSet/>
      <dgm:spPr/>
      <dgm:t>
        <a:bodyPr/>
        <a:lstStyle/>
        <a:p>
          <a:endParaRPr lang="en-US" dirty="0"/>
        </a:p>
      </dgm:t>
    </dgm:pt>
    <dgm:pt modelId="{A871CBDD-EF17-41F0-8A4B-4E99A0D37BF1}">
      <dgm:prSet phldrT="[Text]"/>
      <dgm:spPr>
        <a:solidFill>
          <a:schemeClr val="accent1">
            <a:lumMod val="60000"/>
            <a:lumOff val="40000"/>
          </a:schemeClr>
        </a:solidFill>
      </dgm:spPr>
      <dgm:t>
        <a:bodyPr/>
        <a:lstStyle/>
        <a:p>
          <a:r>
            <a:rPr lang="en-US" dirty="0" smtClean="0"/>
            <a:t>Submitting Accurate Payment Requests– Presented by Christine Dunham</a:t>
          </a:r>
          <a:endParaRPr lang="en-US" dirty="0"/>
        </a:p>
      </dgm:t>
    </dgm:pt>
    <dgm:pt modelId="{8E1D3436-BEB1-4F99-8AD5-665FCA52B94A}" type="parTrans" cxnId="{5DEE2BBC-EC14-4055-A015-29144F68C2D6}">
      <dgm:prSet/>
      <dgm:spPr/>
      <dgm:t>
        <a:bodyPr/>
        <a:lstStyle/>
        <a:p>
          <a:endParaRPr lang="en-US"/>
        </a:p>
      </dgm:t>
    </dgm:pt>
    <dgm:pt modelId="{FB3F0F8D-39DB-4890-AA35-78223A3C4DBD}" type="sibTrans" cxnId="{5DEE2BBC-EC14-4055-A015-29144F68C2D6}">
      <dgm:prSet/>
      <dgm:spPr/>
      <dgm:t>
        <a:bodyPr/>
        <a:lstStyle/>
        <a:p>
          <a:endParaRPr lang="en-US" dirty="0"/>
        </a:p>
      </dgm:t>
    </dgm:pt>
    <dgm:pt modelId="{343ED3EC-990F-44B2-A3FA-B1980B4236F0}">
      <dgm:prSet phldrT="[Text]"/>
      <dgm:spPr>
        <a:solidFill>
          <a:schemeClr val="accent1"/>
        </a:solidFill>
      </dgm:spPr>
      <dgm:t>
        <a:bodyPr/>
        <a:lstStyle/>
        <a:p>
          <a:r>
            <a:rPr lang="en-US" dirty="0" smtClean="0"/>
            <a:t>Completing Federal Financial Reports – Presented by Jeff de la Concepcion</a:t>
          </a:r>
          <a:endParaRPr lang="en-US" dirty="0"/>
        </a:p>
      </dgm:t>
    </dgm:pt>
    <dgm:pt modelId="{2F8ACCDF-4A0A-472B-B05A-FA5D6A743494}" type="parTrans" cxnId="{E2F4F1B9-ADF0-4C47-85FC-E60731A5B50F}">
      <dgm:prSet/>
      <dgm:spPr/>
      <dgm:t>
        <a:bodyPr/>
        <a:lstStyle/>
        <a:p>
          <a:endParaRPr lang="en-US"/>
        </a:p>
      </dgm:t>
    </dgm:pt>
    <dgm:pt modelId="{B92B1A32-5F39-4FE1-9CEE-A725A9A5FCBB}" type="sibTrans" cxnId="{E2F4F1B9-ADF0-4C47-85FC-E60731A5B50F}">
      <dgm:prSet/>
      <dgm:spPr/>
      <dgm:t>
        <a:bodyPr/>
        <a:lstStyle/>
        <a:p>
          <a:endParaRPr lang="en-US"/>
        </a:p>
      </dgm:t>
    </dgm:pt>
    <dgm:pt modelId="{1448F014-CF5E-40CF-904B-2E857E912705}" type="pres">
      <dgm:prSet presAssocID="{41C2B206-676F-402B-929B-ADD4DACB2683}" presName="outerComposite" presStyleCnt="0">
        <dgm:presLayoutVars>
          <dgm:chMax val="5"/>
          <dgm:dir/>
          <dgm:resizeHandles val="exact"/>
        </dgm:presLayoutVars>
      </dgm:prSet>
      <dgm:spPr/>
      <dgm:t>
        <a:bodyPr/>
        <a:lstStyle/>
        <a:p>
          <a:endParaRPr lang="en-US"/>
        </a:p>
      </dgm:t>
    </dgm:pt>
    <dgm:pt modelId="{E6597EA5-7F82-4072-A92E-46343D12005D}" type="pres">
      <dgm:prSet presAssocID="{41C2B206-676F-402B-929B-ADD4DACB2683}" presName="dummyMaxCanvas" presStyleCnt="0">
        <dgm:presLayoutVars/>
      </dgm:prSet>
      <dgm:spPr/>
    </dgm:pt>
    <dgm:pt modelId="{DA06EB32-DAD3-4872-9D07-9D9E5D69C3A4}" type="pres">
      <dgm:prSet presAssocID="{41C2B206-676F-402B-929B-ADD4DACB2683}" presName="ThreeNodes_1" presStyleLbl="node1" presStyleIdx="0" presStyleCnt="3">
        <dgm:presLayoutVars>
          <dgm:bulletEnabled val="1"/>
        </dgm:presLayoutVars>
      </dgm:prSet>
      <dgm:spPr/>
      <dgm:t>
        <a:bodyPr/>
        <a:lstStyle/>
        <a:p>
          <a:endParaRPr lang="en-US"/>
        </a:p>
      </dgm:t>
    </dgm:pt>
    <dgm:pt modelId="{C71378B9-ADAD-4768-878E-19721694B0C0}" type="pres">
      <dgm:prSet presAssocID="{41C2B206-676F-402B-929B-ADD4DACB2683}" presName="ThreeNodes_2" presStyleLbl="node1" presStyleIdx="1" presStyleCnt="3">
        <dgm:presLayoutVars>
          <dgm:bulletEnabled val="1"/>
        </dgm:presLayoutVars>
      </dgm:prSet>
      <dgm:spPr/>
      <dgm:t>
        <a:bodyPr/>
        <a:lstStyle/>
        <a:p>
          <a:endParaRPr lang="en-US"/>
        </a:p>
      </dgm:t>
    </dgm:pt>
    <dgm:pt modelId="{BA91990F-D63D-4506-9005-7799B0F99DEB}" type="pres">
      <dgm:prSet presAssocID="{41C2B206-676F-402B-929B-ADD4DACB2683}" presName="ThreeNodes_3" presStyleLbl="node1" presStyleIdx="2" presStyleCnt="3" custLinFactNeighborX="-218" custLinFactNeighborY="2373">
        <dgm:presLayoutVars>
          <dgm:bulletEnabled val="1"/>
        </dgm:presLayoutVars>
      </dgm:prSet>
      <dgm:spPr/>
      <dgm:t>
        <a:bodyPr/>
        <a:lstStyle/>
        <a:p>
          <a:endParaRPr lang="en-US"/>
        </a:p>
      </dgm:t>
    </dgm:pt>
    <dgm:pt modelId="{FE804D96-A100-4FCB-9BE6-4216E974FA41}" type="pres">
      <dgm:prSet presAssocID="{41C2B206-676F-402B-929B-ADD4DACB2683}" presName="ThreeConn_1-2" presStyleLbl="fgAccFollowNode1" presStyleIdx="0" presStyleCnt="2">
        <dgm:presLayoutVars>
          <dgm:bulletEnabled val="1"/>
        </dgm:presLayoutVars>
      </dgm:prSet>
      <dgm:spPr/>
      <dgm:t>
        <a:bodyPr/>
        <a:lstStyle/>
        <a:p>
          <a:endParaRPr lang="en-US"/>
        </a:p>
      </dgm:t>
    </dgm:pt>
    <dgm:pt modelId="{C592190B-EA71-498D-8082-84F3A34A4DB3}" type="pres">
      <dgm:prSet presAssocID="{41C2B206-676F-402B-929B-ADD4DACB2683}" presName="ThreeConn_2-3" presStyleLbl="fgAccFollowNode1" presStyleIdx="1" presStyleCnt="2">
        <dgm:presLayoutVars>
          <dgm:bulletEnabled val="1"/>
        </dgm:presLayoutVars>
      </dgm:prSet>
      <dgm:spPr/>
      <dgm:t>
        <a:bodyPr/>
        <a:lstStyle/>
        <a:p>
          <a:endParaRPr lang="en-US"/>
        </a:p>
      </dgm:t>
    </dgm:pt>
    <dgm:pt modelId="{76A01497-44D9-4445-B7DB-A113514CE576}" type="pres">
      <dgm:prSet presAssocID="{41C2B206-676F-402B-929B-ADD4DACB2683}" presName="ThreeNodes_1_text" presStyleLbl="node1" presStyleIdx="2" presStyleCnt="3">
        <dgm:presLayoutVars>
          <dgm:bulletEnabled val="1"/>
        </dgm:presLayoutVars>
      </dgm:prSet>
      <dgm:spPr/>
      <dgm:t>
        <a:bodyPr/>
        <a:lstStyle/>
        <a:p>
          <a:endParaRPr lang="en-US"/>
        </a:p>
      </dgm:t>
    </dgm:pt>
    <dgm:pt modelId="{DD136953-D3ED-44F0-96A8-377298970051}" type="pres">
      <dgm:prSet presAssocID="{41C2B206-676F-402B-929B-ADD4DACB2683}" presName="ThreeNodes_2_text" presStyleLbl="node1" presStyleIdx="2" presStyleCnt="3">
        <dgm:presLayoutVars>
          <dgm:bulletEnabled val="1"/>
        </dgm:presLayoutVars>
      </dgm:prSet>
      <dgm:spPr/>
      <dgm:t>
        <a:bodyPr/>
        <a:lstStyle/>
        <a:p>
          <a:endParaRPr lang="en-US"/>
        </a:p>
      </dgm:t>
    </dgm:pt>
    <dgm:pt modelId="{073385C9-158B-415A-9B14-07C5D288CEBE}" type="pres">
      <dgm:prSet presAssocID="{41C2B206-676F-402B-929B-ADD4DACB2683}" presName="ThreeNodes_3_text" presStyleLbl="node1" presStyleIdx="2" presStyleCnt="3">
        <dgm:presLayoutVars>
          <dgm:bulletEnabled val="1"/>
        </dgm:presLayoutVars>
      </dgm:prSet>
      <dgm:spPr/>
      <dgm:t>
        <a:bodyPr/>
        <a:lstStyle/>
        <a:p>
          <a:endParaRPr lang="en-US"/>
        </a:p>
      </dgm:t>
    </dgm:pt>
  </dgm:ptLst>
  <dgm:cxnLst>
    <dgm:cxn modelId="{ADB23EBC-632E-4478-A8AE-5E5D29F6F492}" type="presOf" srcId="{FB3F0F8D-39DB-4890-AA35-78223A3C4DBD}" destId="{C592190B-EA71-498D-8082-84F3A34A4DB3}" srcOrd="0" destOrd="0" presId="urn:microsoft.com/office/officeart/2005/8/layout/vProcess5"/>
    <dgm:cxn modelId="{2CB1FEA2-0878-40C6-B8C9-6B42B2F6B54F}" type="presOf" srcId="{343ED3EC-990F-44B2-A3FA-B1980B4236F0}" destId="{BA91990F-D63D-4506-9005-7799B0F99DEB}" srcOrd="0" destOrd="0" presId="urn:microsoft.com/office/officeart/2005/8/layout/vProcess5"/>
    <dgm:cxn modelId="{5DEE2BBC-EC14-4055-A015-29144F68C2D6}" srcId="{41C2B206-676F-402B-929B-ADD4DACB2683}" destId="{A871CBDD-EF17-41F0-8A4B-4E99A0D37BF1}" srcOrd="1" destOrd="0" parTransId="{8E1D3436-BEB1-4F99-8AD5-665FCA52B94A}" sibTransId="{FB3F0F8D-39DB-4890-AA35-78223A3C4DBD}"/>
    <dgm:cxn modelId="{42CC480A-684F-46DD-95DB-CCA19303741E}" type="presOf" srcId="{C7677233-7F1F-4268-9E9F-1B91216DFF65}" destId="{FE804D96-A100-4FCB-9BE6-4216E974FA41}" srcOrd="0" destOrd="0" presId="urn:microsoft.com/office/officeart/2005/8/layout/vProcess5"/>
    <dgm:cxn modelId="{E2F4F1B9-ADF0-4C47-85FC-E60731A5B50F}" srcId="{41C2B206-676F-402B-929B-ADD4DACB2683}" destId="{343ED3EC-990F-44B2-A3FA-B1980B4236F0}" srcOrd="2" destOrd="0" parTransId="{2F8ACCDF-4A0A-472B-B05A-FA5D6A743494}" sibTransId="{B92B1A32-5F39-4FE1-9CEE-A725A9A5FCBB}"/>
    <dgm:cxn modelId="{6A85C06E-8295-441D-B5B6-A0C7724BC2DA}" srcId="{41C2B206-676F-402B-929B-ADD4DACB2683}" destId="{3858F855-19B7-44BF-B566-511FC47D0698}" srcOrd="0" destOrd="0" parTransId="{C9D81C54-97E8-4593-AFB7-189288F45B55}" sibTransId="{C7677233-7F1F-4268-9E9F-1B91216DFF65}"/>
    <dgm:cxn modelId="{766563AB-F4FB-4809-B782-EBDEE60FA835}" type="presOf" srcId="{A871CBDD-EF17-41F0-8A4B-4E99A0D37BF1}" destId="{C71378B9-ADAD-4768-878E-19721694B0C0}" srcOrd="0" destOrd="0" presId="urn:microsoft.com/office/officeart/2005/8/layout/vProcess5"/>
    <dgm:cxn modelId="{C23B77BB-3F5E-4AD0-8BFD-CB67C0DFCF01}" type="presOf" srcId="{41C2B206-676F-402B-929B-ADD4DACB2683}" destId="{1448F014-CF5E-40CF-904B-2E857E912705}" srcOrd="0" destOrd="0" presId="urn:microsoft.com/office/officeart/2005/8/layout/vProcess5"/>
    <dgm:cxn modelId="{AA538491-A8C6-430D-92B6-9218208C7D21}" type="presOf" srcId="{343ED3EC-990F-44B2-A3FA-B1980B4236F0}" destId="{073385C9-158B-415A-9B14-07C5D288CEBE}" srcOrd="1" destOrd="0" presId="urn:microsoft.com/office/officeart/2005/8/layout/vProcess5"/>
    <dgm:cxn modelId="{074C414F-9EBB-4549-9BB0-0234AE71E3E5}" type="presOf" srcId="{3858F855-19B7-44BF-B566-511FC47D0698}" destId="{DA06EB32-DAD3-4872-9D07-9D9E5D69C3A4}" srcOrd="0" destOrd="0" presId="urn:microsoft.com/office/officeart/2005/8/layout/vProcess5"/>
    <dgm:cxn modelId="{83FF5B4F-5A4C-457C-BD94-907F2003E2FE}" type="presOf" srcId="{A871CBDD-EF17-41F0-8A4B-4E99A0D37BF1}" destId="{DD136953-D3ED-44F0-96A8-377298970051}" srcOrd="1" destOrd="0" presId="urn:microsoft.com/office/officeart/2005/8/layout/vProcess5"/>
    <dgm:cxn modelId="{C43A6139-EA57-4F41-94AF-25D4AE4D836A}" type="presOf" srcId="{3858F855-19B7-44BF-B566-511FC47D0698}" destId="{76A01497-44D9-4445-B7DB-A113514CE576}" srcOrd="1" destOrd="0" presId="urn:microsoft.com/office/officeart/2005/8/layout/vProcess5"/>
    <dgm:cxn modelId="{42002125-E279-4EDF-96C5-6D9E88245221}" type="presParOf" srcId="{1448F014-CF5E-40CF-904B-2E857E912705}" destId="{E6597EA5-7F82-4072-A92E-46343D12005D}" srcOrd="0" destOrd="0" presId="urn:microsoft.com/office/officeart/2005/8/layout/vProcess5"/>
    <dgm:cxn modelId="{AF85D2B9-7067-4DCF-93D8-8D7726E02671}" type="presParOf" srcId="{1448F014-CF5E-40CF-904B-2E857E912705}" destId="{DA06EB32-DAD3-4872-9D07-9D9E5D69C3A4}" srcOrd="1" destOrd="0" presId="urn:microsoft.com/office/officeart/2005/8/layout/vProcess5"/>
    <dgm:cxn modelId="{25B60B28-F6C2-4CA3-9459-FB791AADD995}" type="presParOf" srcId="{1448F014-CF5E-40CF-904B-2E857E912705}" destId="{C71378B9-ADAD-4768-878E-19721694B0C0}" srcOrd="2" destOrd="0" presId="urn:microsoft.com/office/officeart/2005/8/layout/vProcess5"/>
    <dgm:cxn modelId="{0C8FA417-B420-4320-AF6C-6D7326B90767}" type="presParOf" srcId="{1448F014-CF5E-40CF-904B-2E857E912705}" destId="{BA91990F-D63D-4506-9005-7799B0F99DEB}" srcOrd="3" destOrd="0" presId="urn:microsoft.com/office/officeart/2005/8/layout/vProcess5"/>
    <dgm:cxn modelId="{DCBF7DE3-5509-4FA4-B421-32D8B181F3B4}" type="presParOf" srcId="{1448F014-CF5E-40CF-904B-2E857E912705}" destId="{FE804D96-A100-4FCB-9BE6-4216E974FA41}" srcOrd="4" destOrd="0" presId="urn:microsoft.com/office/officeart/2005/8/layout/vProcess5"/>
    <dgm:cxn modelId="{C375D54E-CAE3-4001-BCCF-6ECB6C45A11A}" type="presParOf" srcId="{1448F014-CF5E-40CF-904B-2E857E912705}" destId="{C592190B-EA71-498D-8082-84F3A34A4DB3}" srcOrd="5" destOrd="0" presId="urn:microsoft.com/office/officeart/2005/8/layout/vProcess5"/>
    <dgm:cxn modelId="{4B7B2537-6E38-4222-8414-39283796A2FF}" type="presParOf" srcId="{1448F014-CF5E-40CF-904B-2E857E912705}" destId="{76A01497-44D9-4445-B7DB-A113514CE576}" srcOrd="6" destOrd="0" presId="urn:microsoft.com/office/officeart/2005/8/layout/vProcess5"/>
    <dgm:cxn modelId="{334317E0-7EC4-434B-B086-0446A95E0D97}" type="presParOf" srcId="{1448F014-CF5E-40CF-904B-2E857E912705}" destId="{DD136953-D3ED-44F0-96A8-377298970051}" srcOrd="7" destOrd="0" presId="urn:microsoft.com/office/officeart/2005/8/layout/vProcess5"/>
    <dgm:cxn modelId="{5FB5D7FF-38DF-41DB-B9F1-21C2095333E8}" type="presParOf" srcId="{1448F014-CF5E-40CF-904B-2E857E912705}" destId="{073385C9-158B-415A-9B14-07C5D288CEBE}"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06EB32-DAD3-4872-9D07-9D9E5D69C3A4}">
      <dsp:nvSpPr>
        <dsp:cNvPr id="0" name=""/>
        <dsp:cNvSpPr/>
      </dsp:nvSpPr>
      <dsp:spPr>
        <a:xfrm>
          <a:off x="0" y="0"/>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Basics of Managing a NHPRC Grant  -- Presented by Lucy Barber</a:t>
          </a:r>
          <a:endParaRPr lang="en-US" sz="2500" kern="1200" dirty="0"/>
        </a:p>
      </dsp:txBody>
      <dsp:txXfrm>
        <a:off x="0" y="0"/>
        <a:ext cx="5609536" cy="1357788"/>
      </dsp:txXfrm>
    </dsp:sp>
    <dsp:sp modelId="{C71378B9-ADAD-4768-878E-19721694B0C0}">
      <dsp:nvSpPr>
        <dsp:cNvPr id="0" name=""/>
        <dsp:cNvSpPr/>
      </dsp:nvSpPr>
      <dsp:spPr>
        <a:xfrm>
          <a:off x="617219" y="1584087"/>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Submitting Accurate Payment Requests– Presented by Christine Dunham</a:t>
          </a:r>
          <a:endParaRPr lang="en-US" sz="2500" kern="1200" dirty="0"/>
        </a:p>
      </dsp:txBody>
      <dsp:txXfrm>
        <a:off x="617219" y="1584087"/>
        <a:ext cx="5495377" cy="1357788"/>
      </dsp:txXfrm>
    </dsp:sp>
    <dsp:sp modelId="{BA91990F-D63D-4506-9005-7799B0F99DEB}">
      <dsp:nvSpPr>
        <dsp:cNvPr id="0" name=""/>
        <dsp:cNvSpPr/>
      </dsp:nvSpPr>
      <dsp:spPr>
        <a:xfrm>
          <a:off x="1234439" y="3168174"/>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Completing Federal Financial Reports – Presented by Jeff de la Concepcion</a:t>
          </a:r>
          <a:endParaRPr lang="en-US" sz="2500" kern="1200" dirty="0"/>
        </a:p>
      </dsp:txBody>
      <dsp:txXfrm>
        <a:off x="1234439" y="3168174"/>
        <a:ext cx="5495377" cy="1357788"/>
      </dsp:txXfrm>
    </dsp:sp>
    <dsp:sp modelId="{FE804D96-A100-4FCB-9BE6-4216E974FA41}">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112597" y="1029656"/>
        <a:ext cx="882562" cy="882562"/>
      </dsp:txXfrm>
    </dsp:sp>
    <dsp:sp modelId="{C592190B-EA71-498D-8082-84F3A34A4DB3}">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729817" y="2604691"/>
        <a:ext cx="882562" cy="8825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06EB32-DAD3-4872-9D07-9D9E5D69C3A4}">
      <dsp:nvSpPr>
        <dsp:cNvPr id="0" name=""/>
        <dsp:cNvSpPr/>
      </dsp:nvSpPr>
      <dsp:spPr>
        <a:xfrm>
          <a:off x="0" y="0"/>
          <a:ext cx="6995160" cy="1357788"/>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Basics of Managing a NHPRC Grant  -- Presented by Lucy Barber</a:t>
          </a:r>
          <a:endParaRPr lang="en-US" sz="2500" kern="1200" dirty="0"/>
        </a:p>
      </dsp:txBody>
      <dsp:txXfrm>
        <a:off x="0" y="0"/>
        <a:ext cx="5609536" cy="1357788"/>
      </dsp:txXfrm>
    </dsp:sp>
    <dsp:sp modelId="{C71378B9-ADAD-4768-878E-19721694B0C0}">
      <dsp:nvSpPr>
        <dsp:cNvPr id="0" name=""/>
        <dsp:cNvSpPr/>
      </dsp:nvSpPr>
      <dsp:spPr>
        <a:xfrm>
          <a:off x="617219" y="1584087"/>
          <a:ext cx="6995160" cy="1357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Submitting Accurate Payment Requests– Presented by Christine Dunham</a:t>
          </a:r>
          <a:endParaRPr lang="en-US" sz="2500" kern="1200" dirty="0"/>
        </a:p>
      </dsp:txBody>
      <dsp:txXfrm>
        <a:off x="617219" y="1584087"/>
        <a:ext cx="5495377" cy="1357788"/>
      </dsp:txXfrm>
    </dsp:sp>
    <dsp:sp modelId="{BA91990F-D63D-4506-9005-7799B0F99DEB}">
      <dsp:nvSpPr>
        <dsp:cNvPr id="0" name=""/>
        <dsp:cNvSpPr/>
      </dsp:nvSpPr>
      <dsp:spPr>
        <a:xfrm>
          <a:off x="1234439" y="3168174"/>
          <a:ext cx="6995160" cy="1357788"/>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Completing Federal Financial Reports – Presented by Jeff de la Concepcion</a:t>
          </a:r>
          <a:endParaRPr lang="en-US" sz="2500" kern="1200" dirty="0"/>
        </a:p>
      </dsp:txBody>
      <dsp:txXfrm>
        <a:off x="1234439" y="3168174"/>
        <a:ext cx="5495377" cy="1357788"/>
      </dsp:txXfrm>
    </dsp:sp>
    <dsp:sp modelId="{FE804D96-A100-4FCB-9BE6-4216E974FA41}">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112597" y="1029656"/>
        <a:ext cx="882562" cy="882562"/>
      </dsp:txXfrm>
    </dsp:sp>
    <dsp:sp modelId="{C592190B-EA71-498D-8082-84F3A34A4DB3}">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729817" y="2604691"/>
        <a:ext cx="882562" cy="8825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A06EB32-DAD3-4872-9D07-9D9E5D69C3A4}">
      <dsp:nvSpPr>
        <dsp:cNvPr id="0" name=""/>
        <dsp:cNvSpPr/>
      </dsp:nvSpPr>
      <dsp:spPr>
        <a:xfrm>
          <a:off x="0" y="0"/>
          <a:ext cx="6995160" cy="1357788"/>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Basics of Managing a NHPRC Grant  -- Presented by Lucy Barber</a:t>
          </a:r>
          <a:endParaRPr lang="en-US" sz="2500" kern="1200" dirty="0"/>
        </a:p>
      </dsp:txBody>
      <dsp:txXfrm>
        <a:off x="0" y="0"/>
        <a:ext cx="5609536" cy="1357788"/>
      </dsp:txXfrm>
    </dsp:sp>
    <dsp:sp modelId="{C71378B9-ADAD-4768-878E-19721694B0C0}">
      <dsp:nvSpPr>
        <dsp:cNvPr id="0" name=""/>
        <dsp:cNvSpPr/>
      </dsp:nvSpPr>
      <dsp:spPr>
        <a:xfrm>
          <a:off x="617219" y="1584087"/>
          <a:ext cx="6995160" cy="1357788"/>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Submitting Accurate Payment Requests– Presented by Christine Dunham</a:t>
          </a:r>
          <a:endParaRPr lang="en-US" sz="2500" kern="1200" dirty="0"/>
        </a:p>
      </dsp:txBody>
      <dsp:txXfrm>
        <a:off x="617219" y="1584087"/>
        <a:ext cx="5495377" cy="1357788"/>
      </dsp:txXfrm>
    </dsp:sp>
    <dsp:sp modelId="{BA91990F-D63D-4506-9005-7799B0F99DEB}">
      <dsp:nvSpPr>
        <dsp:cNvPr id="0" name=""/>
        <dsp:cNvSpPr/>
      </dsp:nvSpPr>
      <dsp:spPr>
        <a:xfrm>
          <a:off x="1219190" y="3168174"/>
          <a:ext cx="6995160" cy="1357788"/>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Completing Federal Financial Reports – Presented by Jeff de la Concepcion</a:t>
          </a:r>
          <a:endParaRPr lang="en-US" sz="2500" kern="1200" dirty="0"/>
        </a:p>
      </dsp:txBody>
      <dsp:txXfrm>
        <a:off x="1219190" y="3168174"/>
        <a:ext cx="5495377" cy="1357788"/>
      </dsp:txXfrm>
    </dsp:sp>
    <dsp:sp modelId="{FE804D96-A100-4FCB-9BE6-4216E974FA41}">
      <dsp:nvSpPr>
        <dsp:cNvPr id="0" name=""/>
        <dsp:cNvSpPr/>
      </dsp:nvSpPr>
      <dsp:spPr>
        <a:xfrm>
          <a:off x="6112597" y="1029656"/>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112597" y="1029656"/>
        <a:ext cx="882562" cy="882562"/>
      </dsp:txXfrm>
    </dsp:sp>
    <dsp:sp modelId="{C592190B-EA71-498D-8082-84F3A34A4DB3}">
      <dsp:nvSpPr>
        <dsp:cNvPr id="0" name=""/>
        <dsp:cNvSpPr/>
      </dsp:nvSpPr>
      <dsp:spPr>
        <a:xfrm>
          <a:off x="6729817" y="2604691"/>
          <a:ext cx="882562" cy="882562"/>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729817" y="2604691"/>
        <a:ext cx="882562" cy="8825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9F1348E-0127-4C43-ADA7-BD4AEBDB6D9C}" type="datetimeFigureOut">
              <a:rPr lang="en-US" smtClean="0"/>
              <a:pPr/>
              <a:t>3/15/2012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9BB0AB2-28CB-48B3-B543-BEEBBE34CBD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need to establish policies on personnel,</a:t>
            </a:r>
            <a:r>
              <a:rPr lang="en-US" baseline="0" dirty="0" smtClean="0"/>
              <a:t> travel, and accounting.  And you need to follow them.  Some of the policies will be determined by federal regulations; others just need to be consistently applied in your organization for all expenses.  </a:t>
            </a:r>
          </a:p>
          <a:p>
            <a:r>
              <a:rPr lang="en-US" baseline="0" dirty="0" smtClean="0"/>
              <a:t>And you’ll need </a:t>
            </a:r>
            <a:r>
              <a:rPr lang="en-US" dirty="0" smtClean="0"/>
              <a:t>systems for documenting these expenses and contributions. </a:t>
            </a:r>
          </a:p>
          <a:p>
            <a:r>
              <a:rPr lang="en-US" dirty="0" smtClean="0"/>
              <a:t>The</a:t>
            </a:r>
            <a:r>
              <a:rPr lang="en-US" baseline="0" dirty="0" smtClean="0"/>
              <a:t> NHPRC can ask you to provide documentation relating to expenses and reports at any point, not just during a formal audit.  </a:t>
            </a:r>
          </a:p>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may also find it helpful to print out our Payment Instructions listed here, to</a:t>
            </a:r>
            <a:r>
              <a:rPr lang="en-US" baseline="0" dirty="0" smtClean="0"/>
              <a:t> have on hand when completing the payment request.  We have recently update our payment instructions and you can find the link on this page.</a:t>
            </a:r>
            <a:endParaRPr lang="en-US" dirty="0" smtClean="0"/>
          </a:p>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you will want to check the Central Contracting Registration- Must be done yearly</a:t>
            </a:r>
            <a:r>
              <a:rPr lang="en-US" baseline="0" dirty="0" smtClean="0"/>
              <a:t> in order to stay current and banking information must be kept current to prevent funds from being returned.</a:t>
            </a:r>
          </a:p>
          <a:p>
            <a:endParaRPr lang="en-US" baseline="0" dirty="0" smtClean="0"/>
          </a:p>
          <a:p>
            <a:r>
              <a:rPr lang="en-US" baseline="0" dirty="0" smtClean="0"/>
              <a:t>-The Standard Form 270 is the Federal form used to request grant funds.  This form is needed in addition to any other supplemental information that you provide, but an invoice does not take the place of the SF-270.  The request for funds must be made using the SF-270 form.</a:t>
            </a:r>
          </a:p>
          <a:p>
            <a:endParaRPr lang="en-US" baseline="0" dirty="0" smtClean="0"/>
          </a:p>
          <a:p>
            <a:pPr>
              <a:buFontTx/>
              <a:buChar char="-"/>
            </a:pPr>
            <a:r>
              <a:rPr lang="en-US" baseline="0" dirty="0" smtClean="0"/>
              <a:t>A link to the SF 270 can be found on our website under payment instructions.</a:t>
            </a:r>
          </a:p>
          <a:p>
            <a:pPr>
              <a:buFontTx/>
              <a:buChar char="-"/>
            </a:pPr>
            <a:endParaRPr lang="en-US" baseline="0" dirty="0" smtClean="0"/>
          </a:p>
          <a:p>
            <a:pPr>
              <a:buFontTx/>
              <a:buNone/>
            </a:pPr>
            <a:r>
              <a:rPr lang="en-US" dirty="0" smtClean="0"/>
              <a:t>-The SF 270 form has instructions on</a:t>
            </a:r>
            <a:r>
              <a:rPr lang="en-US" baseline="0" dirty="0" smtClean="0"/>
              <a:t> the second page of the form, that you may want to print out.</a:t>
            </a:r>
            <a:endParaRPr lang="en-US" dirty="0" smtClean="0"/>
          </a:p>
          <a:p>
            <a:endParaRPr lang="en-US"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9CD58982-6F76-44F7-922D-CC95874F66C9}"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9BB0AB2-28CB-48B3-B543-BEEBBE34CBD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D58982-6F76-44F7-922D-CC95874F66C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fld id="{9CD58982-6F76-44F7-922D-CC95874F66C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D58982-6F76-44F7-922D-CC95874F66C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-Additionally for advances:</a:t>
            </a:r>
          </a:p>
          <a:p>
            <a:endParaRPr lang="en-US" dirty="0" smtClean="0"/>
          </a:p>
          <a:p>
            <a:r>
              <a:rPr lang="en-US" dirty="0" smtClean="0"/>
              <a:t>-Advances can be for no more than 2 months worth of expenses</a:t>
            </a:r>
            <a:r>
              <a:rPr lang="en-US" baseline="0" dirty="0" smtClean="0"/>
              <a:t> and this is noted  in the project period dates listed on the form</a:t>
            </a:r>
          </a:p>
          <a:p>
            <a:endParaRPr lang="en-US" dirty="0" smtClean="0"/>
          </a:p>
          <a:p>
            <a:endParaRPr lang="en-US" dirty="0" smtClean="0"/>
          </a:p>
          <a:p>
            <a:r>
              <a:rPr lang="en-US" dirty="0" smtClean="0"/>
              <a:t>-Also for advances, a written explanation should be submitted with the request.</a:t>
            </a:r>
          </a:p>
          <a:p>
            <a:endParaRPr lang="en-US" dirty="0" smtClean="0"/>
          </a:p>
          <a:p>
            <a:r>
              <a:rPr lang="en-US" dirty="0" smtClean="0"/>
              <a:t>-The explanation</a:t>
            </a:r>
            <a:r>
              <a:rPr lang="en-US" baseline="0" dirty="0" smtClean="0"/>
              <a:t> for the advance should include the budget categories of the approved budget and a brief explanation of how the funds will be used.  For example, $1,000  will be used for salary for position x, $100 for benefits and $100 for archival supplies, as per year 1 of the approved budget.  </a:t>
            </a:r>
          </a:p>
          <a:p>
            <a:endParaRPr lang="en-US" baseline="0" dirty="0" smtClean="0"/>
          </a:p>
          <a:p>
            <a:r>
              <a:rPr lang="en-US" baseline="0" dirty="0" smtClean="0"/>
              <a:t>-Again don’t forget the cost-share </a:t>
            </a:r>
          </a:p>
          <a:p>
            <a:endParaRPr lang="en-US" baseline="0" dirty="0" smtClean="0"/>
          </a:p>
          <a:p>
            <a:r>
              <a:rPr lang="en-US" baseline="0" dirty="0" smtClean="0"/>
              <a:t>-And finally  the </a:t>
            </a:r>
            <a:r>
              <a:rPr lang="en-US" dirty="0" smtClean="0"/>
              <a:t>Estimated net cash outlays for the advance period should typically  = the amount that</a:t>
            </a:r>
            <a:r>
              <a:rPr lang="en-US" baseline="0" dirty="0" smtClean="0"/>
              <a:t> you are requesting</a:t>
            </a:r>
            <a:endParaRPr lang="en-US" dirty="0"/>
          </a:p>
        </p:txBody>
      </p:sp>
      <p:sp>
        <p:nvSpPr>
          <p:cNvPr id="4" name="Slide Number Placeholder 3"/>
          <p:cNvSpPr>
            <a:spLocks noGrp="1"/>
          </p:cNvSpPr>
          <p:nvPr>
            <p:ph type="sldNum" sz="quarter" idx="10"/>
          </p:nvPr>
        </p:nvSpPr>
        <p:spPr/>
        <p:txBody>
          <a:bodyPr/>
          <a:lstStyle/>
          <a:p>
            <a:fld id="{9CD58982-6F76-44F7-922D-CC95874F66C9}"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A couple of reminders of some things that might hold-up your payment</a:t>
            </a:r>
            <a:r>
              <a:rPr lang="en-US" baseline="0" dirty="0" smtClean="0"/>
              <a:t> requests</a:t>
            </a:r>
          </a:p>
          <a:p>
            <a:pPr>
              <a:buFontTx/>
              <a:buChar char="-"/>
            </a:pPr>
            <a:endParaRPr lang="en-US" dirty="0" smtClean="0"/>
          </a:p>
          <a:p>
            <a:r>
              <a:rPr lang="en-US" dirty="0" smtClean="0"/>
              <a:t>-Make sure that you have</a:t>
            </a:r>
            <a:r>
              <a:rPr lang="en-US" baseline="0" dirty="0" smtClean="0"/>
              <a:t> the correct grant number on your form, as that is how we track your grant</a:t>
            </a:r>
          </a:p>
          <a:p>
            <a:endParaRPr lang="en-US" baseline="0" dirty="0" smtClean="0"/>
          </a:p>
          <a:p>
            <a:pPr>
              <a:buFontTx/>
              <a:buChar char="-"/>
            </a:pPr>
            <a:r>
              <a:rPr lang="en-US" baseline="0" dirty="0" smtClean="0"/>
              <a:t>If you have ongoing projects, make sure that each grants’ funds are accounted for separately, funds cannot be combined.  Each grant must be handled separately.</a:t>
            </a:r>
          </a:p>
          <a:p>
            <a:pPr>
              <a:buFontTx/>
              <a:buChar char="-"/>
            </a:pPr>
            <a:endParaRPr lang="en-US" baseline="0" dirty="0" smtClean="0"/>
          </a:p>
          <a:p>
            <a:pPr>
              <a:buFontTx/>
              <a:buChar char="-"/>
            </a:pPr>
            <a:r>
              <a:rPr lang="en-US" baseline="0" dirty="0" smtClean="0"/>
              <a:t>Payment requests do not need to be done monthly, there is no set interval.  You may find it helpful to submit quarterly or at the end of the grant; however requests should be submitted and all funds should be expended within 90 days of the end of the grant.</a:t>
            </a:r>
          </a:p>
          <a:p>
            <a:pPr>
              <a:buFontTx/>
              <a:buChar char="-"/>
            </a:pPr>
            <a:endParaRPr lang="en-US" baseline="0" dirty="0" smtClean="0"/>
          </a:p>
          <a:p>
            <a:pPr>
              <a:buFontTx/>
              <a:buChar char="-"/>
            </a:pPr>
            <a:r>
              <a:rPr lang="en-US" baseline="0" dirty="0" smtClean="0"/>
              <a:t>-Cost-share is tracked over the life of the projects and we compare it as a percentage against your current total project budget, so if you are required to contribute 50% cost-share toward your projects, we will review that with each payment request. If not currently meeting your costshare, please submit a brief explanation and when you anticipate making up the cost-share.</a:t>
            </a:r>
          </a:p>
          <a:p>
            <a:pPr>
              <a:buFontTx/>
              <a:buChar char="-"/>
            </a:pPr>
            <a:endParaRPr lang="en-US" baseline="0" dirty="0" smtClean="0"/>
          </a:p>
          <a:p>
            <a:pPr>
              <a:buFontTx/>
              <a:buChar char="-"/>
            </a:pPr>
            <a:r>
              <a:rPr lang="en-US" baseline="0" dirty="0" smtClean="0"/>
              <a:t>-However we realize that there will be valid reasons in some cases, when cost-share does not equally track against a budget and may come more toward the end of the project, for example.  In those cases, just be sure to provide this information in your explanation.  If we have further questions, we will follow-up with you. </a:t>
            </a:r>
          </a:p>
          <a:p>
            <a:pPr>
              <a:buFontTx/>
              <a:buNone/>
            </a:pPr>
            <a:endParaRPr lang="en-US" dirty="0"/>
          </a:p>
        </p:txBody>
      </p:sp>
      <p:sp>
        <p:nvSpPr>
          <p:cNvPr id="4" name="Slide Number Placeholder 3"/>
          <p:cNvSpPr>
            <a:spLocks noGrp="1"/>
          </p:cNvSpPr>
          <p:nvPr>
            <p:ph type="sldNum" sz="quarter" idx="10"/>
          </p:nvPr>
        </p:nvSpPr>
        <p:spPr/>
        <p:txBody>
          <a:bodyPr/>
          <a:lstStyle/>
          <a:p>
            <a:fld id="{9CD58982-6F76-44F7-922D-CC95874F66C9}"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best to email or fax the request, rather than mail.  Please feel free to call or email at any point throughout</a:t>
            </a:r>
            <a:r>
              <a:rPr lang="en-US" baseline="0" dirty="0" smtClean="0"/>
              <a:t> the process.</a:t>
            </a:r>
          </a:p>
          <a:p>
            <a:endParaRPr lang="en-US" baseline="0" dirty="0" smtClean="0"/>
          </a:p>
          <a:p>
            <a:r>
              <a:rPr lang="en-US" baseline="0" dirty="0" smtClean="0"/>
              <a:t>-Also if you would like to track when a payment was made, you can go to the Dept. of Treasury’s Internet Payment Platform.  The website is listed here.  This is a separate website, so you will need to register with that site.</a:t>
            </a:r>
            <a:endParaRPr lang="en-US" dirty="0"/>
          </a:p>
        </p:txBody>
      </p:sp>
      <p:sp>
        <p:nvSpPr>
          <p:cNvPr id="4" name="Slide Number Placeholder 3"/>
          <p:cNvSpPr>
            <a:spLocks noGrp="1"/>
          </p:cNvSpPr>
          <p:nvPr>
            <p:ph type="sldNum" sz="quarter" idx="10"/>
          </p:nvPr>
        </p:nvSpPr>
        <p:spPr/>
        <p:txBody>
          <a:bodyPr/>
          <a:lstStyle/>
          <a:p>
            <a:fld id="{9CD58982-6F76-44F7-922D-CC95874F66C9}"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65DB8-F4C6-4FD6-B88A-FE7D13842C6C}"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65DB8-F4C6-4FD6-B88A-FE7D13842C6C}" type="slidenum">
              <a:rPr lang="en-US" smtClean="0"/>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E65DB8-F4C6-4FD6-B88A-FE7D13842C6C}" type="slidenum">
              <a:rPr lang="en-US" smtClean="0"/>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09BB0AB2-28CB-48B3-B543-BEEBBE34CBD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place that NHPRC may require some more detailed tracking than some other agencies is in terms of cost sharing.  Cost sharing is part of your project as much of your federal funds.</a:t>
            </a:r>
          </a:p>
          <a:p>
            <a:r>
              <a:rPr lang="en-US" baseline="0" dirty="0" smtClean="0"/>
              <a:t>We need to know where your project stands in terms of the amount of cost share you pledged in the final approved budget.  </a:t>
            </a:r>
          </a:p>
          <a:p>
            <a:r>
              <a:rPr lang="en-US" baseline="0" dirty="0" smtClean="0"/>
              <a:t>We know you may not “fill the empty sheets” at exactly the same rate as you request federal funds, but we will ask you to explain after the first six months about how you plan to meet your cost share amount.  </a:t>
            </a:r>
          </a:p>
          <a:p>
            <a:r>
              <a:rPr lang="en-US" baseline="0" dirty="0" smtClean="0"/>
              <a:t>If you suspect any issue with this, contact us as soon as possible.  </a:t>
            </a:r>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some things your organization should do – </a:t>
            </a:r>
          </a:p>
          <a:p>
            <a:r>
              <a:rPr lang="en-US" dirty="0" smtClean="0"/>
              <a:t>There should be clear</a:t>
            </a:r>
            <a:r>
              <a:rPr lang="en-US" baseline="0" dirty="0" smtClean="0"/>
              <a:t> lines of responsibilities – so that the person who request funds is different from the person who approves funds.  </a:t>
            </a:r>
          </a:p>
          <a:p>
            <a:r>
              <a:rPr lang="en-US" baseline="0" dirty="0" smtClean="0"/>
              <a:t>Depending on the nature of your accounting set up, either you want to create an new accounting line for each federal grant, or you may want to open a separate bank account.  You must ensure that you do not use grant funds for other operating costs. </a:t>
            </a:r>
          </a:p>
          <a:p>
            <a:r>
              <a:rPr lang="en-US" baseline="0" dirty="0" smtClean="0"/>
              <a:t>And you have got to keep track of all kinds of expenses with good records – sometimes we’ve found people focus on the grant funds at the expense of the cost share contributions. </a:t>
            </a:r>
          </a:p>
          <a:p>
            <a:r>
              <a:rPr lang="en-US" baseline="0" dirty="0" smtClean="0"/>
              <a:t>I’ll show some forms that are useful. </a:t>
            </a:r>
            <a:endParaRPr lang="en-US" dirty="0"/>
          </a:p>
        </p:txBody>
      </p:sp>
      <p:sp>
        <p:nvSpPr>
          <p:cNvPr id="4" name="Slide Number Placeholder 3"/>
          <p:cNvSpPr>
            <a:spLocks noGrp="1"/>
          </p:cNvSpPr>
          <p:nvPr>
            <p:ph type="sldNum" sz="quarter" idx="10"/>
          </p:nvPr>
        </p:nvSpPr>
        <p:spPr/>
        <p:txBody>
          <a:bodyPr/>
          <a:lstStyle/>
          <a:p>
            <a:fld id="{09BB0AB2-28CB-48B3-B543-BEEBBE34CBD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8C71007-8677-4DC7-9528-1442396265C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71007-8677-4DC7-9528-1442396265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pa.gov/ogd/training/section15.ht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nhprc@nara.gov"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chives.gov/nhpr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archives.gov/nhprc/administ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cr.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archives.gov/nhprc/administer/payment-instruction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nhprc@nar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ipp.gov/" TargetMode="Externa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archives.gov/nhprc/administer/reporting.html"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http://na.fs.fed.us/fap/sf425-fillable.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archives.gov/nhprc/administer/"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tiff"/><Relationship Id="rId4" Type="http://schemas.openxmlformats.org/officeDocument/2006/relationships/hyperlink" Target="http://www.archives.gov/nhprc/contact.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archives.gov/nhprc/administe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archives.gov/nhprc/contac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archives.gov/nhprc/administer/costshare.html"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1470025"/>
          </a:xfrm>
        </p:spPr>
        <p:txBody>
          <a:bodyPr>
            <a:normAutofit fontScale="90000"/>
          </a:bodyPr>
          <a:lstStyle/>
          <a:p>
            <a:r>
              <a:rPr lang="en-US" dirty="0" smtClean="0"/>
              <a:t>Welcome to </a:t>
            </a:r>
            <a:br>
              <a:rPr lang="en-US" dirty="0" smtClean="0"/>
            </a:br>
            <a:r>
              <a:rPr lang="en-US" dirty="0" smtClean="0"/>
              <a:t>Managing the Finances of Your NHPRC Grant</a:t>
            </a:r>
            <a:endParaRPr lang="en-US" dirty="0"/>
          </a:p>
        </p:txBody>
      </p:sp>
      <p:sp>
        <p:nvSpPr>
          <p:cNvPr id="3" name="Subtitle 2"/>
          <p:cNvSpPr>
            <a:spLocks noGrp="1"/>
          </p:cNvSpPr>
          <p:nvPr>
            <p:ph type="subTitle" idx="1"/>
          </p:nvPr>
        </p:nvSpPr>
        <p:spPr>
          <a:xfrm>
            <a:off x="685800" y="2514600"/>
            <a:ext cx="7848600" cy="3581400"/>
          </a:xfrm>
        </p:spPr>
        <p:txBody>
          <a:bodyPr>
            <a:normAutofit/>
          </a:bodyPr>
          <a:lstStyle/>
          <a:p>
            <a:pPr algn="l">
              <a:buFont typeface="Arial" pitchFamily="34" charset="0"/>
              <a:buChar char="•"/>
            </a:pPr>
            <a:endParaRPr lang="en-US" dirty="0" smtClean="0"/>
          </a:p>
        </p:txBody>
      </p:sp>
      <p:sp>
        <p:nvSpPr>
          <p:cNvPr id="4" name="Slide Number Placeholder 3"/>
          <p:cNvSpPr>
            <a:spLocks noGrp="1"/>
          </p:cNvSpPr>
          <p:nvPr>
            <p:ph type="sldNum" sz="quarter" idx="12"/>
          </p:nvPr>
        </p:nvSpPr>
        <p:spPr/>
        <p:txBody>
          <a:bodyPr/>
          <a:lstStyle/>
          <a:p>
            <a:fld id="{F8C71007-8677-4DC7-9528-1442396265C3}"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cont. </a:t>
            </a:r>
            <a:endParaRPr lang="en-US" dirty="0"/>
          </a:p>
        </p:txBody>
      </p:sp>
      <p:sp>
        <p:nvSpPr>
          <p:cNvPr id="3" name="Content Placeholder 2"/>
          <p:cNvSpPr>
            <a:spLocks noGrp="1"/>
          </p:cNvSpPr>
          <p:nvPr>
            <p:ph sz="half" idx="1"/>
          </p:nvPr>
        </p:nvSpPr>
        <p:spPr>
          <a:xfrm>
            <a:off x="304800" y="1219200"/>
            <a:ext cx="4267200" cy="5029200"/>
          </a:xfrm>
        </p:spPr>
        <p:txBody>
          <a:bodyPr>
            <a:normAutofit fontScale="92500"/>
          </a:bodyPr>
          <a:lstStyle/>
          <a:p>
            <a:r>
              <a:rPr lang="en-US" dirty="0" smtClean="0"/>
              <a:t>Develop personnel, travel, and budget policies. </a:t>
            </a:r>
          </a:p>
          <a:p>
            <a:r>
              <a:rPr lang="en-US" dirty="0" smtClean="0"/>
              <a:t>Keep documentation of expenses and contributions to the project for personnel, volunteers, purchases, in-kind donations, etc.</a:t>
            </a:r>
          </a:p>
          <a:p>
            <a:r>
              <a:rPr lang="en-US" dirty="0" smtClean="0"/>
              <a:t>Keep these records for three years after you submit the last Financial Report</a:t>
            </a:r>
          </a:p>
          <a:p>
            <a:endParaRPr lang="en-US" dirty="0" smtClean="0"/>
          </a:p>
          <a:p>
            <a:endParaRPr lang="en-US" dirty="0"/>
          </a:p>
        </p:txBody>
      </p:sp>
      <p:pic>
        <p:nvPicPr>
          <p:cNvPr id="7" name="Content Placeholder 6" descr="Open drawers of 2 file cabinets."/>
          <p:cNvPicPr>
            <a:picLocks noGrp="1" noChangeAspect="1"/>
          </p:cNvPicPr>
          <p:nvPr>
            <p:ph sz="half" idx="2"/>
          </p:nvPr>
        </p:nvPicPr>
        <p:blipFill>
          <a:blip r:embed="rId3" cstate="print"/>
          <a:stretch>
            <a:fillRect/>
          </a:stretch>
        </p:blipFill>
        <p:spPr>
          <a:xfrm>
            <a:off x="4953000" y="2209800"/>
            <a:ext cx="4038600" cy="3286755"/>
          </a:xfrm>
        </p:spPr>
      </p:pic>
      <p:sp>
        <p:nvSpPr>
          <p:cNvPr id="4" name="Slide Number Placeholder 3"/>
          <p:cNvSpPr>
            <a:spLocks noGrp="1"/>
          </p:cNvSpPr>
          <p:nvPr>
            <p:ph type="sldNum" sz="quarter" idx="12"/>
          </p:nvPr>
        </p:nvSpPr>
        <p:spPr/>
        <p:txBody>
          <a:bodyPr/>
          <a:lstStyle/>
          <a:p>
            <a:fld id="{F8C71007-8677-4DC7-9528-1442396265C3}"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249362"/>
          </a:xfrm>
        </p:spPr>
        <p:txBody>
          <a:bodyPr>
            <a:normAutofit/>
          </a:bodyPr>
          <a:lstStyle/>
          <a:p>
            <a:r>
              <a:rPr lang="en-US" dirty="0" smtClean="0"/>
              <a:t>Example of Tracking Personnel</a:t>
            </a:r>
            <a:endParaRPr lang="en-US" dirty="0"/>
          </a:p>
        </p:txBody>
      </p:sp>
      <p:pic>
        <p:nvPicPr>
          <p:cNvPr id="5" name="Content Placeholder 4" descr="If you require an accessible version of the Budget form, please contact the Grants Workflow and Information Coordinator at 202-357-5022. "/>
          <p:cNvPicPr>
            <a:picLocks noGrp="1" noChangeAspect="1"/>
          </p:cNvPicPr>
          <p:nvPr>
            <p:ph idx="1"/>
          </p:nvPr>
        </p:nvPicPr>
        <p:blipFill>
          <a:blip r:embed="rId3" cstate="print"/>
          <a:srcRect l="6863" t="7234" r="6863" b="32184"/>
          <a:stretch>
            <a:fillRect/>
          </a:stretch>
        </p:blipFill>
        <p:spPr>
          <a:xfrm>
            <a:off x="990600" y="1219200"/>
            <a:ext cx="7162800" cy="5453495"/>
          </a:xfrm>
        </p:spPr>
      </p:pic>
      <p:sp>
        <p:nvSpPr>
          <p:cNvPr id="4" name="Slide Number Placeholder 3"/>
          <p:cNvSpPr>
            <a:spLocks noGrp="1"/>
          </p:cNvSpPr>
          <p:nvPr>
            <p:ph type="sldNum" sz="quarter" idx="12"/>
          </p:nvPr>
        </p:nvSpPr>
        <p:spPr/>
        <p:txBody>
          <a:bodyPr/>
          <a:lstStyle/>
          <a:p>
            <a:fld id="{F8C71007-8677-4DC7-9528-1442396265C3}" type="slidenum">
              <a:rPr lang="en-US" smtClean="0"/>
              <a:pPr/>
              <a:t>11</a:t>
            </a:fld>
            <a:endParaRPr lang="en-US" dirty="0"/>
          </a:p>
        </p:txBody>
      </p:sp>
      <p:sp>
        <p:nvSpPr>
          <p:cNvPr id="7" name="Right Arrow 6"/>
          <p:cNvSpPr/>
          <p:nvPr/>
        </p:nvSpPr>
        <p:spPr>
          <a:xfrm>
            <a:off x="533400" y="5486400"/>
            <a:ext cx="685800" cy="2286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762000" y="2667000"/>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762000" y="3352800"/>
            <a:ext cx="6096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Services.tif"/>
          <p:cNvPicPr>
            <a:picLocks noChangeAspect="1"/>
          </p:cNvPicPr>
          <p:nvPr/>
        </p:nvPicPr>
        <p:blipFill>
          <a:blip r:embed="rId3" cstate="print"/>
          <a:srcRect l="8057" t="7310" r="6892"/>
          <a:stretch>
            <a:fillRect/>
          </a:stretch>
        </p:blipFill>
        <p:spPr>
          <a:xfrm>
            <a:off x="914400" y="1219200"/>
            <a:ext cx="7924124" cy="5287963"/>
          </a:xfrm>
          <a:prstGeom prst="rect">
            <a:avLst/>
          </a:prstGeom>
        </p:spPr>
      </p:pic>
      <p:sp>
        <p:nvSpPr>
          <p:cNvPr id="2" name="Title 1"/>
          <p:cNvSpPr>
            <a:spLocks noGrp="1"/>
          </p:cNvSpPr>
          <p:nvPr>
            <p:ph type="title"/>
          </p:nvPr>
        </p:nvSpPr>
        <p:spPr/>
        <p:txBody>
          <a:bodyPr/>
          <a:lstStyle/>
          <a:p>
            <a:r>
              <a:rPr lang="en-US" dirty="0" smtClean="0"/>
              <a:t>Example of Consultant/Services</a:t>
            </a:r>
            <a:endParaRPr lang="en-US" dirty="0"/>
          </a:p>
        </p:txBody>
      </p:sp>
      <p:pic>
        <p:nvPicPr>
          <p:cNvPr id="5" name="Content Placeholder 4" descr="If you require an accessible version of the Budget form, please contact the Grants Workflow and Information Coordinator at 202-357-5022. "/>
          <p:cNvPicPr>
            <a:picLocks noGrp="1" noChangeAspect="1"/>
          </p:cNvPicPr>
          <p:nvPr>
            <p:ph idx="1"/>
          </p:nvPr>
        </p:nvPicPr>
        <p:blipFill>
          <a:blip r:embed="rId3" cstate="print"/>
          <a:srcRect l="8057" t="7310" r="6892"/>
          <a:stretch>
            <a:fillRect/>
          </a:stretch>
        </p:blipFill>
        <p:spPr>
          <a:xfrm>
            <a:off x="762000" y="1066800"/>
            <a:ext cx="7924124" cy="5287963"/>
          </a:xfrm>
        </p:spPr>
      </p:pic>
      <p:sp>
        <p:nvSpPr>
          <p:cNvPr id="4" name="Slide Number Placeholder 3"/>
          <p:cNvSpPr>
            <a:spLocks noGrp="1"/>
          </p:cNvSpPr>
          <p:nvPr>
            <p:ph type="sldNum" sz="quarter" idx="12"/>
          </p:nvPr>
        </p:nvSpPr>
        <p:spPr/>
        <p:txBody>
          <a:bodyPr/>
          <a:lstStyle/>
          <a:p>
            <a:fld id="{F8C71007-8677-4DC7-9528-1442396265C3}" type="slidenum">
              <a:rPr lang="en-US" smtClean="0"/>
              <a:pPr/>
              <a:t>12</a:t>
            </a:fld>
            <a:endParaRPr lang="en-US" dirty="0"/>
          </a:p>
        </p:txBody>
      </p:sp>
      <p:sp>
        <p:nvSpPr>
          <p:cNvPr id="6" name="Left Arrow 5"/>
          <p:cNvSpPr/>
          <p:nvPr/>
        </p:nvSpPr>
        <p:spPr>
          <a:xfrm>
            <a:off x="8077200" y="5410200"/>
            <a:ext cx="457200" cy="30480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7" name="Right Arrow 6"/>
          <p:cNvSpPr/>
          <p:nvPr/>
        </p:nvSpPr>
        <p:spPr>
          <a:xfrm>
            <a:off x="685800" y="2057400"/>
            <a:ext cx="4572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8229600" y="2057400"/>
            <a:ext cx="457200" cy="304800"/>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10" name="Right Arrow 9"/>
          <p:cNvSpPr/>
          <p:nvPr/>
        </p:nvSpPr>
        <p:spPr>
          <a:xfrm>
            <a:off x="0" y="5334000"/>
            <a:ext cx="838200" cy="5334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457200" y="5029200"/>
            <a:ext cx="4572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Information is Available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Classes from commercial providers</a:t>
            </a:r>
          </a:p>
          <a:p>
            <a:r>
              <a:rPr lang="en-US" dirty="0" smtClean="0"/>
              <a:t>Material on our website about other requirements</a:t>
            </a:r>
          </a:p>
          <a:p>
            <a:r>
              <a:rPr lang="en-US" dirty="0" smtClean="0"/>
              <a:t>Training classes from other federal funders such as EPA: </a:t>
            </a:r>
            <a:r>
              <a:rPr lang="en-US" dirty="0" smtClean="0">
                <a:hlinkClick r:id="rId3"/>
              </a:rPr>
              <a:t>http://www.epa.gov/ogd/training/section15.htm</a:t>
            </a:r>
            <a:r>
              <a:rPr lang="en-US" dirty="0" smtClean="0"/>
              <a:t> </a:t>
            </a:r>
          </a:p>
          <a:p>
            <a:pPr>
              <a:buNone/>
            </a:pPr>
            <a:endParaRPr lang="en-US" dirty="0" smtClean="0"/>
          </a:p>
          <a:p>
            <a:pPr algn="ctr">
              <a:buNone/>
            </a:pPr>
            <a:r>
              <a:rPr lang="en-US" dirty="0" smtClean="0"/>
              <a:t>??  Questions  ??</a:t>
            </a:r>
          </a:p>
          <a:p>
            <a:pPr algn="ctr">
              <a:buNone/>
            </a:pPr>
            <a:r>
              <a:rPr lang="en-US" dirty="0" smtClean="0"/>
              <a:t>Ask via the Question Feature or send us email at </a:t>
            </a:r>
            <a:r>
              <a:rPr lang="en-US" dirty="0" err="1" smtClean="0">
                <a:hlinkClick r:id="rId4"/>
              </a:rPr>
              <a:t>nhprc@nara.gov</a:t>
            </a:r>
            <a:r>
              <a:rPr lang="en-US" dirty="0" smtClean="0"/>
              <a:t> </a:t>
            </a:r>
          </a:p>
        </p:txBody>
      </p:sp>
      <p:sp>
        <p:nvSpPr>
          <p:cNvPr id="4" name="Slide Number Placeholder 3"/>
          <p:cNvSpPr>
            <a:spLocks noGrp="1"/>
          </p:cNvSpPr>
          <p:nvPr>
            <p:ph type="sldNum" sz="quarter" idx="12"/>
          </p:nvPr>
        </p:nvSpPr>
        <p:spPr/>
        <p:txBody>
          <a:bodyPr/>
          <a:lstStyle/>
          <a:p>
            <a:fld id="{F8C71007-8677-4DC7-9528-1442396265C3}"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2011362"/>
          </a:xfrm>
        </p:spPr>
        <p:txBody>
          <a:bodyPr>
            <a:normAutofit/>
          </a:bodyPr>
          <a:lstStyle/>
          <a:p>
            <a:r>
              <a:rPr lang="en-US" sz="5400" dirty="0" smtClean="0"/>
              <a:t>Submitting Accurate Payment Requests</a:t>
            </a:r>
            <a:endParaRPr lang="en-US" sz="5400" dirty="0"/>
          </a:p>
        </p:txBody>
      </p:sp>
      <p:sp>
        <p:nvSpPr>
          <p:cNvPr id="3" name="Content Placeholder 2"/>
          <p:cNvSpPr>
            <a:spLocks noGrp="1"/>
          </p:cNvSpPr>
          <p:nvPr>
            <p:ph idx="1"/>
          </p:nvPr>
        </p:nvSpPr>
        <p:spPr>
          <a:xfrm>
            <a:off x="457200" y="2362200"/>
            <a:ext cx="8229600" cy="3763963"/>
          </a:xfrm>
        </p:spPr>
        <p:txBody>
          <a:bodyPr/>
          <a:lstStyle/>
          <a:p>
            <a:pPr>
              <a:buNone/>
            </a:pPr>
            <a:endParaRPr lang="en-US" sz="7200" b="1" dirty="0" smtClean="0"/>
          </a:p>
          <a:p>
            <a:endParaRPr lang="en-US" dirty="0"/>
          </a:p>
        </p:txBody>
      </p:sp>
      <p:sp>
        <p:nvSpPr>
          <p:cNvPr id="4" name="Slide Number Placeholder 3"/>
          <p:cNvSpPr>
            <a:spLocks noGrp="1"/>
          </p:cNvSpPr>
          <p:nvPr>
            <p:ph type="sldNum" sz="quarter" idx="12"/>
          </p:nvPr>
        </p:nvSpPr>
        <p:spPr/>
        <p:txBody>
          <a:bodyPr/>
          <a:lstStyle/>
          <a:p>
            <a:fld id="{F8C71007-8677-4DC7-9528-1442396265C3}" type="slidenum">
              <a:rPr lang="en-US" smtClean="0"/>
              <a:pPr/>
              <a:t>15</a:t>
            </a:fld>
            <a:endParaRPr lang="en-US" dirty="0"/>
          </a:p>
        </p:txBody>
      </p:sp>
      <p:pic>
        <p:nvPicPr>
          <p:cNvPr id="5" name="Picture 4" descr="Money dispensing picture."/>
          <p:cNvPicPr>
            <a:picLocks noChangeAspect="1"/>
          </p:cNvPicPr>
          <p:nvPr/>
        </p:nvPicPr>
        <p:blipFill>
          <a:blip r:embed="rId3" cstate="print"/>
          <a:stretch>
            <a:fillRect/>
          </a:stretch>
        </p:blipFill>
        <p:spPr>
          <a:xfrm>
            <a:off x="2133600" y="2362200"/>
            <a:ext cx="5250656" cy="4495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a:t>
            </a:r>
            <a:endParaRPr lang="en-US" dirty="0"/>
          </a:p>
        </p:txBody>
      </p:sp>
      <p:sp>
        <p:nvSpPr>
          <p:cNvPr id="3" name="Content Placeholder 2"/>
          <p:cNvSpPr>
            <a:spLocks noGrp="1"/>
          </p:cNvSpPr>
          <p:nvPr>
            <p:ph idx="1"/>
          </p:nvPr>
        </p:nvSpPr>
        <p:spPr>
          <a:xfrm>
            <a:off x="457200" y="1143000"/>
            <a:ext cx="8077200" cy="4983163"/>
          </a:xfrm>
        </p:spPr>
        <p:txBody>
          <a:bodyPr>
            <a:normAutofit/>
          </a:bodyPr>
          <a:lstStyle/>
          <a:p>
            <a:r>
              <a:rPr lang="en-US" dirty="0" smtClean="0"/>
              <a:t>Make sure your narrative and financial reports are up to date</a:t>
            </a:r>
          </a:p>
          <a:p>
            <a:r>
              <a:rPr lang="en-US" dirty="0" smtClean="0"/>
              <a:t>NHPRC’s website:  </a:t>
            </a:r>
            <a:r>
              <a:rPr lang="en-US" dirty="0" smtClean="0">
                <a:hlinkClick r:id="rId3"/>
              </a:rPr>
              <a:t>https://archives.gov/nhprc</a:t>
            </a:r>
            <a:endParaRPr lang="en-US" dirty="0" smtClean="0"/>
          </a:p>
          <a:p>
            <a:r>
              <a:rPr lang="en-US" dirty="0" smtClean="0"/>
              <a:t>“Administer a Grant” page:</a:t>
            </a:r>
          </a:p>
          <a:p>
            <a:r>
              <a:rPr lang="en-US" dirty="0" smtClean="0">
                <a:hlinkClick r:id="rId4"/>
              </a:rPr>
              <a:t>http://www.archives.gov/nhprc/administer/</a:t>
            </a:r>
            <a:endParaRPr lang="en-US" dirty="0" smtClean="0"/>
          </a:p>
          <a:p>
            <a:endParaRPr lang="en-US" dirty="0"/>
          </a:p>
        </p:txBody>
      </p:sp>
      <p:sp>
        <p:nvSpPr>
          <p:cNvPr id="4" name="Slide Number Placeholder 3"/>
          <p:cNvSpPr>
            <a:spLocks noGrp="1"/>
          </p:cNvSpPr>
          <p:nvPr>
            <p:ph type="sldNum" sz="quarter" idx="12"/>
          </p:nvPr>
        </p:nvSpPr>
        <p:spPr/>
        <p:txBody>
          <a:bodyPr/>
          <a:lstStyle/>
          <a:p>
            <a:fld id="{F8C71007-8677-4DC7-9528-1442396265C3}" type="slidenum">
              <a:rPr lang="en-US" smtClean="0"/>
              <a:pPr/>
              <a:t>16</a:t>
            </a:fld>
            <a:endParaRPr lang="en-US" dirty="0"/>
          </a:p>
        </p:txBody>
      </p:sp>
      <p:pic>
        <p:nvPicPr>
          <p:cNvPr id="5" name="Picture 4" descr="Washington workers picture."/>
          <p:cNvPicPr>
            <a:picLocks noChangeAspect="1"/>
          </p:cNvPicPr>
          <p:nvPr/>
        </p:nvPicPr>
        <p:blipFill>
          <a:blip r:embed="rId5" cstate="print"/>
          <a:stretch>
            <a:fillRect/>
          </a:stretch>
        </p:blipFill>
        <p:spPr>
          <a:xfrm>
            <a:off x="5436492" y="3962400"/>
            <a:ext cx="3707508" cy="2895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descr="NHPRC Administering a Grant web page."/>
          <p:cNvPicPr>
            <a:picLocks noGrp="1" noChangeAspect="1" noChangeArrowheads="1"/>
          </p:cNvPicPr>
          <p:nvPr>
            <p:ph idx="1"/>
          </p:nvPr>
        </p:nvPicPr>
        <p:blipFill>
          <a:blip r:embed="rId3"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 (cont.)</a:t>
            </a:r>
            <a:endParaRPr lang="en-US" dirty="0"/>
          </a:p>
        </p:txBody>
      </p:sp>
      <p:sp>
        <p:nvSpPr>
          <p:cNvPr id="3" name="Content Placeholder 2"/>
          <p:cNvSpPr>
            <a:spLocks noGrp="1"/>
          </p:cNvSpPr>
          <p:nvPr>
            <p:ph idx="1"/>
          </p:nvPr>
        </p:nvSpPr>
        <p:spPr/>
        <p:txBody>
          <a:bodyPr/>
          <a:lstStyle/>
          <a:p>
            <a:r>
              <a:rPr lang="en-US" dirty="0" smtClean="0"/>
              <a:t>CCR: Make sure registered and update yearly</a:t>
            </a:r>
          </a:p>
          <a:p>
            <a:r>
              <a:rPr lang="en-US" dirty="0" smtClean="0">
                <a:hlinkClick r:id="rId3"/>
              </a:rPr>
              <a:t>www.ccr.gov</a:t>
            </a:r>
            <a:endParaRPr lang="en-US" dirty="0" smtClean="0"/>
          </a:p>
          <a:p>
            <a:r>
              <a:rPr lang="en-US" dirty="0" smtClean="0"/>
              <a:t>SF 270</a:t>
            </a:r>
          </a:p>
          <a:p>
            <a:r>
              <a:rPr lang="en-US" sz="2800" dirty="0" smtClean="0">
                <a:hlinkClick r:id="rId4"/>
              </a:rPr>
              <a:t>http://www.archives.gov/nhprc/administer/payment-instructions.html</a:t>
            </a:r>
            <a:r>
              <a:rPr lang="en-US" sz="2800" dirty="0" smtClean="0"/>
              <a:t> </a:t>
            </a:r>
          </a:p>
          <a:p>
            <a:pPr>
              <a:buNone/>
            </a:pPr>
            <a:r>
              <a:rPr lang="en-US" dirty="0" smtClean="0"/>
              <a:t>   </a:t>
            </a:r>
          </a:p>
          <a:p>
            <a:pPr>
              <a:buNone/>
            </a:pPr>
            <a:endParaRPr lang="en-US" dirty="0"/>
          </a:p>
        </p:txBody>
      </p:sp>
      <p:pic>
        <p:nvPicPr>
          <p:cNvPr id="5" name="Picture 4" descr="office picture."/>
          <p:cNvPicPr>
            <a:picLocks noChangeAspect="1"/>
          </p:cNvPicPr>
          <p:nvPr/>
        </p:nvPicPr>
        <p:blipFill>
          <a:blip r:embed="rId5" cstate="print"/>
          <a:stretch>
            <a:fillRect/>
          </a:stretch>
        </p:blipFill>
        <p:spPr>
          <a:xfrm>
            <a:off x="5715000" y="3810000"/>
            <a:ext cx="3429000" cy="3048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rmAutofit fontScale="90000"/>
          </a:bodyPr>
          <a:lstStyle/>
          <a:p>
            <a:r>
              <a:rPr lang="en-US" dirty="0" smtClean="0"/>
              <a:t>Two Types of Requests:  Reimbursements &amp; Advances	</a:t>
            </a: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098" name="Picture 2" descr="If you require an accessible version of the Budget form, please contact the Grants Workflow and Information Coordinator at 202-357-5022. "/>
          <p:cNvPicPr>
            <a:picLocks noChangeAspect="1" noChangeArrowheads="1"/>
          </p:cNvPicPr>
          <p:nvPr/>
        </p:nvPicPr>
        <p:blipFill>
          <a:blip r:embed="rId3" cstate="print"/>
          <a:srcRect/>
          <a:stretch>
            <a:fillRect/>
          </a:stretch>
        </p:blipFill>
        <p:spPr bwMode="auto">
          <a:xfrm>
            <a:off x="0" y="1371600"/>
            <a:ext cx="9144000" cy="838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descr="If you require an accessible version of the Budget form, please contact the Grants Workflow and Information Coordinator at 202-357-5022. "/>
          <p:cNvPicPr>
            <a:picLocks noGrp="1" noChangeAspect="1" noChangeArrowheads="1"/>
          </p:cNvPicPr>
          <p:nvPr>
            <p:ph idx="1"/>
          </p:nvPr>
        </p:nvPicPr>
        <p:blipFill>
          <a:blip r:embed="rId3" cstate="print"/>
          <a:srcRect/>
          <a:stretch>
            <a:fillRect/>
          </a:stretch>
        </p:blipFill>
        <p:spPr bwMode="auto">
          <a:xfrm>
            <a:off x="0" y="-251618"/>
            <a:ext cx="9143999" cy="7109618"/>
          </a:xfrm>
          <a:prstGeom prst="rect">
            <a:avLst/>
          </a:prstGeom>
          <a:noFill/>
          <a:ln w="9525">
            <a:noFill/>
            <a:miter lim="800000"/>
            <a:headEnd/>
            <a:tailEnd/>
          </a:ln>
        </p:spPr>
      </p:pic>
      <p:sp>
        <p:nvSpPr>
          <p:cNvPr id="5" name="Left Arrow 4"/>
          <p:cNvSpPr/>
          <p:nvPr/>
        </p:nvSpPr>
        <p:spPr>
          <a:xfrm>
            <a:off x="8165592" y="32004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7467600" y="36576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F8C71007-8677-4DC7-9528-1442396265C3}" type="slidenum">
              <a:rPr lang="en-US" smtClean="0"/>
              <a:pPr/>
              <a:t>21</a:t>
            </a:fld>
            <a:endParaRPr lang="en-US" dirty="0"/>
          </a:p>
        </p:txBody>
      </p:sp>
      <p:pic>
        <p:nvPicPr>
          <p:cNvPr id="1027" name="Picture 3" descr="If you require an accessible version of the Budget form, please contact the Grants Workflow and Information Coordinator at 202-357-5022. "/>
          <p:cNvPicPr>
            <a:picLocks noGrp="1" noChangeAspect="1" noChangeArrowheads="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 name="Left Arrow 7"/>
          <p:cNvSpPr/>
          <p:nvPr/>
        </p:nvSpPr>
        <p:spPr>
          <a:xfrm>
            <a:off x="1676400" y="2362200"/>
            <a:ext cx="978408" cy="4846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2895600" y="3657600"/>
            <a:ext cx="978408" cy="484632"/>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a:off x="2971800" y="4343400"/>
            <a:ext cx="978408" cy="484632"/>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a:off x="2971800" y="5029200"/>
            <a:ext cx="978408" cy="484632"/>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descr="If you require an accessible version of the Budget form, please contact the Grants Workflow and Information Coordinator at 202-357-5022. "/>
          <p:cNvPicPr>
            <a:picLocks noGrp="1" noChangeAspect="1" noChangeArrowheads="1"/>
          </p:cNvPicPr>
          <p:nvPr>
            <p:ph idx="1"/>
          </p:nvPr>
        </p:nvPicPr>
        <p:blipFill>
          <a:blip r:embed="rId3" cstate="print"/>
          <a:srcRect/>
          <a:stretch>
            <a:fillRect/>
          </a:stretch>
        </p:blipFill>
        <p:spPr bwMode="auto">
          <a:xfrm>
            <a:off x="0" y="-251618"/>
            <a:ext cx="9144000" cy="7109618"/>
          </a:xfrm>
          <a:prstGeom prst="rect">
            <a:avLst/>
          </a:prstGeom>
          <a:noFill/>
          <a:ln w="9525">
            <a:noFill/>
            <a:miter lim="800000"/>
            <a:headEnd/>
            <a:tailEnd/>
          </a:ln>
        </p:spPr>
      </p:pic>
      <p:sp>
        <p:nvSpPr>
          <p:cNvPr id="8" name="Left Arrow 7"/>
          <p:cNvSpPr/>
          <p:nvPr/>
        </p:nvSpPr>
        <p:spPr>
          <a:xfrm>
            <a:off x="7315200" y="20574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Reimbursements</a:t>
            </a:r>
            <a:endParaRPr lang="en-US" dirty="0"/>
          </a:p>
        </p:txBody>
      </p:sp>
      <p:sp>
        <p:nvSpPr>
          <p:cNvPr id="3" name="Content Placeholder 2"/>
          <p:cNvSpPr>
            <a:spLocks noGrp="1"/>
          </p:cNvSpPr>
          <p:nvPr>
            <p:ph idx="1"/>
          </p:nvPr>
        </p:nvSpPr>
        <p:spPr/>
        <p:txBody>
          <a:bodyPr/>
          <a:lstStyle/>
          <a:p>
            <a:r>
              <a:rPr lang="en-US" dirty="0" smtClean="0"/>
              <a:t>Request period  and prior request amounts</a:t>
            </a:r>
          </a:p>
          <a:p>
            <a:r>
              <a:rPr lang="en-US" dirty="0" smtClean="0"/>
              <a:t>Include total program outlays to date, numbers should increase</a:t>
            </a:r>
          </a:p>
          <a:p>
            <a:r>
              <a:rPr lang="en-US" dirty="0" smtClean="0">
                <a:solidFill>
                  <a:srgbClr val="FF0000"/>
                </a:solidFill>
              </a:rPr>
              <a:t>Cost share</a:t>
            </a:r>
          </a:p>
          <a:p>
            <a:r>
              <a:rPr lang="en-US" dirty="0" smtClean="0"/>
              <a:t>Numbers should be cumulative</a:t>
            </a:r>
          </a:p>
          <a:p>
            <a:pPr>
              <a:buNone/>
            </a:pPr>
            <a:endParaRPr lang="en-US" dirty="0"/>
          </a:p>
        </p:txBody>
      </p:sp>
      <p:pic>
        <p:nvPicPr>
          <p:cNvPr id="4" name="Picture 3" descr="office workers."/>
          <p:cNvPicPr>
            <a:picLocks noChangeAspect="1"/>
          </p:cNvPicPr>
          <p:nvPr/>
        </p:nvPicPr>
        <p:blipFill>
          <a:blip r:embed="rId3" cstate="print"/>
          <a:stretch>
            <a:fillRect/>
          </a:stretch>
        </p:blipFill>
        <p:spPr>
          <a:xfrm>
            <a:off x="5897578" y="4343400"/>
            <a:ext cx="3246422" cy="2514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Advances</a:t>
            </a:r>
            <a:endParaRPr lang="en-US" dirty="0"/>
          </a:p>
        </p:txBody>
      </p:sp>
      <p:sp>
        <p:nvSpPr>
          <p:cNvPr id="3" name="Content Placeholder 2"/>
          <p:cNvSpPr>
            <a:spLocks noGrp="1"/>
          </p:cNvSpPr>
          <p:nvPr>
            <p:ph idx="1"/>
          </p:nvPr>
        </p:nvSpPr>
        <p:spPr/>
        <p:txBody>
          <a:bodyPr/>
          <a:lstStyle/>
          <a:p>
            <a:r>
              <a:rPr lang="en-US" dirty="0" smtClean="0"/>
              <a:t>Can be for no more than 2 months worth of expenses</a:t>
            </a:r>
          </a:p>
          <a:p>
            <a:r>
              <a:rPr lang="en-US" dirty="0" smtClean="0"/>
              <a:t>As noted by project period dates</a:t>
            </a:r>
          </a:p>
          <a:p>
            <a:r>
              <a:rPr lang="en-US" dirty="0" smtClean="0"/>
              <a:t>Written explanation needs to be included</a:t>
            </a:r>
          </a:p>
          <a:p>
            <a:r>
              <a:rPr lang="en-US" dirty="0" smtClean="0">
                <a:solidFill>
                  <a:srgbClr val="FF0000"/>
                </a:solidFill>
              </a:rPr>
              <a:t>Cost share</a:t>
            </a:r>
          </a:p>
          <a:p>
            <a:r>
              <a:rPr lang="en-US" dirty="0" smtClean="0"/>
              <a:t>“Estimated net cash outlays for advance period” (d) should typically = (i) “Federal amount now requested”</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Include correct grant number </a:t>
            </a:r>
          </a:p>
          <a:p>
            <a:r>
              <a:rPr lang="en-US" dirty="0" smtClean="0"/>
              <a:t>If multiple grants, funds accounted for separately</a:t>
            </a:r>
          </a:p>
          <a:p>
            <a:r>
              <a:rPr lang="en-US" dirty="0" smtClean="0"/>
              <a:t>Check auto-fill function</a:t>
            </a:r>
          </a:p>
          <a:p>
            <a:r>
              <a:rPr lang="en-US" dirty="0" smtClean="0"/>
              <a:t>Payment Requests can be combined</a:t>
            </a:r>
          </a:p>
          <a:p>
            <a:r>
              <a:rPr lang="en-US" dirty="0" smtClean="0"/>
              <a:t>Keep running total of funds used in specific categories</a:t>
            </a:r>
          </a:p>
          <a:p>
            <a:r>
              <a:rPr lang="en-US" dirty="0" smtClean="0"/>
              <a:t>Reports must be up to date</a:t>
            </a:r>
          </a:p>
          <a:p>
            <a:r>
              <a:rPr lang="en-US" dirty="0" smtClean="0">
                <a:solidFill>
                  <a:srgbClr val="FF0000"/>
                </a:solidFill>
              </a:rPr>
              <a:t>Cost share must be included- written explanation if not currently meeting your share </a:t>
            </a:r>
          </a:p>
          <a:p>
            <a:r>
              <a:rPr lang="en-US" dirty="0" smtClean="0">
                <a:solidFill>
                  <a:srgbClr val="FF0000"/>
                </a:solidFill>
              </a:rPr>
              <a:t>Contact program officer in advance if will not meet it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0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Step-Submit!</a:t>
            </a:r>
            <a:endParaRPr lang="en-US" dirty="0"/>
          </a:p>
        </p:txBody>
      </p:sp>
      <p:sp>
        <p:nvSpPr>
          <p:cNvPr id="3" name="Content Placeholder 2"/>
          <p:cNvSpPr>
            <a:spLocks noGrp="1"/>
          </p:cNvSpPr>
          <p:nvPr>
            <p:ph idx="1"/>
          </p:nvPr>
        </p:nvSpPr>
        <p:spPr>
          <a:xfrm>
            <a:off x="457200" y="1143000"/>
            <a:ext cx="8229600" cy="4983163"/>
          </a:xfrm>
        </p:spPr>
        <p:txBody>
          <a:bodyPr/>
          <a:lstStyle/>
          <a:p>
            <a:r>
              <a:rPr lang="en-US" b="1" dirty="0" smtClean="0"/>
              <a:t>Fax  to 202-357-5914, or scan and email as PDF to </a:t>
            </a:r>
            <a:r>
              <a:rPr lang="en-US" b="1" dirty="0" smtClean="0">
                <a:hlinkClick r:id="rId3"/>
              </a:rPr>
              <a:t>nhprc@nara.gov</a:t>
            </a:r>
            <a:endParaRPr lang="en-US" b="1" dirty="0" smtClean="0"/>
          </a:p>
          <a:p>
            <a:r>
              <a:rPr lang="en-US" b="1" dirty="0" smtClean="0"/>
              <a:t>Duplicates are not needed</a:t>
            </a:r>
          </a:p>
          <a:p>
            <a:r>
              <a:rPr lang="en-US" b="1" dirty="0" smtClean="0"/>
              <a:t>Tracking Payments:</a:t>
            </a:r>
          </a:p>
          <a:p>
            <a:pPr lvl="1"/>
            <a:r>
              <a:rPr lang="en-US" b="1" dirty="0" smtClean="0">
                <a:hlinkClick r:id="rId4"/>
              </a:rPr>
              <a:t>www.ipp.gov</a:t>
            </a:r>
            <a:endParaRPr lang="en-US" b="1" dirty="0" smtClean="0"/>
          </a:p>
          <a:p>
            <a:endParaRPr lang="en-US" b="1" dirty="0" smtClean="0"/>
          </a:p>
          <a:p>
            <a:r>
              <a:rPr lang="en-US" b="1" dirty="0" smtClean="0"/>
              <a:t>Questions?  Call 202-357-5010 </a:t>
            </a:r>
          </a:p>
          <a:p>
            <a:r>
              <a:rPr lang="en-US" b="1" dirty="0" smtClean="0"/>
              <a:t>or email </a:t>
            </a:r>
            <a:r>
              <a:rPr lang="en-US" b="1" dirty="0" smtClean="0">
                <a:hlinkClick r:id="rId3"/>
              </a:rPr>
              <a:t>nhprc@nara.gov</a:t>
            </a:r>
            <a:endParaRPr lang="en-US" dirty="0"/>
          </a:p>
        </p:txBody>
      </p:sp>
      <p:pic>
        <p:nvPicPr>
          <p:cNvPr id="5" name="Picture 4" descr="Office woman picture."/>
          <p:cNvPicPr>
            <a:picLocks noChangeAspect="1"/>
          </p:cNvPicPr>
          <p:nvPr/>
        </p:nvPicPr>
        <p:blipFill>
          <a:blip r:embed="rId5" cstate="print"/>
          <a:stretch>
            <a:fillRect/>
          </a:stretch>
        </p:blipFill>
        <p:spPr>
          <a:xfrm>
            <a:off x="6096000" y="3276600"/>
            <a:ext cx="3048000" cy="3581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Completing the Federal Financial Report – SF 425 Form</a:t>
            </a:r>
            <a:endParaRPr lang="en-US" dirty="0"/>
          </a:p>
        </p:txBody>
      </p:sp>
      <p:sp>
        <p:nvSpPr>
          <p:cNvPr id="4" name="Content Placeholder 3"/>
          <p:cNvSpPr>
            <a:spLocks noGrp="1"/>
          </p:cNvSpPr>
          <p:nvPr>
            <p:ph idx="1"/>
          </p:nvPr>
        </p:nvSpPr>
        <p:spPr/>
        <p:txBody>
          <a:bodyPr>
            <a:normAutofit/>
          </a:bodyPr>
          <a:lstStyle/>
          <a:p>
            <a:pPr algn="ctr">
              <a:buNone/>
            </a:pPr>
            <a:endParaRPr lang="en-US" sz="4000" dirty="0" smtClean="0"/>
          </a:p>
          <a:p>
            <a:pPr algn="ctr">
              <a:buNone/>
            </a:pPr>
            <a:r>
              <a:rPr lang="en-US" sz="4400" dirty="0" smtClean="0">
                <a:solidFill>
                  <a:srgbClr val="0000FF"/>
                </a:solidFill>
              </a:rPr>
              <a:t>“</a:t>
            </a:r>
            <a:r>
              <a:rPr lang="en-US" sz="4400" b="1" i="1" dirty="0" smtClean="0">
                <a:solidFill>
                  <a:srgbClr val="0000FF"/>
                </a:solidFill>
              </a:rPr>
              <a:t>How to” Properly complete the </a:t>
            </a:r>
          </a:p>
          <a:p>
            <a:pPr algn="ctr">
              <a:buNone/>
            </a:pPr>
            <a:r>
              <a:rPr lang="en-US" sz="4400" b="1" i="1" dirty="0" smtClean="0">
                <a:solidFill>
                  <a:srgbClr val="0000FF"/>
                </a:solidFill>
              </a:rPr>
              <a:t>SF -425</a:t>
            </a:r>
            <a:endParaRPr lang="en-US" sz="4400" b="1" i="1"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NHPRC Web Links for SF -425 Instructions</a:t>
            </a:r>
            <a:endParaRPr lang="en-US" dirty="0"/>
          </a:p>
        </p:txBody>
      </p:sp>
      <p:sp>
        <p:nvSpPr>
          <p:cNvPr id="3" name="Content Placeholder 2"/>
          <p:cNvSpPr>
            <a:spLocks noGrp="1"/>
          </p:cNvSpPr>
          <p:nvPr>
            <p:ph sz="half" idx="1"/>
          </p:nvPr>
        </p:nvSpPr>
        <p:spPr/>
        <p:txBody>
          <a:bodyPr>
            <a:normAutofit/>
          </a:bodyPr>
          <a:lstStyle/>
          <a:p>
            <a:r>
              <a:rPr lang="en-US" dirty="0" smtClean="0"/>
              <a:t>FFR SF- 425 – Instructions </a:t>
            </a:r>
          </a:p>
          <a:p>
            <a:pPr lvl="1"/>
            <a:r>
              <a:rPr lang="en-US" dirty="0" smtClean="0">
                <a:hlinkClick r:id="rId3"/>
              </a:rPr>
              <a:t>http://www.archives.gov/nhprc/administer/reporting.html</a:t>
            </a:r>
            <a:endParaRPr lang="en-US" dirty="0" smtClean="0"/>
          </a:p>
          <a:p>
            <a:r>
              <a:rPr lang="en-US" dirty="0" smtClean="0"/>
              <a:t>FFR SF-425 – Fillable PDF</a:t>
            </a:r>
          </a:p>
          <a:p>
            <a:pPr lvl="1"/>
            <a:r>
              <a:rPr lang="en-US" dirty="0" smtClean="0">
                <a:hlinkClick r:id="rId4"/>
              </a:rPr>
              <a:t>http://na.fs.fed.us/fap/sf425-fillable.pdf</a:t>
            </a:r>
            <a:endParaRPr lang="en-US" dirty="0" smtClean="0"/>
          </a:p>
          <a:p>
            <a:pPr lvl="1">
              <a:buNone/>
            </a:pPr>
            <a:endParaRPr lang="en-US" dirty="0" smtClean="0"/>
          </a:p>
          <a:p>
            <a:pPr lvl="1"/>
            <a:endParaRPr lang="en-US" dirty="0" smtClean="0"/>
          </a:p>
          <a:p>
            <a:pPr>
              <a:buNone/>
            </a:pPr>
            <a:endParaRPr lang="en-US" dirty="0" smtClean="0"/>
          </a:p>
          <a:p>
            <a:pPr lvl="1"/>
            <a:endParaRPr lang="en-US" dirty="0" smtClean="0"/>
          </a:p>
          <a:p>
            <a:pPr lvl="1"/>
            <a:endParaRPr lang="en-US" dirty="0"/>
          </a:p>
        </p:txBody>
      </p:sp>
      <p:pic>
        <p:nvPicPr>
          <p:cNvPr id="5" name="Content Placeholder 4" descr="Free Instruction poster for the Harlem Comunity Art Center."/>
          <p:cNvPicPr>
            <a:picLocks noGrp="1" noChangeAspect="1"/>
          </p:cNvPicPr>
          <p:nvPr>
            <p:ph sz="half" idx="2"/>
          </p:nvPr>
        </p:nvPicPr>
        <p:blipFill>
          <a:blip r:embed="rId5" cstate="print"/>
          <a:stretch>
            <a:fillRect/>
          </a:stretch>
        </p:blipFill>
        <p:spPr>
          <a:xfrm>
            <a:off x="5164739" y="1600200"/>
            <a:ext cx="3005522"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NHPRC Grantees</a:t>
            </a:r>
            <a:endParaRPr lang="en-US" dirty="0"/>
          </a:p>
        </p:txBody>
      </p:sp>
      <p:sp>
        <p:nvSpPr>
          <p:cNvPr id="3" name="Content Placeholder 2"/>
          <p:cNvSpPr>
            <a:spLocks noGrp="1"/>
          </p:cNvSpPr>
          <p:nvPr>
            <p:ph sz="half" idx="1"/>
          </p:nvPr>
        </p:nvSpPr>
        <p:spPr>
          <a:xfrm>
            <a:off x="457200" y="1600200"/>
            <a:ext cx="5257800" cy="4525963"/>
          </a:xfrm>
        </p:spPr>
        <p:txBody>
          <a:bodyPr>
            <a:normAutofit fontScale="92500" lnSpcReduction="10000"/>
          </a:bodyPr>
          <a:lstStyle/>
          <a:p>
            <a:r>
              <a:rPr lang="en-US" dirty="0" smtClean="0"/>
              <a:t>The Slides from this Presentation</a:t>
            </a:r>
          </a:p>
          <a:p>
            <a:r>
              <a:rPr lang="en-US" dirty="0" smtClean="0"/>
              <a:t>Information on our website at: </a:t>
            </a:r>
            <a:r>
              <a:rPr lang="en-US" dirty="0" smtClean="0">
                <a:hlinkClick r:id="rId3"/>
              </a:rPr>
              <a:t>http://www.archives.gov/nhprc/administer/</a:t>
            </a:r>
            <a:r>
              <a:rPr lang="en-US" dirty="0" smtClean="0"/>
              <a:t>  </a:t>
            </a:r>
          </a:p>
          <a:p>
            <a:pPr lvl="1"/>
            <a:r>
              <a:rPr lang="en-US" dirty="0" smtClean="0"/>
              <a:t>A new “An Introduction To Financial Management For Grant Recipients “ (March 2012)</a:t>
            </a:r>
          </a:p>
          <a:p>
            <a:pPr lvl="1"/>
            <a:r>
              <a:rPr lang="en-US" dirty="0" smtClean="0"/>
              <a:t>Requesting Payments </a:t>
            </a:r>
          </a:p>
          <a:p>
            <a:pPr lvl="1"/>
            <a:r>
              <a:rPr lang="en-US" dirty="0" smtClean="0"/>
              <a:t>Completing Reports</a:t>
            </a:r>
          </a:p>
          <a:p>
            <a:r>
              <a:rPr lang="en-US" dirty="0" smtClean="0"/>
              <a:t>NHPRC Staff: </a:t>
            </a:r>
            <a:r>
              <a:rPr lang="en-US" dirty="0" smtClean="0">
                <a:hlinkClick r:id="rId4"/>
              </a:rPr>
              <a:t>http://www.archives.gov/nhprc/contact.html</a:t>
            </a:r>
            <a:r>
              <a:rPr lang="en-US" dirty="0" smtClean="0"/>
              <a:t> </a:t>
            </a:r>
            <a:endParaRPr lang="en-US" dirty="0"/>
          </a:p>
        </p:txBody>
      </p:sp>
      <p:sp>
        <p:nvSpPr>
          <p:cNvPr id="4" name="Slide Number Placeholder 3"/>
          <p:cNvSpPr>
            <a:spLocks noGrp="1"/>
          </p:cNvSpPr>
          <p:nvPr>
            <p:ph type="sldNum" sz="quarter" idx="12"/>
          </p:nvPr>
        </p:nvSpPr>
        <p:spPr/>
        <p:txBody>
          <a:bodyPr/>
          <a:lstStyle/>
          <a:p>
            <a:fld id="{F8C71007-8677-4DC7-9528-1442396265C3}" type="slidenum">
              <a:rPr lang="en-US" smtClean="0"/>
              <a:pPr/>
              <a:t>3</a:t>
            </a:fld>
            <a:endParaRPr lang="en-US" dirty="0"/>
          </a:p>
        </p:txBody>
      </p:sp>
      <p:pic>
        <p:nvPicPr>
          <p:cNvPr id="6" name="Content Placeholder 5" descr="grant-financial-management-cover.TIF"/>
          <p:cNvPicPr>
            <a:picLocks noGrp="1" noChangeAspect="1"/>
          </p:cNvPicPr>
          <p:nvPr>
            <p:ph sz="half" idx="2"/>
          </p:nvPr>
        </p:nvPicPr>
        <p:blipFill>
          <a:blip r:embed="rId5" cstate="print"/>
          <a:srcRect t="5688" b="18477"/>
          <a:stretch>
            <a:fillRect/>
          </a:stretch>
        </p:blipFill>
        <p:spPr>
          <a:xfrm>
            <a:off x="5638800" y="1676400"/>
            <a:ext cx="2745692" cy="3048000"/>
          </a:xfrm>
          <a:ln w="3175" cmpd="dbl">
            <a:solidFill>
              <a:schemeClr val="tx1"/>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smtClean="0"/>
              <a:t>SF – 425 Form (Example)</a:t>
            </a:r>
            <a:endParaRPr lang="en-US" dirty="0"/>
          </a:p>
        </p:txBody>
      </p:sp>
      <p:pic>
        <p:nvPicPr>
          <p:cNvPr id="4" name="Content Placeholder 5" descr="SF-425. If you require an accessible version of the Budget form, please contact the Grants Workflow and Information Coordinator at 202-357-5022. "/>
          <p:cNvPicPr>
            <a:picLocks noChangeAspect="1"/>
          </p:cNvPicPr>
          <p:nvPr/>
        </p:nvPicPr>
        <p:blipFill>
          <a:blip r:embed="rId3" cstate="print"/>
          <a:stretch>
            <a:fillRect/>
          </a:stretch>
        </p:blipFill>
        <p:spPr>
          <a:xfrm>
            <a:off x="1066800" y="1066800"/>
            <a:ext cx="7315200" cy="54864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F 425. If you require an accessible version of the Budget form, please contact the Grants Workflow and Information Coordinator at 202-357-5022. "/>
          <p:cNvPicPr>
            <a:picLocks noChangeAspect="1" noChangeArrowheads="1"/>
          </p:cNvPicPr>
          <p:nvPr/>
        </p:nvPicPr>
        <p:blipFill>
          <a:blip r:embed="rId3" cstate="print"/>
          <a:srcRect/>
          <a:stretch>
            <a:fillRect/>
          </a:stretch>
        </p:blipFill>
        <p:spPr bwMode="auto">
          <a:xfrm>
            <a:off x="3505200" y="1600200"/>
            <a:ext cx="5334000" cy="3733800"/>
          </a:xfrm>
          <a:prstGeom prst="rect">
            <a:avLst/>
          </a:prstGeom>
          <a:noFill/>
          <a:ln w="9525">
            <a:noFill/>
            <a:miter lim="800000"/>
            <a:headEnd/>
            <a:tailEnd/>
          </a:ln>
        </p:spPr>
      </p:pic>
      <p:sp>
        <p:nvSpPr>
          <p:cNvPr id="4" name="Title 3"/>
          <p:cNvSpPr>
            <a:spLocks noGrp="1"/>
          </p:cNvSpPr>
          <p:nvPr>
            <p:ph type="title"/>
          </p:nvPr>
        </p:nvSpPr>
        <p:spPr/>
        <p:txBody>
          <a:bodyPr>
            <a:normAutofit fontScale="90000"/>
          </a:bodyPr>
          <a:lstStyle/>
          <a:p>
            <a:r>
              <a:rPr lang="en-US" dirty="0" smtClean="0"/>
              <a:t>Completing the Federal Financial Report – SF 425 Form</a:t>
            </a:r>
            <a:endParaRPr lang="en-US" dirty="0"/>
          </a:p>
        </p:txBody>
      </p:sp>
      <p:sp>
        <p:nvSpPr>
          <p:cNvPr id="7" name="Content Placeholder 6"/>
          <p:cNvSpPr>
            <a:spLocks noGrp="1"/>
          </p:cNvSpPr>
          <p:nvPr>
            <p:ph idx="1"/>
          </p:nvPr>
        </p:nvSpPr>
        <p:spPr>
          <a:xfrm>
            <a:off x="457200" y="1600200"/>
            <a:ext cx="2971800" cy="4525963"/>
          </a:xfrm>
        </p:spPr>
        <p:txBody>
          <a:bodyPr>
            <a:normAutofit fontScale="55000" lnSpcReduction="20000"/>
          </a:bodyPr>
          <a:lstStyle/>
          <a:p>
            <a:pPr>
              <a:buNone/>
            </a:pPr>
            <a:r>
              <a:rPr lang="en-US" sz="3800" u="sng" dirty="0" smtClean="0"/>
              <a:t>Required fields to complete</a:t>
            </a:r>
            <a:r>
              <a:rPr lang="en-US" sz="3800" dirty="0" smtClean="0"/>
              <a:t>:</a:t>
            </a:r>
          </a:p>
          <a:p>
            <a:pPr>
              <a:buNone/>
            </a:pPr>
            <a:r>
              <a:rPr lang="en-US" dirty="0" smtClean="0"/>
              <a:t>Box 1. Federal Agency  - </a:t>
            </a:r>
            <a:r>
              <a:rPr lang="en-US" dirty="0" smtClean="0">
                <a:solidFill>
                  <a:srgbClr val="0000FF"/>
                </a:solidFill>
              </a:rPr>
              <a:t>NHPRC</a:t>
            </a:r>
          </a:p>
          <a:p>
            <a:pPr>
              <a:buNone/>
            </a:pPr>
            <a:r>
              <a:rPr lang="en-US" dirty="0" smtClean="0"/>
              <a:t>Box 2. Federal Grant – </a:t>
            </a:r>
            <a:r>
              <a:rPr lang="en-US" dirty="0" smtClean="0">
                <a:solidFill>
                  <a:srgbClr val="0000FF"/>
                </a:solidFill>
              </a:rPr>
              <a:t>NHPRC Grant #</a:t>
            </a:r>
          </a:p>
          <a:p>
            <a:pPr>
              <a:buNone/>
            </a:pPr>
            <a:r>
              <a:rPr lang="en-US" dirty="0" smtClean="0"/>
              <a:t>Box 3. Recipient Organization (Complete address)</a:t>
            </a:r>
          </a:p>
          <a:p>
            <a:pPr>
              <a:buNone/>
            </a:pPr>
            <a:r>
              <a:rPr lang="en-US" dirty="0" smtClean="0"/>
              <a:t>Box 4. a. Enter your DUNS number, b. Enter your organization's Employer Identification Number (EIN), or Tax Identification Number (TIN) </a:t>
            </a:r>
          </a:p>
          <a:p>
            <a:pPr>
              <a:buNone/>
            </a:pPr>
            <a:r>
              <a:rPr lang="en-US" dirty="0" smtClean="0"/>
              <a:t>Box 6. Report Type</a:t>
            </a:r>
          </a:p>
          <a:p>
            <a:pPr>
              <a:buNone/>
            </a:pPr>
            <a:r>
              <a:rPr lang="en-US" dirty="0" smtClean="0"/>
              <a:t>Box 7. Basis of Accounting</a:t>
            </a:r>
          </a:p>
          <a:p>
            <a:pPr>
              <a:buNone/>
            </a:pP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Completing the Federal Financial Report – SF 425 Form</a:t>
            </a:r>
            <a:endParaRPr lang="en-US" dirty="0"/>
          </a:p>
        </p:txBody>
      </p:sp>
      <p:sp>
        <p:nvSpPr>
          <p:cNvPr id="4" name="Content Placeholder 3"/>
          <p:cNvSpPr>
            <a:spLocks noGrp="1"/>
          </p:cNvSpPr>
          <p:nvPr>
            <p:ph idx="1"/>
          </p:nvPr>
        </p:nvSpPr>
        <p:spPr>
          <a:xfrm>
            <a:off x="457200" y="1600201"/>
            <a:ext cx="7010400" cy="1981199"/>
          </a:xfrm>
        </p:spPr>
        <p:txBody>
          <a:bodyPr>
            <a:normAutofit fontScale="92500" lnSpcReduction="20000"/>
          </a:bodyPr>
          <a:lstStyle/>
          <a:p>
            <a:pPr>
              <a:buNone/>
            </a:pPr>
            <a:r>
              <a:rPr lang="en-US" u="sng" dirty="0" smtClean="0"/>
              <a:t>Continue</a:t>
            </a:r>
          </a:p>
          <a:p>
            <a:pPr>
              <a:buNone/>
            </a:pPr>
            <a:r>
              <a:rPr lang="en-US" sz="2600" dirty="0" smtClean="0"/>
              <a:t>Box 8. </a:t>
            </a:r>
            <a:r>
              <a:rPr lang="en-US" sz="2000" dirty="0" smtClean="0"/>
              <a:t>Project/Grant Period</a:t>
            </a:r>
          </a:p>
          <a:p>
            <a:pPr>
              <a:buNone/>
            </a:pPr>
            <a:r>
              <a:rPr lang="en-US" sz="2600" dirty="0" smtClean="0"/>
              <a:t>From </a:t>
            </a:r>
            <a:r>
              <a:rPr lang="en-US" sz="2000" dirty="0" smtClean="0"/>
              <a:t>(Month, Day, Year)</a:t>
            </a:r>
          </a:p>
          <a:p>
            <a:pPr>
              <a:buNone/>
            </a:pPr>
            <a:r>
              <a:rPr lang="en-US" sz="2600" dirty="0" smtClean="0"/>
              <a:t>To: </a:t>
            </a:r>
            <a:r>
              <a:rPr lang="en-US" sz="2000" dirty="0" smtClean="0"/>
              <a:t>(Month, Day, Year)</a:t>
            </a:r>
          </a:p>
          <a:p>
            <a:pPr>
              <a:buNone/>
            </a:pPr>
            <a:r>
              <a:rPr lang="en-US" sz="2400" dirty="0" smtClean="0"/>
              <a:t>Box 9. </a:t>
            </a:r>
            <a:r>
              <a:rPr lang="en-US" sz="2000" dirty="0" smtClean="0"/>
              <a:t>Reporting Period End Date (Month, Day, Year)</a:t>
            </a:r>
            <a:endParaRPr lang="en-US" sz="2000" dirty="0"/>
          </a:p>
        </p:txBody>
      </p:sp>
      <p:pic>
        <p:nvPicPr>
          <p:cNvPr id="3074" name="Picture 2" descr="SF-425 #8. If you require an accessible version of the Budget form, please contact the Grants Workflow and Information Coordinator at 202-357-5022. "/>
          <p:cNvPicPr>
            <a:picLocks noChangeAspect="1" noChangeArrowheads="1"/>
          </p:cNvPicPr>
          <p:nvPr/>
        </p:nvPicPr>
        <p:blipFill>
          <a:blip r:embed="rId2" cstate="print"/>
          <a:srcRect/>
          <a:stretch>
            <a:fillRect/>
          </a:stretch>
        </p:blipFill>
        <p:spPr bwMode="auto">
          <a:xfrm>
            <a:off x="457200" y="3810000"/>
            <a:ext cx="76200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the Federal Financial Report – SF 425 Form</a:t>
            </a:r>
            <a:endParaRPr lang="en-US" dirty="0"/>
          </a:p>
        </p:txBody>
      </p:sp>
      <p:sp>
        <p:nvSpPr>
          <p:cNvPr id="3" name="Content Placeholder 2"/>
          <p:cNvSpPr>
            <a:spLocks noGrp="1"/>
          </p:cNvSpPr>
          <p:nvPr>
            <p:ph idx="1"/>
          </p:nvPr>
        </p:nvSpPr>
        <p:spPr>
          <a:xfrm>
            <a:off x="457200" y="1600200"/>
            <a:ext cx="7772400" cy="2133600"/>
          </a:xfrm>
        </p:spPr>
        <p:txBody>
          <a:bodyPr>
            <a:normAutofit fontScale="32500" lnSpcReduction="20000"/>
          </a:bodyPr>
          <a:lstStyle/>
          <a:p>
            <a:pPr>
              <a:buNone/>
            </a:pPr>
            <a:r>
              <a:rPr lang="en-US" sz="8000" u="sng" dirty="0" smtClean="0"/>
              <a:t>Continue</a:t>
            </a:r>
            <a:endParaRPr lang="en-US" sz="8000" dirty="0" smtClean="0"/>
          </a:p>
          <a:p>
            <a:pPr>
              <a:buNone/>
            </a:pPr>
            <a:r>
              <a:rPr lang="en-US" sz="5600" dirty="0" smtClean="0"/>
              <a:t>Box. 10 – Transactions</a:t>
            </a:r>
          </a:p>
          <a:p>
            <a:pPr>
              <a:buNone/>
            </a:pPr>
            <a:r>
              <a:rPr lang="en-US" sz="5600" b="1" dirty="0" smtClean="0"/>
              <a:t>Federal Cash:</a:t>
            </a:r>
          </a:p>
          <a:p>
            <a:r>
              <a:rPr lang="en-US" sz="5600" dirty="0" smtClean="0"/>
              <a:t>Indicate the amount of NHPRC funds received as of the date in no. 9 </a:t>
            </a:r>
          </a:p>
          <a:p>
            <a:r>
              <a:rPr lang="en-US" sz="5600" dirty="0" smtClean="0"/>
              <a:t>Show expenses paid to date with NHPRC funds </a:t>
            </a:r>
          </a:p>
          <a:p>
            <a:r>
              <a:rPr lang="en-US" sz="5600" dirty="0" smtClean="0"/>
              <a:t>Indicate if any cash is left over (10a. minus 10b.) This may be a negative number if you have spent more than you have received.</a:t>
            </a:r>
          </a:p>
        </p:txBody>
      </p:sp>
      <p:pic>
        <p:nvPicPr>
          <p:cNvPr id="1030" name="Picture 6" descr="If you require an accessible version of the Budget form, please contact the Grants Workflow and Information Coordinator at 202-357-5022. "/>
          <p:cNvPicPr>
            <a:picLocks noChangeAspect="1" noChangeArrowheads="1"/>
          </p:cNvPicPr>
          <p:nvPr/>
        </p:nvPicPr>
        <p:blipFill>
          <a:blip r:embed="rId2" cstate="print"/>
          <a:srcRect/>
          <a:stretch>
            <a:fillRect/>
          </a:stretch>
        </p:blipFill>
        <p:spPr bwMode="auto">
          <a:xfrm>
            <a:off x="533400" y="3810000"/>
            <a:ext cx="782955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the Federal Financial Report – SF 425 Form</a:t>
            </a:r>
            <a:endParaRPr lang="en-US" dirty="0"/>
          </a:p>
        </p:txBody>
      </p:sp>
      <p:sp>
        <p:nvSpPr>
          <p:cNvPr id="3" name="Content Placeholder 2"/>
          <p:cNvSpPr>
            <a:spLocks noGrp="1"/>
          </p:cNvSpPr>
          <p:nvPr>
            <p:ph idx="1"/>
          </p:nvPr>
        </p:nvSpPr>
        <p:spPr>
          <a:xfrm>
            <a:off x="457200" y="1600200"/>
            <a:ext cx="8001000" cy="2743200"/>
          </a:xfrm>
        </p:spPr>
        <p:txBody>
          <a:bodyPr>
            <a:normAutofit fontScale="25000" lnSpcReduction="20000"/>
          </a:bodyPr>
          <a:lstStyle/>
          <a:p>
            <a:pPr>
              <a:buNone/>
            </a:pPr>
            <a:r>
              <a:rPr lang="en-US" sz="5600" u="sng" dirty="0" smtClean="0"/>
              <a:t>Continue</a:t>
            </a:r>
          </a:p>
          <a:p>
            <a:pPr>
              <a:buNone/>
            </a:pPr>
            <a:r>
              <a:rPr lang="en-US" sz="5600" b="1" dirty="0" smtClean="0"/>
              <a:t>Federal Expenditures and Unobligated Balance:</a:t>
            </a:r>
          </a:p>
          <a:p>
            <a:r>
              <a:rPr lang="en-US" sz="6400" dirty="0" smtClean="0"/>
              <a:t>Enter the full amount of the grant </a:t>
            </a:r>
          </a:p>
          <a:p>
            <a:r>
              <a:rPr lang="en-US" sz="6400" dirty="0" smtClean="0"/>
              <a:t>Indicate the NHPRC share of all allowable project costs that have been incurred and/or paid as of the date in no. 9 above. NOTE: All expenditures must be allowable and appropriate. Expense documentation (e.g., timesheets, payroll records, contracts, receipts, invoices, cancelled checks, etc.) must be maintained and available for submission upon request. </a:t>
            </a:r>
          </a:p>
          <a:p>
            <a:r>
              <a:rPr lang="en-US" sz="6400" dirty="0" smtClean="0"/>
              <a:t>If you have expenses which have been obligated (contracts, etc.) and will be paid with NHPRC funds, enter that amount here, otherwise enter $0. </a:t>
            </a:r>
          </a:p>
          <a:p>
            <a:r>
              <a:rPr lang="en-US" sz="6400" dirty="0" smtClean="0"/>
              <a:t>Enter the total of 10e. and 10f. </a:t>
            </a:r>
          </a:p>
          <a:p>
            <a:r>
              <a:rPr lang="en-US" sz="6400" dirty="0" smtClean="0"/>
              <a:t>Enter the remaining NHPRC funds not yet spent or obligated (lines 10d. minus 10g.)</a:t>
            </a:r>
          </a:p>
          <a:p>
            <a:endParaRPr lang="en-US" sz="4300" dirty="0" smtClean="0"/>
          </a:p>
          <a:p>
            <a:endParaRPr lang="en-US" dirty="0"/>
          </a:p>
        </p:txBody>
      </p:sp>
      <p:pic>
        <p:nvPicPr>
          <p:cNvPr id="6146" name="Picture 2" descr="If you require an accessible version of the Budget form, please contact the Grants Workflow and Information Coordinator at 202-357-5022. "/>
          <p:cNvPicPr>
            <a:picLocks noChangeAspect="1" noChangeArrowheads="1"/>
          </p:cNvPicPr>
          <p:nvPr/>
        </p:nvPicPr>
        <p:blipFill>
          <a:blip r:embed="rId2" cstate="print"/>
          <a:srcRect/>
          <a:stretch>
            <a:fillRect/>
          </a:stretch>
        </p:blipFill>
        <p:spPr bwMode="auto">
          <a:xfrm>
            <a:off x="609600" y="4495800"/>
            <a:ext cx="774382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the Federal Financial Report – SF 425 Form</a:t>
            </a:r>
            <a:endParaRPr lang="en-US" dirty="0"/>
          </a:p>
        </p:txBody>
      </p:sp>
      <p:sp>
        <p:nvSpPr>
          <p:cNvPr id="3" name="Content Placeholder 2"/>
          <p:cNvSpPr>
            <a:spLocks noGrp="1"/>
          </p:cNvSpPr>
          <p:nvPr>
            <p:ph idx="1"/>
          </p:nvPr>
        </p:nvSpPr>
        <p:spPr>
          <a:xfrm>
            <a:off x="457200" y="1600200"/>
            <a:ext cx="8382000" cy="2438400"/>
          </a:xfrm>
        </p:spPr>
        <p:txBody>
          <a:bodyPr>
            <a:noAutofit/>
          </a:bodyPr>
          <a:lstStyle/>
          <a:p>
            <a:pPr>
              <a:buNone/>
            </a:pPr>
            <a:r>
              <a:rPr lang="en-US" sz="1400" u="sng" dirty="0" smtClean="0"/>
              <a:t>Continue</a:t>
            </a:r>
          </a:p>
          <a:p>
            <a:pPr>
              <a:buNone/>
            </a:pPr>
            <a:r>
              <a:rPr lang="en-US" sz="1600" b="1" dirty="0" smtClean="0"/>
              <a:t>Recipient Share:</a:t>
            </a:r>
          </a:p>
          <a:p>
            <a:r>
              <a:rPr lang="en-US" sz="1600" dirty="0" smtClean="0"/>
              <a:t>Enter your share of allowable and allocable project costs (cost sharing as shown on the Grant Award Summary). This may include the value of allowable and allocable third party in-kind contributions and indirect costs if in the approved budget or as amended. </a:t>
            </a:r>
          </a:p>
          <a:p>
            <a:r>
              <a:rPr lang="en-US" sz="1600" dirty="0" smtClean="0"/>
              <a:t>Show how much of your share has been spent as of the date in no. 9 </a:t>
            </a:r>
          </a:p>
          <a:p>
            <a:r>
              <a:rPr lang="en-US" sz="1600" dirty="0" smtClean="0"/>
              <a:t>Enter how much of your share is still to be provided/spent on the grant (lines 10i. minus 10j). If this is a final report, enter $0.</a:t>
            </a:r>
          </a:p>
          <a:p>
            <a:pPr lvl="1">
              <a:buNone/>
            </a:pPr>
            <a:endParaRPr lang="en-US" sz="1400" dirty="0" smtClean="0"/>
          </a:p>
          <a:p>
            <a:endParaRPr lang="en-US" sz="1400" dirty="0" smtClean="0"/>
          </a:p>
          <a:p>
            <a:endParaRPr lang="en-US" sz="1400" dirty="0" smtClean="0"/>
          </a:p>
          <a:p>
            <a:pPr lvl="1"/>
            <a:endParaRPr lang="en-US" sz="1400" dirty="0" smtClean="0"/>
          </a:p>
        </p:txBody>
      </p:sp>
      <p:pic>
        <p:nvPicPr>
          <p:cNvPr id="4101" name="Picture 5"/>
          <p:cNvPicPr>
            <a:picLocks noChangeAspect="1" noChangeArrowheads="1"/>
          </p:cNvPicPr>
          <p:nvPr/>
        </p:nvPicPr>
        <p:blipFill>
          <a:blip r:embed="rId2" cstate="print"/>
          <a:srcRect/>
          <a:stretch>
            <a:fillRect/>
          </a:stretch>
        </p:blipFill>
        <p:spPr bwMode="auto">
          <a:xfrm>
            <a:off x="914400" y="4191000"/>
            <a:ext cx="8001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the Federal Financial Report – SF 425 Form</a:t>
            </a:r>
            <a:endParaRPr lang="en-US" dirty="0"/>
          </a:p>
        </p:txBody>
      </p:sp>
      <p:sp>
        <p:nvSpPr>
          <p:cNvPr id="3" name="Content Placeholder 2"/>
          <p:cNvSpPr>
            <a:spLocks noGrp="1"/>
          </p:cNvSpPr>
          <p:nvPr>
            <p:ph idx="1"/>
          </p:nvPr>
        </p:nvSpPr>
        <p:spPr>
          <a:xfrm>
            <a:off x="457200" y="1600201"/>
            <a:ext cx="3200400" cy="4343400"/>
          </a:xfrm>
        </p:spPr>
        <p:txBody>
          <a:bodyPr>
            <a:normAutofit fontScale="92500"/>
          </a:bodyPr>
          <a:lstStyle/>
          <a:p>
            <a:pPr>
              <a:buNone/>
            </a:pPr>
            <a:r>
              <a:rPr lang="en-US" sz="2200" dirty="0" smtClean="0"/>
              <a:t>Box. 13 Certification</a:t>
            </a:r>
          </a:p>
          <a:p>
            <a:r>
              <a:rPr lang="en-US" sz="2200" dirty="0" smtClean="0"/>
              <a:t>A. Typed or Printed Name and Title of Authorized Certifying Official</a:t>
            </a:r>
          </a:p>
          <a:p>
            <a:r>
              <a:rPr lang="en-US" sz="2200" dirty="0" smtClean="0"/>
              <a:t>B. Signature of Authorized Certifying Official</a:t>
            </a:r>
          </a:p>
          <a:p>
            <a:r>
              <a:rPr lang="en-US" sz="2200" dirty="0" smtClean="0"/>
              <a:t>C. Telephone (Area code, number and extension)</a:t>
            </a:r>
          </a:p>
          <a:p>
            <a:r>
              <a:rPr lang="en-US" sz="2200" dirty="0" smtClean="0"/>
              <a:t>D. Email Address</a:t>
            </a:r>
          </a:p>
          <a:p>
            <a:r>
              <a:rPr lang="en-US" sz="2200" dirty="0" smtClean="0"/>
              <a:t>E. Date Report Submitted ( Month, Day, Year)</a:t>
            </a:r>
          </a:p>
          <a:p>
            <a:pPr lvl="1"/>
            <a:endParaRPr lang="en-US" dirty="0" smtClean="0"/>
          </a:p>
          <a:p>
            <a:pPr lvl="1"/>
            <a:endParaRPr lang="en-US" dirty="0"/>
          </a:p>
        </p:txBody>
      </p:sp>
      <p:sp>
        <p:nvSpPr>
          <p:cNvPr id="4" name="Rectangle 3"/>
          <p:cNvSpPr/>
          <p:nvPr/>
        </p:nvSpPr>
        <p:spPr>
          <a:xfrm>
            <a:off x="2286000" y="3105835"/>
            <a:ext cx="4572000" cy="646331"/>
          </a:xfrm>
          <a:prstGeom prst="rect">
            <a:avLst/>
          </a:prstGeom>
        </p:spPr>
        <p:txBody>
          <a:bodyPr>
            <a:spAutoFit/>
          </a:bodyPr>
          <a:lstStyle/>
          <a:p>
            <a:endParaRPr lang="en-US" dirty="0" smtClean="0"/>
          </a:p>
          <a:p>
            <a:r>
              <a:rPr lang="en-US" dirty="0" smtClean="0"/>
              <a:t> </a:t>
            </a:r>
          </a:p>
        </p:txBody>
      </p:sp>
      <p:sp>
        <p:nvSpPr>
          <p:cNvPr id="5" name="Rectangle 4"/>
          <p:cNvSpPr/>
          <p:nvPr/>
        </p:nvSpPr>
        <p:spPr>
          <a:xfrm>
            <a:off x="5105400" y="1524001"/>
            <a:ext cx="3886200" cy="646331"/>
          </a:xfrm>
          <a:prstGeom prst="rect">
            <a:avLst/>
          </a:prstGeom>
        </p:spPr>
        <p:txBody>
          <a:bodyPr wrap="square">
            <a:spAutoFit/>
          </a:bodyPr>
          <a:lstStyle/>
          <a:p>
            <a:endParaRPr lang="en-US" dirty="0" smtClean="0"/>
          </a:p>
          <a:p>
            <a:r>
              <a:rPr lang="en-US" dirty="0" smtClean="0"/>
              <a:t> </a:t>
            </a:r>
          </a:p>
        </p:txBody>
      </p:sp>
      <p:pic>
        <p:nvPicPr>
          <p:cNvPr id="5123" name="Picture 3"/>
          <p:cNvPicPr>
            <a:picLocks noChangeAspect="1" noChangeArrowheads="1"/>
          </p:cNvPicPr>
          <p:nvPr/>
        </p:nvPicPr>
        <p:blipFill>
          <a:blip r:embed="rId3" cstate="print"/>
          <a:srcRect/>
          <a:stretch>
            <a:fillRect/>
          </a:stretch>
        </p:blipFill>
        <p:spPr bwMode="auto">
          <a:xfrm>
            <a:off x="3657600" y="2133600"/>
            <a:ext cx="50292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Cost Share Required</a:t>
            </a:r>
            <a:endParaRPr lang="en-US" dirty="0"/>
          </a:p>
        </p:txBody>
      </p:sp>
      <p:sp>
        <p:nvSpPr>
          <p:cNvPr id="4" name="Content Placeholder 3"/>
          <p:cNvSpPr>
            <a:spLocks noGrp="1"/>
          </p:cNvSpPr>
          <p:nvPr>
            <p:ph idx="1"/>
          </p:nvPr>
        </p:nvSpPr>
        <p:spPr/>
        <p:txBody>
          <a:bodyPr>
            <a:normAutofit/>
          </a:bodyPr>
          <a:lstStyle/>
          <a:p>
            <a:pPr algn="ctr">
              <a:buNone/>
            </a:pPr>
            <a:endParaRPr lang="en-US" sz="6000" dirty="0" smtClean="0"/>
          </a:p>
          <a:p>
            <a:pPr algn="ctr">
              <a:buNone/>
            </a:pPr>
            <a:r>
              <a:rPr lang="en-US" sz="7200" dirty="0" smtClean="0">
                <a:solidFill>
                  <a:srgbClr val="00B050"/>
                </a:solidFill>
              </a:rPr>
              <a:t>$$$</a:t>
            </a:r>
            <a:r>
              <a:rPr lang="en-US" sz="6000" dirty="0" smtClean="0"/>
              <a:t> </a:t>
            </a:r>
            <a:r>
              <a:rPr lang="en-US" sz="6000" u="sng" dirty="0" smtClean="0"/>
              <a:t>COST SHARE </a:t>
            </a:r>
            <a:r>
              <a:rPr lang="en-US" sz="7200" dirty="0" smtClean="0">
                <a:solidFill>
                  <a:srgbClr val="00B050"/>
                </a:solidFill>
              </a:rPr>
              <a:t>$$$</a:t>
            </a:r>
            <a:endParaRPr lang="en-US" sz="72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4">
                                            <p:txEl>
                                              <p:pRg st="1" end="1"/>
                                            </p:txEl>
                                          </p:spTgt>
                                        </p:tgtEl>
                                      </p:cBhvr>
                                    </p:animEffect>
                                    <p:animScale>
                                      <p:cBhvr>
                                        <p:cTn id="11" dur="250" autoRev="1" fill="hold"/>
                                        <p:tgtEl>
                                          <p:spTgt spid="4">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1"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ox(in)">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THANK YOU!!</a:t>
            </a:r>
            <a:br>
              <a:rPr lang="en-US" dirty="0" smtClean="0"/>
            </a:br>
            <a:r>
              <a:rPr lang="en-US" dirty="0" smtClean="0"/>
              <a:t>Resources for NHPRC Grantees</a:t>
            </a:r>
            <a:endParaRPr lang="en-US" dirty="0"/>
          </a:p>
        </p:txBody>
      </p:sp>
      <p:sp>
        <p:nvSpPr>
          <p:cNvPr id="3" name="Content Placeholder 2"/>
          <p:cNvSpPr>
            <a:spLocks noGrp="1"/>
          </p:cNvSpPr>
          <p:nvPr>
            <p:ph idx="1"/>
          </p:nvPr>
        </p:nvSpPr>
        <p:spPr/>
        <p:txBody>
          <a:bodyPr>
            <a:normAutofit lnSpcReduction="10000"/>
          </a:bodyPr>
          <a:lstStyle/>
          <a:p>
            <a:r>
              <a:rPr lang="en-US" dirty="0" smtClean="0"/>
              <a:t>The Slides from this Presentation</a:t>
            </a:r>
          </a:p>
          <a:p>
            <a:r>
              <a:rPr lang="en-US" dirty="0" smtClean="0"/>
              <a:t>Information on our website at: </a:t>
            </a:r>
            <a:r>
              <a:rPr lang="en-US" dirty="0" smtClean="0">
                <a:hlinkClick r:id="rId3"/>
              </a:rPr>
              <a:t>http://www.archives.gov/nhprc/administer/</a:t>
            </a:r>
            <a:r>
              <a:rPr lang="en-US" dirty="0" smtClean="0"/>
              <a:t>  </a:t>
            </a:r>
          </a:p>
          <a:p>
            <a:pPr lvl="1"/>
            <a:r>
              <a:rPr lang="en-US" dirty="0" smtClean="0"/>
              <a:t>A new “An Introduction To Financial Management For Grant Recipients “ (March 2012)</a:t>
            </a:r>
          </a:p>
          <a:p>
            <a:pPr lvl="1"/>
            <a:r>
              <a:rPr lang="en-US" dirty="0" smtClean="0"/>
              <a:t>Requesting Payments </a:t>
            </a:r>
          </a:p>
          <a:p>
            <a:pPr lvl="1"/>
            <a:r>
              <a:rPr lang="en-US" dirty="0" smtClean="0"/>
              <a:t>Completing Reports</a:t>
            </a:r>
          </a:p>
          <a:p>
            <a:r>
              <a:rPr lang="en-US" dirty="0" smtClean="0"/>
              <a:t>NHPRC Staff: </a:t>
            </a:r>
            <a:r>
              <a:rPr lang="en-US" dirty="0" smtClean="0">
                <a:hlinkClick r:id="rId4"/>
              </a:rPr>
              <a:t>http://www.archives.gov/nhprc/contact.html</a:t>
            </a:r>
            <a:r>
              <a:rPr lang="en-US" dirty="0" smtClean="0"/>
              <a:t> </a:t>
            </a:r>
            <a:endParaRPr lang="en-US" dirty="0"/>
          </a:p>
        </p:txBody>
      </p:sp>
      <p:sp>
        <p:nvSpPr>
          <p:cNvPr id="4" name="Slide Number Placeholder 3"/>
          <p:cNvSpPr>
            <a:spLocks noGrp="1"/>
          </p:cNvSpPr>
          <p:nvPr>
            <p:ph type="sldNum" sz="quarter" idx="12"/>
          </p:nvPr>
        </p:nvSpPr>
        <p:spPr/>
        <p:txBody>
          <a:bodyPr/>
          <a:lstStyle/>
          <a:p>
            <a:fld id="{F8C71007-8677-4DC7-9528-1442396265C3}" type="slidenum">
              <a:rPr lang="en-US" smtClean="0"/>
              <a:pPr/>
              <a:t>38</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 Federal Grant</a:t>
            </a:r>
            <a:endParaRPr lang="en-US" dirty="0"/>
          </a:p>
        </p:txBody>
      </p:sp>
      <p:sp>
        <p:nvSpPr>
          <p:cNvPr id="3" name="Content Placeholder 2"/>
          <p:cNvSpPr>
            <a:spLocks noGrp="1"/>
          </p:cNvSpPr>
          <p:nvPr>
            <p:ph sz="half" idx="1"/>
          </p:nvPr>
        </p:nvSpPr>
        <p:spPr>
          <a:xfrm>
            <a:off x="457200" y="1219200"/>
            <a:ext cx="4419600" cy="4906963"/>
          </a:xfrm>
        </p:spPr>
        <p:txBody>
          <a:bodyPr>
            <a:normAutofit fontScale="92500" lnSpcReduction="20000"/>
          </a:bodyPr>
          <a:lstStyle/>
          <a:p>
            <a:pPr>
              <a:buNone/>
            </a:pPr>
            <a:r>
              <a:rPr lang="en-US" dirty="0" smtClean="0"/>
              <a:t>Federal Financial Management Standards require:</a:t>
            </a:r>
          </a:p>
          <a:p>
            <a:r>
              <a:rPr lang="en-US" i="1" dirty="0" smtClean="0"/>
              <a:t>Accounting methods that </a:t>
            </a:r>
            <a:r>
              <a:rPr lang="en-US" i="1" dirty="0"/>
              <a:t>provide accurate and complete information about all financial transactions related to each Federally-supported </a:t>
            </a:r>
            <a:r>
              <a:rPr lang="en-US" i="1" dirty="0" smtClean="0"/>
              <a:t>project</a:t>
            </a:r>
          </a:p>
          <a:p>
            <a:r>
              <a:rPr lang="en-US" i="1" dirty="0"/>
              <a:t>Accounting records </a:t>
            </a:r>
            <a:r>
              <a:rPr lang="en-US" i="1" dirty="0" smtClean="0"/>
              <a:t>to </a:t>
            </a:r>
            <a:r>
              <a:rPr lang="en-US" i="1" dirty="0"/>
              <a:t>be maintained on a current basis and balanced </a:t>
            </a:r>
            <a:r>
              <a:rPr lang="en-US" i="1" dirty="0" smtClean="0"/>
              <a:t>monthly</a:t>
            </a:r>
          </a:p>
          <a:p>
            <a:r>
              <a:rPr lang="en-US" i="1" dirty="0" smtClean="0"/>
              <a:t>All costs to be reasonable</a:t>
            </a:r>
            <a:r>
              <a:rPr lang="en-US" i="1" dirty="0"/>
              <a:t>, allowable, and properly allocated</a:t>
            </a:r>
            <a:endParaRPr lang="en-US" i="1" dirty="0" smtClean="0"/>
          </a:p>
          <a:p>
            <a:endParaRPr lang="en-US" dirty="0" smtClean="0"/>
          </a:p>
          <a:p>
            <a:endParaRPr lang="en-US" dirty="0" smtClean="0"/>
          </a:p>
          <a:p>
            <a:endParaRPr lang="en-US" dirty="0"/>
          </a:p>
        </p:txBody>
      </p:sp>
      <p:pic>
        <p:nvPicPr>
          <p:cNvPr id="6" name="Content Placeholder 5" descr="Man using accounting machine"/>
          <p:cNvPicPr>
            <a:picLocks noGrp="1" noChangeAspect="1"/>
          </p:cNvPicPr>
          <p:nvPr>
            <p:ph sz="half" idx="2"/>
          </p:nvPr>
        </p:nvPicPr>
        <p:blipFill>
          <a:blip r:embed="rId3" cstate="print"/>
          <a:stretch>
            <a:fillRect/>
          </a:stretch>
        </p:blipFill>
        <p:spPr>
          <a:xfrm>
            <a:off x="5105400" y="2352650"/>
            <a:ext cx="3581400" cy="3021062"/>
          </a:xfrm>
        </p:spPr>
      </p:pic>
      <p:sp>
        <p:nvSpPr>
          <p:cNvPr id="4" name="Slide Number Placeholder 3"/>
          <p:cNvSpPr>
            <a:spLocks noGrp="1"/>
          </p:cNvSpPr>
          <p:nvPr>
            <p:ph type="sldNum" sz="quarter" idx="12"/>
          </p:nvPr>
        </p:nvSpPr>
        <p:spPr/>
        <p:txBody>
          <a:bodyPr/>
          <a:lstStyle/>
          <a:p>
            <a:fld id="{F8C71007-8677-4DC7-9528-1442396265C3}" type="slidenum">
              <a:rPr lang="en-US" smtClean="0"/>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Award Summary</a:t>
            </a:r>
            <a:endParaRPr lang="en-US" dirty="0"/>
          </a:p>
        </p:txBody>
      </p:sp>
      <p:pic>
        <p:nvPicPr>
          <p:cNvPr id="5" name="Content Placeholder 4" descr="AwardDoc.jpg"/>
          <p:cNvPicPr>
            <a:picLocks noGrp="1" noChangeAspect="1"/>
          </p:cNvPicPr>
          <p:nvPr>
            <p:ph idx="1"/>
          </p:nvPr>
        </p:nvPicPr>
        <p:blipFill>
          <a:blip r:embed="rId3" cstate="print"/>
          <a:srcRect b="10000"/>
          <a:stretch>
            <a:fillRect/>
          </a:stretch>
        </p:blipFill>
        <p:spPr>
          <a:xfrm>
            <a:off x="685800" y="1295400"/>
            <a:ext cx="7696200" cy="4114800"/>
          </a:xfrm>
        </p:spPr>
      </p:pic>
      <p:sp>
        <p:nvSpPr>
          <p:cNvPr id="4" name="Slide Number Placeholder 3"/>
          <p:cNvSpPr>
            <a:spLocks noGrp="1"/>
          </p:cNvSpPr>
          <p:nvPr>
            <p:ph type="sldNum" sz="quarter" idx="12"/>
          </p:nvPr>
        </p:nvSpPr>
        <p:spPr/>
        <p:txBody>
          <a:bodyPr/>
          <a:lstStyle/>
          <a:p>
            <a:fld id="{F8C71007-8677-4DC7-9528-1442396265C3}"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Approved Budget</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date of your approved budget is in your Grant Award Summary</a:t>
            </a:r>
          </a:p>
          <a:p>
            <a:r>
              <a:rPr lang="en-US" dirty="0" smtClean="0"/>
              <a:t>Some changes are permissible, if the cost category already exists.</a:t>
            </a:r>
          </a:p>
          <a:p>
            <a:r>
              <a:rPr lang="en-US" dirty="0" smtClean="0"/>
              <a:t>Best approach is to ask program officer in all cases. </a:t>
            </a:r>
            <a:endParaRPr lang="en-US" dirty="0"/>
          </a:p>
        </p:txBody>
      </p:sp>
      <p:pic>
        <p:nvPicPr>
          <p:cNvPr id="6" name="Content Placeholder 5" descr="Getting ready to write on  a form."/>
          <p:cNvPicPr>
            <a:picLocks noGrp="1" noChangeAspect="1"/>
          </p:cNvPicPr>
          <p:nvPr>
            <p:ph sz="half" idx="2"/>
          </p:nvPr>
        </p:nvPicPr>
        <p:blipFill>
          <a:blip r:embed="rId3" cstate="print"/>
          <a:stretch>
            <a:fillRect/>
          </a:stretch>
        </p:blipFill>
        <p:spPr>
          <a:xfrm>
            <a:off x="4648200" y="2241431"/>
            <a:ext cx="4038600" cy="3243501"/>
          </a:xfrm>
        </p:spPr>
      </p:pic>
      <p:sp>
        <p:nvSpPr>
          <p:cNvPr id="5" name="Slide Number Placeholder 4"/>
          <p:cNvSpPr>
            <a:spLocks noGrp="1"/>
          </p:cNvSpPr>
          <p:nvPr>
            <p:ph type="sldNum" sz="quarter" idx="12"/>
          </p:nvPr>
        </p:nvSpPr>
        <p:spPr/>
        <p:txBody>
          <a:bodyPr/>
          <a:lstStyle/>
          <a:p>
            <a:fld id="{F8C71007-8677-4DC7-9528-1442396265C3}"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Cost Share</a:t>
            </a:r>
            <a:endParaRPr lang="en-US" dirty="0"/>
          </a:p>
        </p:txBody>
      </p:sp>
      <p:sp>
        <p:nvSpPr>
          <p:cNvPr id="6" name="Content Placeholder 5"/>
          <p:cNvSpPr>
            <a:spLocks noGrp="1"/>
          </p:cNvSpPr>
          <p:nvPr>
            <p:ph sz="half" idx="1"/>
          </p:nvPr>
        </p:nvSpPr>
        <p:spPr>
          <a:xfrm>
            <a:off x="457200" y="1219200"/>
            <a:ext cx="4495800" cy="4906963"/>
          </a:xfrm>
        </p:spPr>
        <p:txBody>
          <a:bodyPr>
            <a:normAutofit fontScale="85000" lnSpcReduction="10000"/>
          </a:bodyPr>
          <a:lstStyle/>
          <a:p>
            <a:r>
              <a:rPr lang="en-US" dirty="0" smtClean="0"/>
              <a:t>NHPRC requires cost share on almost all grants (generally at least a one to one match).</a:t>
            </a:r>
          </a:p>
          <a:p>
            <a:r>
              <a:rPr lang="en-US" dirty="0" smtClean="0"/>
              <a:t>Must report on it as you request payments .</a:t>
            </a:r>
          </a:p>
          <a:p>
            <a:r>
              <a:rPr lang="en-US" dirty="0" smtClean="0"/>
              <a:t>Include current numbers in Federal Financial Reports. </a:t>
            </a:r>
          </a:p>
          <a:p>
            <a:r>
              <a:rPr lang="en-US" dirty="0" smtClean="0"/>
              <a:t>If you are behind on your pledged cost share, contact us immediately to avoid penalties. </a:t>
            </a:r>
          </a:p>
          <a:p>
            <a:r>
              <a:rPr lang="en-US" dirty="0" smtClean="0"/>
              <a:t>See: </a:t>
            </a:r>
            <a:r>
              <a:rPr lang="en-US" dirty="0" smtClean="0">
                <a:hlinkClick r:id="rId3"/>
              </a:rPr>
              <a:t>http://www.archives.gov/nhprc/administer/costshare.html</a:t>
            </a:r>
            <a:r>
              <a:rPr lang="en-US" dirty="0" smtClean="0"/>
              <a:t> </a:t>
            </a:r>
            <a:endParaRPr lang="en-US" dirty="0"/>
          </a:p>
        </p:txBody>
      </p:sp>
      <p:pic>
        <p:nvPicPr>
          <p:cNvPr id="8" name="Content Placeholder 7" descr="Car Sharing is a Must"/>
          <p:cNvPicPr>
            <a:picLocks noGrp="1" noChangeAspect="1"/>
          </p:cNvPicPr>
          <p:nvPr>
            <p:ph sz="half" idx="2"/>
          </p:nvPr>
        </p:nvPicPr>
        <p:blipFill>
          <a:blip r:embed="rId4" cstate="print"/>
          <a:stretch>
            <a:fillRect/>
          </a:stretch>
        </p:blipFill>
        <p:spPr>
          <a:xfrm>
            <a:off x="5204105" y="1211892"/>
            <a:ext cx="3177895" cy="4914271"/>
          </a:xfrm>
        </p:spPr>
      </p:pic>
      <p:sp>
        <p:nvSpPr>
          <p:cNvPr id="4" name="Slide Number Placeholder 3"/>
          <p:cNvSpPr>
            <a:spLocks noGrp="1"/>
          </p:cNvSpPr>
          <p:nvPr>
            <p:ph type="sldNum" sz="quarter" idx="12"/>
          </p:nvPr>
        </p:nvSpPr>
        <p:spPr/>
        <p:txBody>
          <a:bodyPr/>
          <a:lstStyle/>
          <a:p>
            <a:fld id="{F8C71007-8677-4DC7-9528-1442396265C3}"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Auditing</a:t>
            </a:r>
            <a:endParaRPr lang="en-US" dirty="0"/>
          </a:p>
        </p:txBody>
      </p:sp>
      <p:sp>
        <p:nvSpPr>
          <p:cNvPr id="6" name="Content Placeholder 5"/>
          <p:cNvSpPr>
            <a:spLocks noGrp="1"/>
          </p:cNvSpPr>
          <p:nvPr>
            <p:ph sz="half" idx="2"/>
          </p:nvPr>
        </p:nvSpPr>
        <p:spPr>
          <a:xfrm>
            <a:off x="533400" y="1447800"/>
            <a:ext cx="4648200" cy="4678363"/>
          </a:xfrm>
        </p:spPr>
        <p:txBody>
          <a:bodyPr>
            <a:normAutofit fontScale="92500" lnSpcReduction="10000"/>
          </a:bodyPr>
          <a:lstStyle/>
          <a:p>
            <a:r>
              <a:rPr lang="en-US" dirty="0" smtClean="0"/>
              <a:t>If your organization receives more than $500,000 in federal funds, you must complete an A-133 Single Audit and notify us of its completion.  </a:t>
            </a:r>
          </a:p>
          <a:p>
            <a:r>
              <a:rPr lang="en-US" dirty="0" smtClean="0"/>
              <a:t>If your organization receives less than $500,000 in federal funds, you may be selected for audit by NHPRC staff, the National Archives’ Inspector General, or the Government Accountability Office.</a:t>
            </a:r>
          </a:p>
          <a:p>
            <a:r>
              <a:rPr lang="en-US" dirty="0" smtClean="0"/>
              <a:t>Audits can happen up to three years after the close of a project.</a:t>
            </a:r>
          </a:p>
          <a:p>
            <a:r>
              <a:rPr lang="en-US" dirty="0" smtClean="0"/>
              <a:t>Keep records!</a:t>
            </a:r>
            <a:endParaRPr lang="en-US" dirty="0"/>
          </a:p>
        </p:txBody>
      </p:sp>
      <p:pic>
        <p:nvPicPr>
          <p:cNvPr id="9" name="Content Placeholder 8" descr="Mrs. L. L. Blankenburg, Auditor."/>
          <p:cNvPicPr>
            <a:picLocks noGrp="1" noChangeAspect="1"/>
          </p:cNvPicPr>
          <p:nvPr>
            <p:ph sz="quarter" idx="4"/>
          </p:nvPr>
        </p:nvPicPr>
        <p:blipFill>
          <a:blip r:embed="rId3" cstate="print"/>
          <a:stretch>
            <a:fillRect/>
          </a:stretch>
        </p:blipFill>
        <p:spPr>
          <a:xfrm>
            <a:off x="5257800" y="1295400"/>
            <a:ext cx="3550181" cy="4966373"/>
          </a:xfrm>
        </p:spPr>
      </p:pic>
      <p:sp>
        <p:nvSpPr>
          <p:cNvPr id="4" name="Slide Number Placeholder 3"/>
          <p:cNvSpPr>
            <a:spLocks noGrp="1"/>
          </p:cNvSpPr>
          <p:nvPr>
            <p:ph type="sldNum" sz="quarter" idx="12"/>
          </p:nvPr>
        </p:nvSpPr>
        <p:spPr/>
        <p:txBody>
          <a:bodyPr/>
          <a:lstStyle/>
          <a:p>
            <a:fld id="{F8C71007-8677-4DC7-9528-1442396265C3}"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 </a:t>
            </a:r>
            <a:endParaRPr lang="en-US" dirty="0"/>
          </a:p>
        </p:txBody>
      </p:sp>
      <p:sp>
        <p:nvSpPr>
          <p:cNvPr id="3" name="Content Placeholder 2"/>
          <p:cNvSpPr>
            <a:spLocks noGrp="1"/>
          </p:cNvSpPr>
          <p:nvPr>
            <p:ph idx="1"/>
          </p:nvPr>
        </p:nvSpPr>
        <p:spPr>
          <a:xfrm>
            <a:off x="457200" y="1600200"/>
            <a:ext cx="4800600" cy="4525963"/>
          </a:xfrm>
        </p:spPr>
        <p:txBody>
          <a:bodyPr>
            <a:normAutofit fontScale="92500" lnSpcReduction="20000"/>
          </a:bodyPr>
          <a:lstStyle/>
          <a:p>
            <a:r>
              <a:rPr lang="en-US" dirty="0" smtClean="0"/>
              <a:t>Establish separation of duties: person who requests payment does not sign check.</a:t>
            </a:r>
          </a:p>
          <a:p>
            <a:r>
              <a:rPr lang="en-US" dirty="0" smtClean="0"/>
              <a:t>Establish separate accounts for federal funds so they do not get mixed with operating expenses.</a:t>
            </a:r>
          </a:p>
          <a:p>
            <a:r>
              <a:rPr lang="en-US" dirty="0" smtClean="0"/>
              <a:t>All grant related expenses must take place during the grant period!</a:t>
            </a:r>
          </a:p>
          <a:p>
            <a:endParaRPr lang="en-US" dirty="0" smtClean="0"/>
          </a:p>
        </p:txBody>
      </p:sp>
      <p:sp>
        <p:nvSpPr>
          <p:cNvPr id="4" name="Slide Number Placeholder 3"/>
          <p:cNvSpPr>
            <a:spLocks noGrp="1"/>
          </p:cNvSpPr>
          <p:nvPr>
            <p:ph type="sldNum" sz="quarter" idx="12"/>
          </p:nvPr>
        </p:nvSpPr>
        <p:spPr/>
        <p:txBody>
          <a:bodyPr/>
          <a:lstStyle/>
          <a:p>
            <a:fld id="{F8C71007-8677-4DC7-9528-1442396265C3}" type="slidenum">
              <a:rPr lang="en-US" smtClean="0"/>
              <a:pPr/>
              <a:t>9</a:t>
            </a:fld>
            <a:endParaRPr lang="en-US" dirty="0"/>
          </a:p>
        </p:txBody>
      </p:sp>
      <p:pic>
        <p:nvPicPr>
          <p:cNvPr id="5" name="Picture 4" descr="A lobby of a bank."/>
          <p:cNvPicPr>
            <a:picLocks noChangeAspect="1"/>
          </p:cNvPicPr>
          <p:nvPr/>
        </p:nvPicPr>
        <p:blipFill>
          <a:blip r:embed="rId3" cstate="print"/>
          <a:stretch>
            <a:fillRect/>
          </a:stretch>
        </p:blipFill>
        <p:spPr>
          <a:xfrm>
            <a:off x="5361100" y="2209800"/>
            <a:ext cx="3558125" cy="265747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TotalTime>
  <Words>2350</Words>
  <Application>Microsoft Office PowerPoint</Application>
  <PresentationFormat>On-screen Show (4:3)</PresentationFormat>
  <Paragraphs>267</Paragraphs>
  <Slides>38</Slides>
  <Notes>32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Welcome to  Managing the Finances of Your NHPRC Grant</vt:lpstr>
      <vt:lpstr>Agenda</vt:lpstr>
      <vt:lpstr>Resources for NHPRC Grantees</vt:lpstr>
      <vt:lpstr>Managing a Federal Grant</vt:lpstr>
      <vt:lpstr>Grant Award Summary</vt:lpstr>
      <vt:lpstr>Your Approved Budget</vt:lpstr>
      <vt:lpstr>Cost Share</vt:lpstr>
      <vt:lpstr>Auditing</vt:lpstr>
      <vt:lpstr>Best Practices </vt:lpstr>
      <vt:lpstr>Best Practices, cont. </vt:lpstr>
      <vt:lpstr>Example of Tracking Personnel</vt:lpstr>
      <vt:lpstr>Example of Consultant/Services</vt:lpstr>
      <vt:lpstr>More Information is Available</vt:lpstr>
      <vt:lpstr>Agenda</vt:lpstr>
      <vt:lpstr>Submitting Accurate Payment Requests</vt:lpstr>
      <vt:lpstr>First Steps</vt:lpstr>
      <vt:lpstr>Slide 17</vt:lpstr>
      <vt:lpstr>First Steps- (cont.)</vt:lpstr>
      <vt:lpstr>Two Types of Requests:  Reimbursements &amp; Advances </vt:lpstr>
      <vt:lpstr>Slide 20</vt:lpstr>
      <vt:lpstr>Slide 21</vt:lpstr>
      <vt:lpstr>Slide 22</vt:lpstr>
      <vt:lpstr>Reimbursements</vt:lpstr>
      <vt:lpstr>Advances</vt:lpstr>
      <vt:lpstr>Reminders:</vt:lpstr>
      <vt:lpstr>The Last Step-Submit!</vt:lpstr>
      <vt:lpstr>Agenda</vt:lpstr>
      <vt:lpstr>Completing the Federal Financial Report – SF 425 Form</vt:lpstr>
      <vt:lpstr>NHPRC Web Links for SF -425 Instructions</vt:lpstr>
      <vt:lpstr>SF – 425 Form (Example)</vt:lpstr>
      <vt:lpstr>Completing the Federal Financial Report – SF 425 Form</vt:lpstr>
      <vt:lpstr>Completing the Federal Financial Report – SF 425 Form</vt:lpstr>
      <vt:lpstr>Completing the Federal Financial Report – SF 425 Form</vt:lpstr>
      <vt:lpstr>Completing the Federal Financial Report – SF 425 Form</vt:lpstr>
      <vt:lpstr>Completing the Federal Financial Report – SF 425 Form</vt:lpstr>
      <vt:lpstr>Completing the Federal Financial Report – SF 425 Form</vt:lpstr>
      <vt:lpstr>Cost Share Required</vt:lpstr>
      <vt:lpstr>THANK YOU!! Resources for NHPRC Grantees</vt:lpstr>
    </vt:vector>
  </TitlesOfParts>
  <Company>NARA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the Finances of Your NHPRC Host</dc:title>
  <dc:creator>Lucy G. Barber</dc:creator>
  <cp:lastModifiedBy>Patrick McCann</cp:lastModifiedBy>
  <cp:revision>128</cp:revision>
  <dcterms:created xsi:type="dcterms:W3CDTF">2012-02-24T22:46:19Z</dcterms:created>
  <dcterms:modified xsi:type="dcterms:W3CDTF">2012-03-15T14:49:56Z</dcterms:modified>
</cp:coreProperties>
</file>