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2" r:id="rId4"/>
    <p:sldId id="273" r:id="rId5"/>
    <p:sldId id="283" r:id="rId6"/>
    <p:sldId id="277" r:id="rId7"/>
    <p:sldId id="279" r:id="rId8"/>
    <p:sldId id="268" r:id="rId9"/>
    <p:sldId id="285" r:id="rId10"/>
    <p:sldId id="269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FCFCF"/>
    <a:srgbClr val="C9C9C9"/>
    <a:srgbClr val="D3D3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 snapToObjects="1"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JECT01\PROJECT01\Project01\ACPO\RMSA%202013\Report%20Charts%207-28-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JECT01\PROJECT01\Project01\ACPO\RMSA%202013\Report%20Charts%207-28-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Changes in Overall Scores Comparing </a:t>
            </a:r>
          </a:p>
          <a:p>
            <a:pPr>
              <a:defRPr/>
            </a:pPr>
            <a:r>
              <a:rPr lang="en-US" sz="2400" dirty="0"/>
              <a:t>Current Year (2013) with Previous Year (</a:t>
            </a:r>
            <a:r>
              <a:rPr lang="en-US" sz="2400" dirty="0" smtClean="0"/>
              <a:t>2012)</a:t>
            </a:r>
            <a:endParaRPr lang="en-US" sz="1400" dirty="0"/>
          </a:p>
        </c:rich>
      </c:tx>
      <c:layout>
        <c:manualLayout>
          <c:xMode val="edge"/>
          <c:yMode val="edge"/>
          <c:x val="0.1893809523809524"/>
          <c:y val="4.6044956948194916E-2"/>
        </c:manualLayout>
      </c:layout>
    </c:title>
    <c:view3D>
      <c:depthPercent val="100"/>
      <c:rAngAx val="1"/>
    </c:view3D>
    <c:floor>
      <c:spPr>
        <a:noFill/>
      </c:spPr>
    </c:floor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631412434859189"/>
          <c:y val="0.22124605258407012"/>
          <c:w val="0.81246350549928159"/>
          <c:h val="0.56324444917351646"/>
        </c:manualLayout>
      </c:layout>
      <c:bar3DChart>
        <c:barDir val="col"/>
        <c:grouping val="stacked"/>
        <c:ser>
          <c:idx val="0"/>
          <c:order val="0"/>
          <c:tx>
            <c:v>Number</c:v>
          </c:tx>
          <c:spPr>
            <a:solidFill>
              <a:schemeClr val="bg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Sheet1!$B$4:$B$7</c:f>
              <c:strCache>
                <c:ptCount val="4"/>
                <c:pt idx="0">
                  <c:v>Score is UP</c:v>
                </c:pt>
                <c:pt idx="1">
                  <c:v>Score is DOWN</c:v>
                </c:pt>
                <c:pt idx="2">
                  <c:v>Score about the same*</c:v>
                </c:pt>
                <c:pt idx="3">
                  <c:v>First time responding</c:v>
                </c:pt>
              </c:strCache>
            </c:strRef>
          </c:cat>
          <c:val>
            <c:numRef>
              <c:f>Sheet1!$C$4:$C$7</c:f>
              <c:numCache>
                <c:formatCode>General</c:formatCode>
                <c:ptCount val="4"/>
                <c:pt idx="0">
                  <c:v>133</c:v>
                </c:pt>
                <c:pt idx="1">
                  <c:v>45</c:v>
                </c:pt>
                <c:pt idx="2">
                  <c:v>62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v>Percentage to Overall responses</c:v>
          </c:tx>
          <c:spPr>
            <a:solidFill>
              <a:schemeClr val="bg1">
                <a:lumMod val="95000"/>
              </a:schemeClr>
            </a:solidFill>
          </c:spPr>
          <c:dLbls>
            <c:dLbl>
              <c:idx val="0"/>
              <c:layout>
                <c:manualLayout>
                  <c:x val="-1.985379664153185E-7"/>
                  <c:y val="-6.99912510936134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6.56167979002626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642965204236147E-3"/>
                  <c:y val="-8.31146106736657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607160867372683E-2"/>
                  <c:y val="-8.748906386701663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Sheet1!$B$4:$B$7</c:f>
              <c:strCache>
                <c:ptCount val="4"/>
                <c:pt idx="0">
                  <c:v>Score is UP</c:v>
                </c:pt>
                <c:pt idx="1">
                  <c:v>Score is DOWN</c:v>
                </c:pt>
                <c:pt idx="2">
                  <c:v>Score about the same*</c:v>
                </c:pt>
                <c:pt idx="3">
                  <c:v>First time responding</c:v>
                </c:pt>
              </c:strCache>
            </c:strRef>
          </c:cat>
          <c:val>
            <c:numRef>
              <c:f>Sheet1!$D$4:$D$7</c:f>
              <c:numCache>
                <c:formatCode>0%</c:formatCode>
                <c:ptCount val="4"/>
                <c:pt idx="0">
                  <c:v>0.52</c:v>
                </c:pt>
                <c:pt idx="1">
                  <c:v>0.18000000000000024</c:v>
                </c:pt>
                <c:pt idx="2">
                  <c:v>0.24000000000000021</c:v>
                </c:pt>
                <c:pt idx="3">
                  <c:v>6.0000000000000095E-2</c:v>
                </c:pt>
              </c:numCache>
            </c:numRef>
          </c:val>
        </c:ser>
        <c:dLbls>
          <c:showVal val="1"/>
        </c:dLbls>
        <c:shape val="box"/>
        <c:axId val="59965824"/>
        <c:axId val="59967744"/>
        <c:axId val="0"/>
      </c:bar3DChart>
      <c:catAx>
        <c:axId val="59965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9967744"/>
        <c:crosses val="autoZero"/>
        <c:auto val="1"/>
        <c:lblAlgn val="ctr"/>
        <c:lblOffset val="100"/>
      </c:catAx>
      <c:valAx>
        <c:axId val="59967744"/>
        <c:scaling>
          <c:orientation val="minMax"/>
          <c:max val="255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agencies </a:t>
                </a:r>
              </a:p>
            </c:rich>
          </c:tx>
          <c:layout>
            <c:manualLayout>
              <c:xMode val="edge"/>
              <c:yMode val="edge"/>
              <c:x val="9.5071462658077033E-2"/>
              <c:y val="0.41306953306359645"/>
            </c:manualLayout>
          </c:layout>
        </c:title>
        <c:numFmt formatCode="General" sourceLinked="1"/>
        <c:tickLblPos val="nextTo"/>
        <c:crossAx val="59965824"/>
        <c:crosses val="autoZero"/>
        <c:crossBetween val="between"/>
        <c:majorUnit val="50"/>
        <c:minorUnit val="4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200"/>
            </a:pPr>
            <a:r>
              <a:rPr lang="en-US" sz="2000" dirty="0"/>
              <a:t>RMSA Trends by Risk Category</a:t>
            </a:r>
          </a:p>
          <a:p>
            <a:pPr>
              <a:defRPr sz="1200"/>
            </a:pPr>
            <a:r>
              <a:rPr lang="en-US" sz="2000" dirty="0"/>
              <a:t>2009-2013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1121826063876848E-2"/>
          <c:y val="0.18227948068991379"/>
          <c:w val="0.97711369243428436"/>
          <c:h val="0.74911443680533663"/>
        </c:manualLayout>
      </c:layout>
      <c:lineChart>
        <c:grouping val="standard"/>
        <c:ser>
          <c:idx val="1"/>
          <c:order val="0"/>
          <c:tx>
            <c:strRef>
              <c:f>[1]Sheet1!$B$1</c:f>
              <c:strCache>
                <c:ptCount val="1"/>
                <c:pt idx="0">
                  <c:v>High Risk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numFmt formatCode="0%" sourceLinked="0"/>
            <c:dLblPos val="b"/>
            <c:showVal val="1"/>
          </c:dLbls>
          <c:cat>
            <c:strRef>
              <c:f>[1]Sheet1!$A$3:$A$7</c:f>
              <c:strCache>
                <c:ptCount val="5"/>
                <c:pt idx="0">
                  <c:v>2009 (Pilot)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[1]Sheet1!$B$3:$B$7</c:f>
              <c:numCache>
                <c:formatCode>General</c:formatCode>
                <c:ptCount val="5"/>
                <c:pt idx="0">
                  <c:v>0.36000000000000026</c:v>
                </c:pt>
                <c:pt idx="1">
                  <c:v>0.46</c:v>
                </c:pt>
                <c:pt idx="2">
                  <c:v>0.45</c:v>
                </c:pt>
                <c:pt idx="3">
                  <c:v>0.36000000000000026</c:v>
                </c:pt>
                <c:pt idx="4">
                  <c:v>0.28000000000000008</c:v>
                </c:pt>
              </c:numCache>
            </c:numRef>
          </c:val>
        </c:ser>
        <c:ser>
          <c:idx val="2"/>
          <c:order val="1"/>
          <c:tx>
            <c:strRef>
              <c:f>[1]Sheet1!$C$1</c:f>
              <c:strCache>
                <c:ptCount val="1"/>
                <c:pt idx="0">
                  <c:v>Moderate Risk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dLbls>
            <c:numFmt formatCode="0%" sourceLinked="0"/>
            <c:dLblPos val="t"/>
            <c:showVal val="1"/>
          </c:dLbls>
          <c:cat>
            <c:strRef>
              <c:f>[1]Sheet1!$A$3:$A$7</c:f>
              <c:strCache>
                <c:ptCount val="5"/>
                <c:pt idx="0">
                  <c:v>2009 (Pilot)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[1]Sheet1!$C$3:$C$7</c:f>
              <c:numCache>
                <c:formatCode>General</c:formatCode>
                <c:ptCount val="5"/>
                <c:pt idx="0">
                  <c:v>0.43000000000000027</c:v>
                </c:pt>
                <c:pt idx="1">
                  <c:v>0.49000000000000027</c:v>
                </c:pt>
                <c:pt idx="2">
                  <c:v>0.45</c:v>
                </c:pt>
                <c:pt idx="3">
                  <c:v>0.44</c:v>
                </c:pt>
                <c:pt idx="4">
                  <c:v>0.43000000000000027</c:v>
                </c:pt>
              </c:numCache>
            </c:numRef>
          </c:val>
        </c:ser>
        <c:ser>
          <c:idx val="3"/>
          <c:order val="2"/>
          <c:tx>
            <c:strRef>
              <c:f>[1]Sheet1!$D$1</c:f>
              <c:strCache>
                <c:ptCount val="1"/>
                <c:pt idx="0">
                  <c:v>Low Risk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dPt>
            <c:idx val="0"/>
            <c:spPr>
              <a:ln>
                <a:solidFill>
                  <a:srgbClr val="008000"/>
                </a:solidFill>
              </a:ln>
            </c:spPr>
          </c:dPt>
          <c:dPt>
            <c:idx val="1"/>
            <c:spPr>
              <a:ln>
                <a:solidFill>
                  <a:srgbClr val="008000"/>
                </a:solidFill>
              </a:ln>
            </c:spPr>
          </c:dPt>
          <c:dPt>
            <c:idx val="2"/>
            <c:spPr>
              <a:ln>
                <a:solidFill>
                  <a:srgbClr val="008000"/>
                </a:solidFill>
              </a:ln>
            </c:spPr>
          </c:dPt>
          <c:dPt>
            <c:idx val="3"/>
            <c:spPr>
              <a:ln>
                <a:solidFill>
                  <a:srgbClr val="008000"/>
                </a:solidFill>
              </a:ln>
            </c:spPr>
          </c:dPt>
          <c:dPt>
            <c:idx val="4"/>
            <c:spPr>
              <a:ln>
                <a:solidFill>
                  <a:srgbClr val="008000"/>
                </a:solidFill>
              </a:ln>
            </c:spPr>
          </c:dPt>
          <c:dLbls>
            <c:numFmt formatCode="0%" sourceLinked="0"/>
            <c:dLblPos val="t"/>
            <c:showVal val="1"/>
          </c:dLbls>
          <c:cat>
            <c:strRef>
              <c:f>[1]Sheet1!$A$3:$A$7</c:f>
              <c:strCache>
                <c:ptCount val="5"/>
                <c:pt idx="0">
                  <c:v>2009 (Pilot)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[1]Sheet1!$D$3:$D$7</c:f>
              <c:numCache>
                <c:formatCode>General</c:formatCode>
                <c:ptCount val="5"/>
                <c:pt idx="0">
                  <c:v>0.21000000000000013</c:v>
                </c:pt>
                <c:pt idx="1">
                  <c:v>0.05</c:v>
                </c:pt>
                <c:pt idx="2">
                  <c:v>0.1</c:v>
                </c:pt>
                <c:pt idx="3">
                  <c:v>0.2</c:v>
                </c:pt>
                <c:pt idx="4">
                  <c:v>0.29000000000000026</c:v>
                </c:pt>
              </c:numCache>
            </c:numRef>
          </c:val>
        </c:ser>
        <c:dLbls>
          <c:showVal val="1"/>
        </c:dLbls>
        <c:marker val="1"/>
        <c:axId val="66897024"/>
        <c:axId val="67047424"/>
      </c:lineChart>
      <c:catAx>
        <c:axId val="66897024"/>
        <c:scaling>
          <c:orientation val="minMax"/>
        </c:scaling>
        <c:axPos val="b"/>
        <c:numFmt formatCode="General" sourceLinked="1"/>
        <c:majorTickMark val="none"/>
        <c:tickLblPos val="nextTo"/>
        <c:crossAx val="67047424"/>
        <c:crosses val="autoZero"/>
        <c:auto val="1"/>
        <c:lblAlgn val="ctr"/>
        <c:lblOffset val="100"/>
      </c:catAx>
      <c:valAx>
        <c:axId val="67047424"/>
        <c:scaling>
          <c:orientation val="minMax"/>
        </c:scaling>
        <c:delete val="1"/>
        <c:axPos val="l"/>
        <c:numFmt formatCode="General" sourceLinked="1"/>
        <c:tickLblPos val="none"/>
        <c:crossAx val="66897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3691275167785227E-2"/>
          <c:y val="0.22040843108897129"/>
          <c:w val="0.86308830523701308"/>
          <c:h val="4.8979591836734733E-2"/>
        </c:manualLayout>
      </c:layout>
    </c:legend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Combined</a:t>
            </a:r>
            <a:r>
              <a:rPr lang="en-US" sz="2000" baseline="0" dirty="0"/>
              <a:t> Most Reported Findings in Response to "Challenges" Mentioned by Agencies.  </a:t>
            </a:r>
            <a:r>
              <a:rPr lang="en-US" sz="2000" i="1" dirty="0"/>
              <a:t>(107 SAO annual reports received - numbers below refer to actual responses for all 3 sections - not percentages) </a:t>
            </a:r>
          </a:p>
        </c:rich>
      </c:tx>
      <c:layout>
        <c:manualLayout>
          <c:xMode val="edge"/>
          <c:yMode val="edge"/>
          <c:x val="0.11161818314377361"/>
          <c:y val="3.3568075117370894E-2"/>
        </c:manualLayout>
      </c:layout>
    </c:title>
    <c:plotArea>
      <c:layout>
        <c:manualLayout>
          <c:layoutTarget val="inner"/>
          <c:xMode val="edge"/>
          <c:yMode val="edge"/>
          <c:x val="6.4852119179547085E-2"/>
          <c:y val="0.28125448227422312"/>
          <c:w val="0.9245178380480219"/>
          <c:h val="0.5774880780747476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Sheet1!$A$2:$A$8</c:f>
              <c:strCache>
                <c:ptCount val="7"/>
                <c:pt idx="0">
                  <c:v>Budget</c:v>
                </c:pt>
                <c:pt idx="1">
                  <c:v>Conflicting Priorities</c:v>
                </c:pt>
                <c:pt idx="2">
                  <c:v>IT Issues</c:v>
                </c:pt>
                <c:pt idx="3">
                  <c:v>Lack of Skilled RM Staff</c:v>
                </c:pt>
                <c:pt idx="4">
                  <c:v>Lack of Standards</c:v>
                </c:pt>
                <c:pt idx="5">
                  <c:v>Staffing</c:v>
                </c:pt>
                <c:pt idx="6">
                  <c:v>Training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107</c:v>
                </c:pt>
                <c:pt idx="1">
                  <c:v>26</c:v>
                </c:pt>
                <c:pt idx="2">
                  <c:v>49</c:v>
                </c:pt>
                <c:pt idx="3">
                  <c:v>15</c:v>
                </c:pt>
                <c:pt idx="4">
                  <c:v>27</c:v>
                </c:pt>
                <c:pt idx="5">
                  <c:v>46</c:v>
                </c:pt>
                <c:pt idx="6">
                  <c:v>30</c:v>
                </c:pt>
              </c:numCache>
            </c:numRef>
          </c:val>
        </c:ser>
        <c:gapWidth val="100"/>
        <c:axId val="75709824"/>
        <c:axId val="75732864"/>
      </c:barChart>
      <c:catAx>
        <c:axId val="75709824"/>
        <c:scaling>
          <c:orientation val="minMax"/>
        </c:scaling>
        <c:axPos val="b"/>
        <c:numFmt formatCode="General" sourceLinked="1"/>
        <c:tickLblPos val="nextTo"/>
        <c:crossAx val="75732864"/>
        <c:crosses val="autoZero"/>
        <c:auto val="1"/>
        <c:lblAlgn val="ctr"/>
        <c:lblOffset val="100"/>
      </c:catAx>
      <c:valAx>
        <c:axId val="75732864"/>
        <c:scaling>
          <c:orientation val="minMax"/>
        </c:scaling>
        <c:axPos val="l"/>
        <c:majorGridlines/>
        <c:numFmt formatCode="General" sourceLinked="1"/>
        <c:tickLblPos val="nextTo"/>
        <c:crossAx val="75709824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25B9A-1E7F-4BBF-8D0B-AA1633480BB7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F6BE6-5A50-4EF4-A452-E0FD56164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97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BC884-49A1-4284-884B-6C32A2433E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43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BC884-49A1-4284-884B-6C32A2433E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374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BC884-49A1-4284-884B-6C32A2433E2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93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O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799"/>
            <a:ext cx="2133600" cy="457201"/>
          </a:xfrm>
        </p:spPr>
        <p:txBody>
          <a:bodyPr/>
          <a:lstStyle>
            <a:lvl1pPr>
              <a:defRPr>
                <a:solidFill>
                  <a:srgbClr val="CFCFC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8A4234AC-9E69-D740-B630-7C07A0CA0C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7772400" cy="1470025"/>
          </a:xfrm>
        </p:spPr>
        <p:txBody>
          <a:bodyPr/>
          <a:lstStyle>
            <a:lvl1pPr>
              <a:defRPr>
                <a:latin typeface="Century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56350"/>
            <a:ext cx="914400" cy="365125"/>
          </a:xfrm>
        </p:spPr>
        <p:txBody>
          <a:bodyPr/>
          <a:lstStyle>
            <a:lvl1pPr>
              <a:defRPr>
                <a:latin typeface="Century" pitchFamily="18" charset="0"/>
              </a:defRPr>
            </a:lvl1pPr>
          </a:lstStyle>
          <a:p>
            <a:fld id="{02D894C0-1B2D-4969-A355-A388A255E985}" type="datetime1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>
            <a:lvl1pPr>
              <a:defRPr>
                <a:latin typeface="Century" pitchFamily="18" charset="0"/>
              </a:defRPr>
            </a:lvl1pPr>
          </a:lstStyle>
          <a:p>
            <a:fld id="{8A4234AC-9E69-D740-B630-7C07A0CA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9D7-8461-4602-8740-36838D4315E6}" type="datetime1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34AC-9E69-D740-B630-7C07A0CA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467600" cy="762000"/>
          </a:xfrm>
        </p:spPr>
        <p:txBody>
          <a:bodyPr>
            <a:noAutofit/>
          </a:bodyPr>
          <a:lstStyle>
            <a:lvl1pPr>
              <a:defRPr sz="3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28F5-3905-495F-B66A-8414F9DEC6EC}" type="datetime1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34AC-9E69-D740-B630-7C07A0CA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0B0F-25D5-4782-B295-EF6E4EC88971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FC1C-DD73-45CA-8885-2875C865C6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EC69-E586-41C4-8537-7E1CA6054EB4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6809-C738-4C9A-AC36-4A22DB490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28F5-3905-495F-B66A-8414F9DEC6EC}" type="datetime1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234AC-9E69-D740-B630-7C07A0CA0C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RO2.jp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  <p:sldLayoutId id="2147483656" r:id="rId4"/>
    <p:sldLayoutId id="2147483657" r:id="rId5"/>
    <p:sldLayoutId id="2147483658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Haralampus@nara.gov" TargetMode="External"/><Relationship Id="rId2" Type="http://schemas.openxmlformats.org/officeDocument/2006/relationships/hyperlink" Target="mailto:Donald.Rosen@nara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indy.Smolovik@nar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85800" y="2339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Annual Reporting Requirements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2013 Results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219200" y="4114800"/>
            <a:ext cx="6934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  <a:latin typeface="Century" pitchFamily="18" charset="0"/>
              </a:rPr>
              <a:t>Donald R. Rosen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Director, Policy Analysis &amp; Enforcement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Office of the Chief Records Officer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National Archives and Records Administration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921418737"/>
              </p:ext>
            </p:extLst>
          </p:nvPr>
        </p:nvGraphicFramePr>
        <p:xfrm>
          <a:off x="381000" y="9144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236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25A1-038F-4B28-A295-0344B270752A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FC1C-DD73-45CA-8885-2875C865C6A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286000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Donald.Rosen@nara.gov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Senior Agency Official Reports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Lisa.Haralampus@nara.gov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Records Management Self Assessment: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Cindy.Smolovik@nara.gov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Records Management Self Assessment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RMSA always receives a great deal of interest from RM Community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2013 RMSA Report is in progress, we anticipate it being available soon.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Agency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score reports were sent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out in May!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Preview of the 2013 RMSA: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1828800"/>
            <a:ext cx="7315200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96% response rate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Risk Factors*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risk = 29%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Moderate risk = 43%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risk = 28%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*first time more in low risk than high risk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2400" dirty="0"/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1752600"/>
            <a:ext cx="8382000" cy="4190999"/>
            <a:chOff x="0" y="98640"/>
            <a:chExt cx="4840941" cy="3156473"/>
          </a:xfrm>
        </p:grpSpPr>
        <p:graphicFrame>
          <p:nvGraphicFramePr>
            <p:cNvPr id="11" name="Chart 10"/>
            <p:cNvGraphicFramePr>
              <a:graphicFrameLocks/>
            </p:cNvGraphicFramePr>
            <p:nvPr/>
          </p:nvGraphicFramePr>
          <p:xfrm>
            <a:off x="0" y="98640"/>
            <a:ext cx="4840941" cy="31564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TextBox 7"/>
            <p:cNvSpPr txBox="1"/>
            <p:nvPr/>
          </p:nvSpPr>
          <p:spPr>
            <a:xfrm>
              <a:off x="184417" y="3003150"/>
              <a:ext cx="4208188" cy="186553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*some were low risk</a:t>
              </a:r>
              <a:r>
                <a:rPr lang="en-US" sz="1400" baseline="0" dirty="0"/>
                <a:t> -  no improvement expected</a:t>
              </a:r>
              <a:endParaRPr lang="en-US" sz="1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14037" y="939225"/>
            <a:ext cx="6403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Generally scores are up over last year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295400" y="1905000"/>
          <a:ext cx="6781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601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 now have five years of data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2013 General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0386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Agencies are strongest in Program activities and Disposition areas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Agencies remain the weakest in Electronic Records Management areas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Agencies are beginning to have better internal controls such as policies, performance goals, standard operating procedures and metrics, but are not testing how well they are working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2014 RMSA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0386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pdating the questionnaire for 2014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ay hold focus groups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provide advanced copies of the questionnaire in Word and PDF formats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 a different survey tool this year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Changes to your RMSA link should be sent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rmselfassessment@nara.gov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57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2013 SAO Reports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34AC-9E69-D740-B630-7C07A0CA0CA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0574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Directive requires SAO’s to submit an annual report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6075" indent="-346075">
              <a:buFont typeface="Arial" pitchFamily="34" charset="0"/>
              <a:buChar char="•"/>
              <a:tabLst>
                <a:tab pos="404813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2013 reports report looked at:</a:t>
            </a:r>
          </a:p>
          <a:p>
            <a:pPr marL="682625" lvl="1" indent="-225425">
              <a:buFont typeface="Times New Roman" pitchFamily="18" charset="0"/>
              <a:buChar char="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 Goal – Electronic Permanent Records – by 12-31-2019</a:t>
            </a:r>
          </a:p>
          <a:p>
            <a:pPr marL="682625" lvl="1" indent="-225425">
              <a:buFont typeface="Times New Roman" pitchFamily="18" charset="0"/>
              <a:buChar char="‾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1.2 Goal – Electronic Email Management – by 12-31-2016</a:t>
            </a:r>
          </a:p>
          <a:p>
            <a:pPr marL="682625" lvl="1" indent="-225425">
              <a:buFont typeface="Times New Roman" pitchFamily="18" charset="0"/>
              <a:buChar char="‾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Cloud Computing Services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914400"/>
            <a:ext cx="7620000" cy="579437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2013 SAO Annual Reports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7772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This is the first ever SAO Report</a:t>
            </a:r>
          </a:p>
          <a:p>
            <a:pPr marL="741363" lvl="1" indent="-284163">
              <a:buFont typeface="Times New Roman" pitchFamily="18" charset="0"/>
              <a:buChar char="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 100 reports received.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we did with the reports received</a:t>
            </a:r>
          </a:p>
          <a:p>
            <a:pPr marL="798513" lvl="1" indent="-341313">
              <a:buFont typeface="Times New Roman" pitchFamily="18" charset="0"/>
              <a:buChar char="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Internal NARA working group formed to review, analyze all reports</a:t>
            </a:r>
          </a:p>
          <a:p>
            <a:pPr marL="798513" lvl="1" indent="-341313">
              <a:buFont typeface="Times New Roman" pitchFamily="18" charset="0"/>
              <a:buChar char="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Looked for trends</a:t>
            </a:r>
          </a:p>
          <a:p>
            <a:pPr marL="798513" lvl="1" indent="-341313">
              <a:buFont typeface="Times New Roman" pitchFamily="18" charset="0"/>
              <a:buChar char="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Captured data about progress on implementing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M-12-18</a:t>
            </a:r>
          </a:p>
          <a:p>
            <a:pPr marL="798513" lvl="1" indent="-341313">
              <a:buFont typeface="Times New Roman" pitchFamily="18" charset="0"/>
              <a:buChar char="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Captured information on challenges agencies face – and to find out how NARA can help them. </a:t>
            </a:r>
          </a:p>
          <a:p>
            <a:pPr marL="798513" lvl="1" indent="-341313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416</Words>
  <Application>Microsoft Office PowerPoint</Application>
  <PresentationFormat>On-screen Show (4:3)</PresentationFormat>
  <Paragraphs>84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AC PPT Template</vt:lpstr>
      <vt:lpstr>Slide 1</vt:lpstr>
      <vt:lpstr>Records Management Self Assessment</vt:lpstr>
      <vt:lpstr>Preview of the 2013 RMSA: Statistics</vt:lpstr>
      <vt:lpstr>Slide 4</vt:lpstr>
      <vt:lpstr>Slide 5</vt:lpstr>
      <vt:lpstr>2013 General Results</vt:lpstr>
      <vt:lpstr>2014 RMSA</vt:lpstr>
      <vt:lpstr>2013 SAO Reports</vt:lpstr>
      <vt:lpstr>2013 SAO Annual Reports</vt:lpstr>
      <vt:lpstr>Slide 10</vt:lpstr>
      <vt:lpstr>Questions?</vt:lpstr>
    </vt:vector>
  </TitlesOfParts>
  <Company>NARA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Smolovik</dc:creator>
  <cp:lastModifiedBy>DRosen</cp:lastModifiedBy>
  <cp:revision>36</cp:revision>
  <dcterms:created xsi:type="dcterms:W3CDTF">2014-07-31T17:39:32Z</dcterms:created>
  <dcterms:modified xsi:type="dcterms:W3CDTF">2014-08-05T20:06:20Z</dcterms:modified>
</cp:coreProperties>
</file>