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5" r:id="rId2"/>
    <p:sldId id="441" r:id="rId3"/>
    <p:sldId id="484" r:id="rId4"/>
    <p:sldId id="490" r:id="rId5"/>
    <p:sldId id="491" r:id="rId6"/>
    <p:sldId id="497" r:id="rId7"/>
    <p:sldId id="501" r:id="rId8"/>
    <p:sldId id="454" r:id="rId9"/>
    <p:sldId id="498" r:id="rId10"/>
    <p:sldId id="502" r:id="rId11"/>
    <p:sldId id="499" r:id="rId12"/>
    <p:sldId id="500" r:id="rId13"/>
    <p:sldId id="492" r:id="rId14"/>
    <p:sldId id="494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5050"/>
    <a:srgbClr val="FFCC00"/>
    <a:srgbClr val="CC00FF"/>
    <a:srgbClr val="660033"/>
    <a:srgbClr val="339933"/>
    <a:srgbClr val="33CC33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70" autoAdjust="0"/>
    <p:restoredTop sz="94231" autoAdjust="0"/>
  </p:normalViewPr>
  <p:slideViewPr>
    <p:cSldViewPr snapToGrid="0">
      <p:cViewPr>
        <p:scale>
          <a:sx n="75" d="100"/>
          <a:sy n="75" d="100"/>
        </p:scale>
        <p:origin x="-924" y="-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52"/>
    </p:cViewPr>
  </p:sorterViewPr>
  <p:notesViewPr>
    <p:cSldViewPr snapToGrid="0">
      <p:cViewPr varScale="1">
        <p:scale>
          <a:sx n="65" d="100"/>
          <a:sy n="65" d="100"/>
        </p:scale>
        <p:origin x="-1986" y="-102"/>
      </p:cViewPr>
      <p:guideLst>
        <p:guide orient="horz" pos="2927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36" tIns="46118" rIns="92236" bIns="46118" numCol="1" anchor="t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36" tIns="46118" rIns="92236" bIns="46118" numCol="1" anchor="t" anchorCtr="0" compatLnSpc="1">
            <a:prstTxWarp prst="textNoShape">
              <a:avLst/>
            </a:prstTxWarp>
          </a:bodyPr>
          <a:lstStyle>
            <a:lvl1pPr algn="l" defTabSz="92233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36" tIns="46118" rIns="92236" bIns="46118" numCol="1" anchor="t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36" tIns="46118" rIns="92236" bIns="46118" numCol="1" anchor="b" anchorCtr="0" compatLnSpc="1">
            <a:prstTxWarp prst="textNoShape">
              <a:avLst/>
            </a:prstTxWarp>
          </a:bodyPr>
          <a:lstStyle>
            <a:lvl1pPr algn="l" defTabSz="92233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36" tIns="46118" rIns="92236" bIns="46118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4645273D-5277-4B92-A687-1E39F18292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Notes Placeholder 8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ts val="200"/>
      </a:spcAft>
      <a:buChar char="•"/>
      <a:defRPr sz="10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ts val="200"/>
      </a:spcAft>
      <a:buChar char="*"/>
      <a:defRPr sz="10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ts val="200"/>
      </a:spcAft>
      <a:buFont typeface="Wingdings" pitchFamily="2" charset="2"/>
      <a:buChar char="Ø"/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ts val="20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ts val="20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BB5D7F-3B0E-421A-BDBC-74634DA40DD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2213" y="153988"/>
            <a:ext cx="4648200" cy="3486150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F6E8F8-05D0-417E-A91C-33FE15CFA2C2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30313" y="520700"/>
            <a:ext cx="4648200" cy="3486150"/>
          </a:xfrm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6075363" cy="4183063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8C456-D932-4667-969C-25B94A5D36F9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520536-EE6B-4EA1-8E9A-85044D71D43E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6075363" cy="4183063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2857EF-E5E6-484C-89A5-9363B7B34DEB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6075363" cy="4183063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08D6A7-8CAF-4691-8E22-CD72CDAB2621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4FE9BE-3485-4892-9FE3-2E8C5832D0F8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20688" y="633413"/>
            <a:ext cx="6176962" cy="4632325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3863" y="5299075"/>
            <a:ext cx="6238875" cy="3997325"/>
          </a:xfrm>
          <a:prstGeom prst="rect">
            <a:avLst/>
          </a:prstGeom>
          <a:noFill/>
          <a:ln/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6075363" cy="4183063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F5CE2C-BF54-4BCA-8EBC-92C4841F8342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6075363" cy="4183063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4369B5-F3FC-45E9-B982-52AB6D9178A6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er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275" y="2179638"/>
            <a:ext cx="24955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3686175" y="0"/>
            <a:ext cx="5457825" cy="5080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>
              <a:defRPr/>
            </a:pPr>
            <a:endParaRPr lang="en-US"/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14463" y="51054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18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2540B2DB-1132-4804-A21B-9875307C0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DF8EC2FB-5FAB-45C4-B5F9-AA236E4727A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6E9BAEF1-B3B4-4470-B827-0115DB2A4F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9900" y="1350963"/>
            <a:ext cx="3917950" cy="474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0250" y="1350963"/>
            <a:ext cx="3917950" cy="474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54BA355A-FC10-4B2C-98AF-B0CFCC7D06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9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67BEE7AF-9973-4905-B14F-ACFB2E7E6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711F17F9-5D91-43F5-8376-A59E7D08C2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A4035866-252F-4163-BAB9-FB86FA7F5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B597325C-B73F-4FC0-B27E-43AAFB0EF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7B6EE611-B169-4558-95A4-9C557D1A9A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DCDDCF3F-FCE3-42ED-A2CB-FB67C938E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020289CA-3FB9-4EFE-B9C0-4A3CD67DE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98438"/>
            <a:ext cx="8229600" cy="5897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70DF175F-8644-4339-B33E-395098EDD9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9900" y="1350963"/>
            <a:ext cx="7988300" cy="474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2" name="Rectangle 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97163" y="6248400"/>
            <a:ext cx="4244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003399"/>
                </a:solidFill>
              </a:defRPr>
            </a:lvl1pPr>
          </a:lstStyle>
          <a:p>
            <a:pPr>
              <a:defRPr/>
            </a:pPr>
            <a:r>
              <a:rPr lang="en-US"/>
              <a:t>National Archives and Records Administration</a:t>
            </a:r>
          </a:p>
        </p:txBody>
      </p:sp>
      <p:sp>
        <p:nvSpPr>
          <p:cNvPr id="1053" name="Rectangle 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en-US"/>
          </a:p>
          <a:p>
            <a:pPr>
              <a:defRPr/>
            </a:pPr>
            <a:fld id="{DF8EC2FB-5FAB-45C4-B5F9-AA236E472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0" name="Picture 3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039813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8438"/>
            <a:ext cx="8229600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38" r:id="rId2"/>
    <p:sldLayoutId id="2147483750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</p:sldLayoutIdLst>
  <p:transition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33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Meg.phillips@nara.gov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4775" y="6059488"/>
            <a:ext cx="6429375" cy="798512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rgbClr val="003399"/>
                </a:solidFill>
              </a:rPr>
              <a:t>National Archives and Records Administration</a:t>
            </a: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219075" y="2733675"/>
            <a:ext cx="4913313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endParaRPr lang="en-US" sz="3200" b="1">
              <a:solidFill>
                <a:srgbClr val="990033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0" y="2130425"/>
            <a:ext cx="61991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2800" b="1" i="1" dirty="0">
              <a:solidFill>
                <a:srgbClr val="660033"/>
              </a:solidFill>
            </a:endParaRPr>
          </a:p>
          <a:p>
            <a:pPr algn="ctr"/>
            <a:r>
              <a:rPr lang="en-US" sz="2800" b="1" i="1" dirty="0" smtClean="0">
                <a:solidFill>
                  <a:srgbClr val="660033"/>
                </a:solidFill>
              </a:rPr>
              <a:t> </a:t>
            </a:r>
          </a:p>
          <a:p>
            <a:pPr algn="ctr"/>
            <a:r>
              <a:rPr lang="en-US" sz="2800" b="1" i="1" dirty="0" smtClean="0">
                <a:solidFill>
                  <a:srgbClr val="660033"/>
                </a:solidFill>
              </a:rPr>
              <a:t>Status of the ERA Project</a:t>
            </a:r>
          </a:p>
          <a:p>
            <a:pPr algn="ctr"/>
            <a:r>
              <a:rPr lang="en-US" sz="2800" b="1" i="1" dirty="0" smtClean="0">
                <a:solidFill>
                  <a:srgbClr val="660033"/>
                </a:solidFill>
              </a:rPr>
              <a:t>RACO Chicago</a:t>
            </a:r>
          </a:p>
          <a:p>
            <a:pPr algn="ctr"/>
            <a:endParaRPr lang="en-US" sz="2800" b="1" dirty="0">
              <a:solidFill>
                <a:srgbClr val="003399"/>
              </a:solidFill>
            </a:endParaRPr>
          </a:p>
        </p:txBody>
      </p:sp>
      <p:sp>
        <p:nvSpPr>
          <p:cNvPr id="3077" name="Line 6"/>
          <p:cNvSpPr>
            <a:spLocks noChangeShapeType="1"/>
          </p:cNvSpPr>
          <p:nvPr/>
        </p:nvSpPr>
        <p:spPr bwMode="auto">
          <a:xfrm flipV="1">
            <a:off x="1071563" y="3416300"/>
            <a:ext cx="4935537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8" name="Rectangle 7"/>
          <p:cNvSpPr>
            <a:spLocks noChangeArrowheads="1"/>
          </p:cNvSpPr>
          <p:nvPr/>
        </p:nvSpPr>
        <p:spPr bwMode="auto">
          <a:xfrm>
            <a:off x="2273300" y="4038600"/>
            <a:ext cx="20955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000099"/>
                </a:solidFill>
              </a:rPr>
              <a:t>Meg Phillips</a:t>
            </a:r>
          </a:p>
          <a:p>
            <a:pPr algn="ctr"/>
            <a:r>
              <a:rPr lang="en-US" b="1" dirty="0" smtClean="0">
                <a:solidFill>
                  <a:srgbClr val="000099"/>
                </a:solidFill>
              </a:rPr>
              <a:t>August 24, </a:t>
            </a:r>
            <a:r>
              <a:rPr lang="en-US" b="1" dirty="0">
                <a:solidFill>
                  <a:srgbClr val="000099"/>
                </a:solidFill>
              </a:rPr>
              <a:t>2010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National Archives and Records Administration</a:t>
            </a:r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D3D837BB-A774-42E9-A611-7FF891FC695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14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Background</a:t>
            </a:r>
          </a:p>
        </p:txBody>
      </p:sp>
      <p:sp>
        <p:nvSpPr>
          <p:cNvPr id="410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9900" y="1884363"/>
            <a:ext cx="7988300" cy="39576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i="1" smtClean="0"/>
              <a:t>ERA is a system designed to manage the lifecycle of records in all formats and preserve and provide access to the historically valuable electronic records held by NARA.</a:t>
            </a:r>
          </a:p>
          <a:p>
            <a:pPr eaLnBrk="1" hangingPunct="1">
              <a:lnSpc>
                <a:spcPct val="80000"/>
              </a:lnSpc>
            </a:pPr>
            <a:endParaRPr lang="en-US" i="1" smtClean="0"/>
          </a:p>
          <a:p>
            <a:pPr eaLnBrk="1" hangingPunct="1">
              <a:lnSpc>
                <a:spcPct val="80000"/>
              </a:lnSpc>
            </a:pPr>
            <a:r>
              <a:rPr lang="en-US" i="1" smtClean="0"/>
              <a:t>NARA is developing the ERA system in increments between 2005 and 2012.  Each increment will build on prior accomplishments to add capabilities and capacity</a:t>
            </a:r>
            <a:r>
              <a:rPr lang="en-US" b="1" smtClean="0"/>
              <a:t>. 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5563" y="6400800"/>
            <a:ext cx="4244975" cy="4572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National Archives and Records Administration</a:t>
            </a:r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1C231AB9-4406-4112-BAD5-9F858FD88F3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444500" y="228600"/>
            <a:ext cx="8229600" cy="909638"/>
          </a:xfrm>
        </p:spPr>
        <p:txBody>
          <a:bodyPr/>
          <a:lstStyle/>
          <a:p>
            <a:pPr eaLnBrk="1" hangingPunct="1"/>
            <a:r>
              <a:rPr lang="en-US" smtClean="0"/>
              <a:t>What We Have Accomplished </a:t>
            </a:r>
            <a:br>
              <a:rPr lang="en-US" smtClean="0"/>
            </a:br>
            <a:endParaRPr lang="en-US" smtClean="0"/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" y="830263"/>
            <a:ext cx="8496300" cy="5481637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</a:pPr>
            <a:endParaRPr lang="en-US" sz="1600" i="1" u="sng" smtClean="0"/>
          </a:p>
          <a:p>
            <a:pPr lvl="1" eaLnBrk="1" hangingPunct="1">
              <a:lnSpc>
                <a:spcPct val="80000"/>
              </a:lnSpc>
              <a:buFont typeface="Arial" charset="0"/>
              <a:buChar char="•"/>
            </a:pPr>
            <a:r>
              <a:rPr lang="en-US" sz="2400" smtClean="0"/>
              <a:t>Completed the production Data Center and Systems Operations Center at Allegany Ballistics Lab, Rocket Center, West Virginia. </a:t>
            </a:r>
          </a:p>
          <a:p>
            <a:pPr lvl="1" eaLnBrk="1" hangingPunct="1">
              <a:lnSpc>
                <a:spcPct val="80000"/>
              </a:lnSpc>
              <a:buFont typeface="Arial" charset="0"/>
              <a:buChar char="•"/>
            </a:pPr>
            <a:endParaRPr lang="en-US" sz="2400" smtClean="0"/>
          </a:p>
          <a:p>
            <a:pPr lvl="1" eaLnBrk="1" hangingPunct="1">
              <a:lnSpc>
                <a:spcPct val="80000"/>
              </a:lnSpc>
              <a:buFont typeface="Arial" charset="0"/>
              <a:buChar char="•"/>
            </a:pPr>
            <a:r>
              <a:rPr lang="en-US" sz="2400" smtClean="0"/>
              <a:t>Deployed three instances:</a:t>
            </a:r>
          </a:p>
          <a:p>
            <a:pPr lvl="2" eaLnBrk="1" hangingPunct="1">
              <a:lnSpc>
                <a:spcPct val="80000"/>
              </a:lnSpc>
            </a:pPr>
            <a:r>
              <a:rPr lang="en-US" u="sng" smtClean="0"/>
              <a:t>ERA Base (Federal Records - Increment 1)</a:t>
            </a:r>
          </a:p>
          <a:p>
            <a:pPr lvl="3" eaLnBrk="1" hangingPunct="1">
              <a:lnSpc>
                <a:spcPct val="80000"/>
              </a:lnSpc>
              <a:buFont typeface="Arial" charset="0"/>
              <a:buChar char="•"/>
            </a:pPr>
            <a:r>
              <a:rPr lang="en-US" sz="2400" smtClean="0"/>
              <a:t>Deployed June 2008</a:t>
            </a:r>
          </a:p>
          <a:p>
            <a:pPr lvl="2" eaLnBrk="1" hangingPunct="1">
              <a:lnSpc>
                <a:spcPct val="80000"/>
              </a:lnSpc>
            </a:pPr>
            <a:endParaRPr lang="en-US" u="sng" smtClean="0"/>
          </a:p>
          <a:p>
            <a:pPr lvl="2" eaLnBrk="1" hangingPunct="1">
              <a:lnSpc>
                <a:spcPct val="80000"/>
              </a:lnSpc>
            </a:pPr>
            <a:r>
              <a:rPr lang="en-US" u="sng" smtClean="0"/>
              <a:t>ERA Executive Office of the President (ERA EOP – Increment 2)</a:t>
            </a:r>
          </a:p>
          <a:p>
            <a:pPr lvl="3" eaLnBrk="1" hangingPunct="1">
              <a:lnSpc>
                <a:spcPct val="80000"/>
              </a:lnSpc>
              <a:buFont typeface="Arial" charset="0"/>
              <a:buChar char="•"/>
            </a:pPr>
            <a:r>
              <a:rPr lang="en-US" sz="2400" smtClean="0"/>
              <a:t>Deployed December 2008</a:t>
            </a:r>
          </a:p>
          <a:p>
            <a:pPr lvl="2" eaLnBrk="1" hangingPunct="1">
              <a:lnSpc>
                <a:spcPct val="80000"/>
              </a:lnSpc>
            </a:pPr>
            <a:endParaRPr lang="en-US" u="sng" smtClean="0"/>
          </a:p>
          <a:p>
            <a:pPr lvl="2" eaLnBrk="1" hangingPunct="1">
              <a:lnSpc>
                <a:spcPct val="80000"/>
              </a:lnSpc>
            </a:pPr>
            <a:r>
              <a:rPr lang="en-US" u="sng" smtClean="0"/>
              <a:t>ERA Congressional Records Instance (ERA CRI – Increment 3)</a:t>
            </a:r>
          </a:p>
          <a:p>
            <a:pPr lvl="3" eaLnBrk="1" hangingPunct="1">
              <a:lnSpc>
                <a:spcPct val="80000"/>
              </a:lnSpc>
              <a:buFont typeface="Arial" charset="0"/>
              <a:buChar char="•"/>
            </a:pPr>
            <a:r>
              <a:rPr lang="en-US" sz="2400" smtClean="0"/>
              <a:t>Deployed December 2009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8392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Federal Records (Base) Instance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06400" y="1219200"/>
            <a:ext cx="7772400" cy="4800600"/>
          </a:xfrm>
        </p:spPr>
        <p:txBody>
          <a:bodyPr/>
          <a:lstStyle/>
          <a:p>
            <a:r>
              <a:rPr lang="en-US" sz="2400" dirty="0" smtClean="0"/>
              <a:t>Ingests, processes, and stores permanent electronic records </a:t>
            </a:r>
          </a:p>
          <a:p>
            <a:r>
              <a:rPr lang="en-US" sz="2400" dirty="0" smtClean="0"/>
              <a:t>Supports online creation and approval of records schedules  and accessioning of records in all formats </a:t>
            </a:r>
          </a:p>
          <a:p>
            <a:r>
              <a:rPr lang="en-US" sz="2400" dirty="0" smtClean="0"/>
              <a:t>Enables agencies to send electronic records to NARA using the ERA Packaging Tool </a:t>
            </a:r>
          </a:p>
          <a:p>
            <a:r>
              <a:rPr lang="en-US" sz="2400" dirty="0" smtClean="0"/>
              <a:t>Currently used by NARA staff and staff from 16 Federal agencies participating in the ERA deployment pilot </a:t>
            </a:r>
          </a:p>
          <a:p>
            <a:r>
              <a:rPr lang="en-US" sz="2400" dirty="0" smtClean="0"/>
              <a:t>Contains 1.4 TB of Federal records, including both legacy holdings and new accessions </a:t>
            </a:r>
          </a:p>
        </p:txBody>
      </p:sp>
      <p:sp>
        <p:nvSpPr>
          <p:cNvPr id="2048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National Archives and Records Administration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17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0222B7C4-DABC-41E7-9671-327A8A86FC5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/>
          <a:lstStyle/>
          <a:p>
            <a:r>
              <a:rPr lang="en-US" dirty="0" smtClean="0"/>
              <a:t>Presidential Records (EOP) Instance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42900" y="1168400"/>
            <a:ext cx="8153400" cy="5257800"/>
          </a:xfrm>
        </p:spPr>
        <p:txBody>
          <a:bodyPr/>
          <a:lstStyle/>
          <a:p>
            <a:pPr lvl="1">
              <a:buFont typeface="Arial" charset="0"/>
              <a:buChar char="•"/>
            </a:pPr>
            <a:endParaRPr lang="en-US" sz="2400" dirty="0" smtClean="0"/>
          </a:p>
          <a:p>
            <a:pPr lvl="1">
              <a:buFont typeface="Arial" charset="0"/>
              <a:buChar char="•"/>
            </a:pPr>
            <a:r>
              <a:rPr lang="en-US" sz="2400" dirty="0" smtClean="0"/>
              <a:t>More than 78 TB of data</a:t>
            </a:r>
          </a:p>
          <a:p>
            <a:pPr lvl="1">
              <a:buFont typeface="Arial" charset="0"/>
              <a:buChar char="•"/>
            </a:pPr>
            <a:r>
              <a:rPr lang="en-US" sz="2400" dirty="0" smtClean="0"/>
              <a:t>More than 250 million electronic records indexed and available for search</a:t>
            </a:r>
          </a:p>
          <a:p>
            <a:pPr lvl="2"/>
            <a:r>
              <a:rPr lang="en-US" dirty="0" smtClean="0"/>
              <a:t>More than 200 million email messages</a:t>
            </a:r>
          </a:p>
          <a:p>
            <a:pPr lvl="2"/>
            <a:r>
              <a:rPr lang="en-US" dirty="0" smtClean="0"/>
              <a:t>More than 3 million digital photographs</a:t>
            </a:r>
          </a:p>
          <a:p>
            <a:pPr lvl="2"/>
            <a:r>
              <a:rPr lang="en-US" dirty="0" smtClean="0"/>
              <a:t>More than 30 million other electronic records </a:t>
            </a:r>
          </a:p>
          <a:p>
            <a:pPr lvl="1">
              <a:lnSpc>
                <a:spcPct val="80000"/>
              </a:lnSpc>
              <a:buFont typeface="Arial" charset="0"/>
              <a:buChar char="•"/>
            </a:pPr>
            <a:r>
              <a:rPr lang="en-US" sz="2400" dirty="0" smtClean="0"/>
              <a:t>Approximately 30 users responding to special access requests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/>
              <a:t>More than 66,000 searches conducted in the system so far</a:t>
            </a:r>
          </a:p>
          <a:p>
            <a:pPr lvl="2"/>
            <a:endParaRPr lang="en-US" i="1" dirty="0" smtClean="0">
              <a:solidFill>
                <a:srgbClr val="FF0000"/>
              </a:solidFill>
            </a:endParaRPr>
          </a:p>
          <a:p>
            <a:endParaRPr lang="en-US" dirty="0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33D5CA48-A744-4AB7-9012-AB54D3047892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8197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National Archives and Records Administration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96AE18-5076-4FF5-B3EE-3797EA15C36D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xfrm>
            <a:off x="723900" y="185738"/>
            <a:ext cx="8229600" cy="909637"/>
          </a:xfrm>
        </p:spPr>
        <p:txBody>
          <a:bodyPr/>
          <a:lstStyle/>
          <a:p>
            <a:r>
              <a:rPr lang="en-US" smtClean="0"/>
              <a:t>EOP Basic Search Screen for Emails</a:t>
            </a:r>
          </a:p>
        </p:txBody>
      </p:sp>
      <p:pic>
        <p:nvPicPr>
          <p:cNvPr id="9220" name="Picture 6" descr="Email Basic Search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03388" y="1828800"/>
            <a:ext cx="5735637" cy="4302125"/>
          </a:xfrm>
        </p:spPr>
      </p:pic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152400" y="4572000"/>
            <a:ext cx="1447800" cy="74295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120000"/>
              <a:buFont typeface="Wingdings" pitchFamily="2" charset="2"/>
              <a:buNone/>
            </a:pPr>
            <a:r>
              <a:rPr lang="en-US" sz="1400" b="1"/>
              <a:t>Search fields specific to Email</a:t>
            </a:r>
          </a:p>
        </p:txBody>
      </p:sp>
      <p:sp>
        <p:nvSpPr>
          <p:cNvPr id="9222" name="Line 8"/>
          <p:cNvSpPr>
            <a:spLocks noChangeShapeType="1"/>
          </p:cNvSpPr>
          <p:nvPr/>
        </p:nvSpPr>
        <p:spPr bwMode="auto">
          <a:xfrm flipV="1">
            <a:off x="1600200" y="4953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3" name="Text Box 9"/>
          <p:cNvSpPr txBox="1">
            <a:spLocks noChangeArrowheads="1"/>
          </p:cNvSpPr>
          <p:nvPr/>
        </p:nvSpPr>
        <p:spPr bwMode="auto">
          <a:xfrm>
            <a:off x="152400" y="3505200"/>
            <a:ext cx="1447800" cy="53022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120000"/>
              <a:buFont typeface="Wingdings" pitchFamily="2" charset="2"/>
              <a:buNone/>
            </a:pPr>
            <a:r>
              <a:rPr lang="en-US" sz="1400" b="1"/>
              <a:t>Generic search fields</a:t>
            </a:r>
          </a:p>
        </p:txBody>
      </p:sp>
      <p:sp>
        <p:nvSpPr>
          <p:cNvPr id="9224" name="Line 10"/>
          <p:cNvSpPr>
            <a:spLocks noChangeShapeType="1"/>
          </p:cNvSpPr>
          <p:nvPr/>
        </p:nvSpPr>
        <p:spPr bwMode="auto">
          <a:xfrm flipV="1">
            <a:off x="1600200" y="3429000"/>
            <a:ext cx="762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5" name="Line 11"/>
          <p:cNvSpPr>
            <a:spLocks noChangeShapeType="1"/>
          </p:cNvSpPr>
          <p:nvPr/>
        </p:nvSpPr>
        <p:spPr bwMode="auto">
          <a:xfrm>
            <a:off x="1600200" y="38862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7543800" y="3429000"/>
            <a:ext cx="1447800" cy="95567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120000"/>
              <a:buFont typeface="Wingdings" pitchFamily="2" charset="2"/>
              <a:buNone/>
            </a:pPr>
            <a:r>
              <a:rPr lang="en-US" sz="1400" b="1"/>
              <a:t>Selection of Email records as target for search</a:t>
            </a:r>
          </a:p>
        </p:txBody>
      </p:sp>
      <p:sp>
        <p:nvSpPr>
          <p:cNvPr id="9227" name="Line 13"/>
          <p:cNvSpPr>
            <a:spLocks noChangeShapeType="1"/>
          </p:cNvSpPr>
          <p:nvPr/>
        </p:nvSpPr>
        <p:spPr bwMode="auto">
          <a:xfrm flipH="1" flipV="1">
            <a:off x="6248400" y="36576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Congressional </a:t>
            </a:r>
            <a:r>
              <a:rPr lang="en-US" smtClean="0"/>
              <a:t>Records Instance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Designed for the unique requirements of Congressional records with dedicated ERA storage.</a:t>
            </a:r>
          </a:p>
          <a:p>
            <a:endParaRPr lang="en-US" sz="1000" dirty="0" smtClean="0"/>
          </a:p>
          <a:p>
            <a:r>
              <a:rPr lang="en-US" sz="2400" dirty="0" smtClean="0"/>
              <a:t>Flexible two-part model: ability to ingest and preserve Congressional e-records, regardless of format </a:t>
            </a:r>
          </a:p>
          <a:p>
            <a:pPr lvl="1"/>
            <a:r>
              <a:rPr lang="en-US" sz="2000" dirty="0" smtClean="0"/>
              <a:t>Local reference and access copies are available at the main National Archives Building, which is only one mile from the Capitol</a:t>
            </a:r>
          </a:p>
          <a:p>
            <a:pPr lvl="1"/>
            <a:r>
              <a:rPr lang="en-US" sz="2000" dirty="0" smtClean="0"/>
              <a:t>“Deep” preservation at ERA’s facility in Rocket Center, WV</a:t>
            </a:r>
          </a:p>
          <a:p>
            <a:endParaRPr lang="en-US" sz="1000" dirty="0" smtClean="0"/>
          </a:p>
          <a:p>
            <a:r>
              <a:rPr lang="en-US" sz="2400" dirty="0" smtClean="0"/>
              <a:t>Both House and Senate records have been ingested, much more expected during 2010 and beyond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2540B2DB-1132-4804-A21B-9875307C0DF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National Archives and Records Administration</a:t>
            </a:r>
            <a:endParaRPr lang="en-US" smtClean="0">
              <a:solidFill>
                <a:srgbClr val="0070C0"/>
              </a:solidFill>
            </a:endParaRPr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67A9BB37-A8B2-421A-9CDE-2B0AAC72933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682625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accent2"/>
                </a:solidFill>
              </a:rPr>
              <a:t/>
            </a:r>
            <a:br>
              <a:rPr lang="en-US" dirty="0" smtClean="0">
                <a:solidFill>
                  <a:schemeClr val="accent2"/>
                </a:solidFill>
              </a:rPr>
            </a:b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FY 2009-FY 2010</a:t>
            </a:r>
            <a:b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4025" y="1220788"/>
            <a:ext cx="8356600" cy="4938712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  <a:defRPr/>
            </a:pPr>
            <a:endParaRPr lang="en-US" sz="1800" i="1" dirty="0" smtClean="0"/>
          </a:p>
          <a:p>
            <a:pPr lvl="1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i="1" dirty="0" smtClean="0"/>
              <a:t>Online Public Access Prototype</a:t>
            </a:r>
          </a:p>
          <a:p>
            <a:pPr marL="908050" lvl="2" indent="-285750"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1600" dirty="0" smtClean="0"/>
              <a:t>A rich public user interface to search, browse and access NARA’s archival holdings </a:t>
            </a:r>
          </a:p>
          <a:p>
            <a:pPr marL="908050" lvl="2" indent="-285750"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i="1" dirty="0" smtClean="0"/>
              <a:t>Transformation Framework Prototype</a:t>
            </a:r>
          </a:p>
          <a:p>
            <a:pPr lvl="2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1600" dirty="0" smtClean="0"/>
              <a:t>A flexible framework to enable the deployment of various tools for transforming electronic records from one format to another.</a:t>
            </a:r>
          </a:p>
          <a:p>
            <a:pPr lvl="2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i="1" dirty="0" smtClean="0"/>
              <a:t>Architecture Evolution</a:t>
            </a:r>
          </a:p>
          <a:p>
            <a:pPr marL="908050" lvl="2" indent="-285750"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1600" dirty="0" smtClean="0"/>
              <a:t>Use of industry standards to lower software update costs, optimize business workflow, enable ingest and search of a wider range of formats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Public Access Prototype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Defining the functionality and design of ERA’s online public access interface within context of NARA’s web presence and the Internet </a:t>
            </a:r>
          </a:p>
          <a:p>
            <a:r>
              <a:rPr lang="en-US" dirty="0" smtClean="0"/>
              <a:t>Prototype goals: </a:t>
            </a:r>
          </a:p>
          <a:p>
            <a:pPr lvl="1"/>
            <a:r>
              <a:rPr lang="en-US" sz="2000" dirty="0" smtClean="0"/>
              <a:t>Integrated online search of catalog records (ARC), </a:t>
            </a:r>
            <a:r>
              <a:rPr lang="en-US" sz="2000" i="1" dirty="0" smtClean="0"/>
              <a:t>Archives.gov content, and electronic records holdings </a:t>
            </a:r>
          </a:p>
          <a:p>
            <a:pPr lvl="1"/>
            <a:r>
              <a:rPr lang="en-US" sz="2000" dirty="0" smtClean="0"/>
              <a:t>Usable and appealing search and navigation </a:t>
            </a:r>
          </a:p>
          <a:p>
            <a:pPr lvl="1"/>
            <a:r>
              <a:rPr lang="en-US" sz="2000" dirty="0" smtClean="0"/>
              <a:t>Results that present the record itself front and center</a:t>
            </a:r>
          </a:p>
          <a:p>
            <a:r>
              <a:rPr lang="en-US" dirty="0" smtClean="0"/>
              <a:t>Launched to staff for review and comment—July 2010</a:t>
            </a:r>
          </a:p>
          <a:p>
            <a:r>
              <a:rPr lang="en-US" dirty="0" smtClean="0"/>
              <a:t>Launch to general public—December 2010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2540B2DB-1132-4804-A21B-9875307C0DFB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2540B2DB-1132-4804-A21B-9875307C0DF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15900"/>
            <a:ext cx="8229600" cy="930275"/>
          </a:xfrm>
        </p:spPr>
        <p:txBody>
          <a:bodyPr/>
          <a:lstStyle/>
          <a:p>
            <a:r>
              <a:rPr lang="en-US" dirty="0" smtClean="0"/>
              <a:t>Transformation Framework Prototype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Provides a framework that will enable us to easily swap in and swap out transformation tools and approaches</a:t>
            </a:r>
          </a:p>
          <a:p>
            <a:endParaRPr lang="en-US" sz="1000" dirty="0" smtClean="0"/>
          </a:p>
          <a:p>
            <a:r>
              <a:rPr lang="en-US" sz="2400" dirty="0" smtClean="0"/>
              <a:t>Ensures that transformations result in authentic records</a:t>
            </a:r>
          </a:p>
          <a:p>
            <a:endParaRPr lang="en-US" sz="1000" dirty="0" smtClean="0"/>
          </a:p>
          <a:p>
            <a:r>
              <a:rPr lang="en-US" sz="2400" dirty="0" smtClean="0"/>
              <a:t>Captures preservation metadata, including preservation actions taken and the relationship of the new version to the original</a:t>
            </a:r>
          </a:p>
          <a:p>
            <a:endParaRPr lang="en-US" sz="1000" dirty="0" smtClean="0"/>
          </a:p>
          <a:p>
            <a:r>
              <a:rPr lang="en-US" sz="2400" dirty="0" smtClean="0"/>
              <a:t>Takes advantage of the work of other archives, institutions, and archival prototypes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2540B2DB-1132-4804-A21B-9875307C0DF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Remains To Be Done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Integrate Online Public Access prototype into the production system</a:t>
            </a:r>
          </a:p>
          <a:p>
            <a:endParaRPr lang="en-US" sz="1000" dirty="0" smtClean="0"/>
          </a:p>
          <a:p>
            <a:r>
              <a:rPr lang="en-US" sz="2400" dirty="0" smtClean="0"/>
              <a:t>Integrate Transformation prototype into the production system</a:t>
            </a:r>
          </a:p>
          <a:p>
            <a:endParaRPr lang="en-US" sz="1000" dirty="0" smtClean="0"/>
          </a:p>
          <a:p>
            <a:r>
              <a:rPr lang="en-US" sz="2400" dirty="0" smtClean="0"/>
              <a:t>Provide ERA instances for classified records</a:t>
            </a:r>
          </a:p>
          <a:p>
            <a:endParaRPr lang="en-US" sz="1000" dirty="0" smtClean="0"/>
          </a:p>
          <a:p>
            <a:r>
              <a:rPr lang="en-US" sz="2400" dirty="0" smtClean="0"/>
              <a:t>Support review of George W. Bush records for public access</a:t>
            </a:r>
          </a:p>
          <a:p>
            <a:endParaRPr lang="en-US" sz="1000" dirty="0" smtClean="0"/>
          </a:p>
          <a:p>
            <a:r>
              <a:rPr lang="en-US" sz="2400" dirty="0" smtClean="0"/>
              <a:t>Fully deploy scheduling, accessioning, and electronic records transfer processes to Federal agencies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National Archives and Records Administration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  <a:p>
            <a:pPr>
              <a:defRPr/>
            </a:pPr>
            <a:fld id="{2540B2DB-1132-4804-A21B-9875307C0DFB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1173162"/>
          </a:xfrm>
        </p:spPr>
        <p:txBody>
          <a:bodyPr/>
          <a:lstStyle/>
          <a:p>
            <a:r>
              <a:rPr lang="en-US" dirty="0" smtClean="0"/>
              <a:t>Deployment to Federal Agencies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574800"/>
            <a:ext cx="7988300" cy="4762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i="1" dirty="0" smtClean="0"/>
              <a:t>Initial Pilot: 2008-2009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400" dirty="0" smtClean="0"/>
              <a:t>4 agencies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i="1" dirty="0" smtClean="0"/>
              <a:t>Second Phase Pilot: January – July 2010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US" sz="2400" dirty="0" smtClean="0"/>
              <a:t>25 agencies</a:t>
            </a: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i="1" dirty="0" smtClean="0"/>
              <a:t>ERA Open to All Agencies: July 2011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i="1" dirty="0" smtClean="0"/>
              <a:t>Mandatory Use: FY2012</a:t>
            </a:r>
          </a:p>
          <a:p>
            <a:endParaRPr lang="en-US" dirty="0" smtClean="0"/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endParaRPr lang="en-US" smtClean="0"/>
          </a:p>
          <a:p>
            <a:fld id="{CBDF9B60-11B3-4842-9E3E-3C00A821B8A8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4341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National Archives and Records Administration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Meg Phillips</a:t>
            </a:r>
          </a:p>
          <a:p>
            <a:r>
              <a:rPr lang="en-US" smtClean="0"/>
              <a:t>Electronic Records Lifecycle Coordinator</a:t>
            </a:r>
          </a:p>
          <a:p>
            <a:r>
              <a:rPr lang="en-US" smtClean="0">
                <a:hlinkClick r:id="rId3"/>
              </a:rPr>
              <a:t>Meg.phillips@nara.gov</a:t>
            </a:r>
            <a:endParaRPr lang="en-US" smtClean="0"/>
          </a:p>
          <a:p>
            <a:r>
              <a:rPr lang="en-US" smtClean="0"/>
              <a:t>301-837-3111</a:t>
            </a:r>
            <a:endParaRPr lang="en-US" dirty="0"/>
          </a:p>
        </p:txBody>
      </p:sp>
      <p:sp>
        <p:nvSpPr>
          <p:cNvPr id="15363" name="Title 1"/>
          <p:cNvSpPr>
            <a:spLocks noGrp="1"/>
          </p:cNvSpPr>
          <p:nvPr>
            <p:ph type="title" idx="4294967295"/>
          </p:nvPr>
        </p:nvSpPr>
        <p:spPr>
          <a:xfrm>
            <a:off x="0" y="2014538"/>
            <a:ext cx="5321300" cy="909637"/>
          </a:xfrm>
        </p:spPr>
        <p:txBody>
          <a:bodyPr/>
          <a:lstStyle/>
          <a:p>
            <a:r>
              <a:rPr lang="en-US" dirty="0" smtClean="0"/>
              <a:t>Thank you!</a:t>
            </a:r>
          </a:p>
        </p:txBody>
      </p:sp>
      <p:sp>
        <p:nvSpPr>
          <p:cNvPr id="1536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0" y="6210300"/>
            <a:ext cx="4244975" cy="457200"/>
          </a:xfrm>
          <a:noFill/>
        </p:spPr>
        <p:txBody>
          <a:bodyPr/>
          <a:lstStyle/>
          <a:p>
            <a:r>
              <a:rPr lang="en-US" smtClean="0"/>
              <a:t>National Archives and Records Administration</a:t>
            </a:r>
          </a:p>
        </p:txBody>
      </p:sp>
      <p:sp>
        <p:nvSpPr>
          <p:cNvPr id="1536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239000" y="6248400"/>
            <a:ext cx="1905000" cy="457200"/>
          </a:xfrm>
          <a:noFill/>
        </p:spPr>
        <p:txBody>
          <a:bodyPr/>
          <a:lstStyle/>
          <a:p>
            <a:endParaRPr lang="en-US" smtClean="0"/>
          </a:p>
          <a:p>
            <a:fld id="{42D2C273-EA09-42F2-973E-062ABA11D890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12860</TotalTime>
  <Words>757</Words>
  <Application>Microsoft Office PowerPoint</Application>
  <PresentationFormat>On-screen Show (4:3)</PresentationFormat>
  <Paragraphs>149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Default Design</vt:lpstr>
      <vt:lpstr>Slide 1</vt:lpstr>
      <vt:lpstr>Background</vt:lpstr>
      <vt:lpstr>What We Have Accomplished  </vt:lpstr>
      <vt:lpstr>Federal Records (Base) Instance</vt:lpstr>
      <vt:lpstr>Presidential Records (EOP) Instance</vt:lpstr>
      <vt:lpstr>EOP Basic Search Screen for Emails</vt:lpstr>
      <vt:lpstr>Congressional Records Instance</vt:lpstr>
      <vt:lpstr> FY 2009-FY 2010 </vt:lpstr>
      <vt:lpstr>Online Public Access Prototype </vt:lpstr>
      <vt:lpstr>Slide 10</vt:lpstr>
      <vt:lpstr>Transformation Framework Prototype</vt:lpstr>
      <vt:lpstr>What Remains To Be Done</vt:lpstr>
      <vt:lpstr>Deployment to Federal Agencies</vt:lpstr>
      <vt:lpstr>Thank you!</vt:lpstr>
    </vt:vector>
  </TitlesOfParts>
  <Manager>KThibodeau/LStang</Manager>
  <Company>NARA-NHE ERA Program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the  Electronic Records Archives</dc:title>
  <dc:subject>ERA Management Oversight Group</dc:subject>
  <dc:creator>CColon</dc:creator>
  <dc:description>ERA.Program@nara.gov_x000d_
Tel: 301-837-0740_x000d_
Fax: 301-837-0953</dc:description>
  <cp:lastModifiedBy>SOlsen</cp:lastModifiedBy>
  <cp:revision>996</cp:revision>
  <cp:lastPrinted>2002-10-31T15:25:59Z</cp:lastPrinted>
  <dcterms:created xsi:type="dcterms:W3CDTF">2002-03-30T14:02:20Z</dcterms:created>
  <dcterms:modified xsi:type="dcterms:W3CDTF">2010-09-22T15:13:28Z</dcterms:modified>
</cp:coreProperties>
</file>