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60" r:id="rId3"/>
    <p:sldId id="275"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59"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480"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D7C9EF1-41F5-4FD6-9906-A20C1F3C6771}" type="datetimeFigureOut">
              <a:rPr lang="en-US" smtClean="0"/>
              <a:pPr/>
              <a:t>9/22/2010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5ADE8A-33D5-435B-AB96-9EBE2E26DC9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7C9EF1-41F5-4FD6-9906-A20C1F3C6771}" type="datetimeFigureOut">
              <a:rPr lang="en-US" smtClean="0"/>
              <a:pPr/>
              <a:t>9/22/2010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5ADE8A-33D5-435B-AB96-9EBE2E26DC9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7C9EF1-41F5-4FD6-9906-A20C1F3C6771}" type="datetimeFigureOut">
              <a:rPr lang="en-US" smtClean="0"/>
              <a:pPr/>
              <a:t>9/22/2010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5ADE8A-33D5-435B-AB96-9EBE2E26DC9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D7C9EF1-41F5-4FD6-9906-A20C1F3C6771}" type="datetimeFigureOut">
              <a:rPr lang="en-US" smtClean="0"/>
              <a:pPr/>
              <a:t>9/22/2010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5ADE8A-33D5-435B-AB96-9EBE2E26DC9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D7C9EF1-41F5-4FD6-9906-A20C1F3C6771}" type="datetimeFigureOut">
              <a:rPr lang="en-US" smtClean="0"/>
              <a:pPr/>
              <a:t>9/22/2010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5ADE8A-33D5-435B-AB96-9EBE2E26DC9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D7C9EF1-41F5-4FD6-9906-A20C1F3C6771}" type="datetimeFigureOut">
              <a:rPr lang="en-US" smtClean="0"/>
              <a:pPr/>
              <a:t>9/22/2010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5ADE8A-33D5-435B-AB96-9EBE2E26DC9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7C9EF1-41F5-4FD6-9906-A20C1F3C6771}" type="datetimeFigureOut">
              <a:rPr lang="en-US" smtClean="0"/>
              <a:pPr/>
              <a:t>9/22/2010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5ADE8A-33D5-435B-AB96-9EBE2E26DC9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7C9EF1-41F5-4FD6-9906-A20C1F3C6771}" type="datetimeFigureOut">
              <a:rPr lang="en-US" smtClean="0"/>
              <a:pPr/>
              <a:t>9/22/2010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5ADE8A-33D5-435B-AB96-9EBE2E26DC9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7C9EF1-41F5-4FD6-9906-A20C1F3C6771}" type="datetimeFigureOut">
              <a:rPr lang="en-US" smtClean="0"/>
              <a:pPr/>
              <a:t>9/22/2010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5ADE8A-33D5-435B-AB96-9EBE2E26DC9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7C9EF1-41F5-4FD6-9906-A20C1F3C6771}" type="datetimeFigureOut">
              <a:rPr lang="en-US" smtClean="0"/>
              <a:pPr/>
              <a:t>9/22/2010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5ADE8A-33D5-435B-AB96-9EBE2E26DC9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7C9EF1-41F5-4FD6-9906-A20C1F3C6771}" type="datetimeFigureOut">
              <a:rPr lang="en-US" smtClean="0"/>
              <a:pPr/>
              <a:t>9/22/2010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5ADE8A-33D5-435B-AB96-9EBE2E26DC9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7C9EF1-41F5-4FD6-9906-A20C1F3C6771}" type="datetimeFigureOut">
              <a:rPr lang="en-US" smtClean="0"/>
              <a:pPr/>
              <a:t>9/22/2010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5ADE8A-33D5-435B-AB96-9EBE2E26DC9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blogs.archives.gov/records-express" TargetMode="External"/><Relationship Id="rId2" Type="http://schemas.openxmlformats.org/officeDocument/2006/relationships/hyperlink" Target="http://www.archives.gov/records-mgmt/faqs/cloud.htm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csrc.nist.gov/groups/SNS/cloud-computing/index.htm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csrc.nist.gov/groups/SNS/cloud-computing/index.htm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csrc.nist.gov/groups/SNS/cloud-computing/index.html"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cio.gov/documents/StateOfCloudComputingReport-FINALv3_508.pdf"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archives.gov/about/regulations/part-1236.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archives.gov/records-mgmt/initiatives/sustainable-faq.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blogs.archives.gov/records-express" TargetMode="External"/><Relationship Id="rId2" Type="http://schemas.openxmlformats.org/officeDocument/2006/relationships/hyperlink" Target="mailto:arian.ravanbakhsh@nara.gov"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62200"/>
            <a:ext cx="7772400" cy="1771650"/>
          </a:xfrm>
        </p:spPr>
        <p:txBody>
          <a:bodyPr>
            <a:normAutofit fontScale="90000"/>
          </a:bodyPr>
          <a:lstStyle/>
          <a:p>
            <a:r>
              <a:rPr lang="en-US" dirty="0" smtClean="0"/>
              <a:t>NARA’s FAQ and Bulletin on</a:t>
            </a:r>
            <a:br>
              <a:rPr lang="en-US" dirty="0" smtClean="0"/>
            </a:br>
            <a:r>
              <a:rPr lang="en-US" dirty="0" smtClean="0"/>
              <a:t>Managing Federal Records in</a:t>
            </a:r>
            <a:br>
              <a:rPr lang="en-US" dirty="0" smtClean="0"/>
            </a:br>
            <a:r>
              <a:rPr lang="en-US" dirty="0" smtClean="0"/>
              <a:t>Cloud Computing Environments</a:t>
            </a:r>
            <a:endParaRPr lang="en-US" dirty="0"/>
          </a:p>
        </p:txBody>
      </p:sp>
      <p:sp>
        <p:nvSpPr>
          <p:cNvPr id="3" name="Subtitle 2"/>
          <p:cNvSpPr>
            <a:spLocks noGrp="1"/>
          </p:cNvSpPr>
          <p:nvPr>
            <p:ph type="subTitle" idx="1"/>
          </p:nvPr>
        </p:nvSpPr>
        <p:spPr>
          <a:xfrm>
            <a:off x="2209800" y="4724400"/>
            <a:ext cx="6400800" cy="1752600"/>
          </a:xfrm>
        </p:spPr>
        <p:txBody>
          <a:bodyPr>
            <a:normAutofit/>
          </a:bodyPr>
          <a:lstStyle/>
          <a:p>
            <a:pPr algn="r"/>
            <a:r>
              <a:rPr lang="en-US" sz="2400" dirty="0" smtClean="0"/>
              <a:t>Arian D. Ravanbakhsh</a:t>
            </a:r>
          </a:p>
          <a:p>
            <a:pPr algn="r"/>
            <a:r>
              <a:rPr lang="en-US" sz="2400" dirty="0" smtClean="0"/>
              <a:t>Electronic Records Policy Specialist</a:t>
            </a:r>
          </a:p>
          <a:p>
            <a:pPr algn="r"/>
            <a:r>
              <a:rPr lang="en-US" sz="2400" dirty="0" smtClean="0"/>
              <a:t>RACO Chicago August 24, 2010</a:t>
            </a:r>
          </a:p>
          <a:p>
            <a:endParaRPr lang="en-US" dirty="0"/>
          </a:p>
        </p:txBody>
      </p:sp>
      <p:pic>
        <p:nvPicPr>
          <p:cNvPr id="6" name="Picture 2" descr="Chicago 2010"/>
          <p:cNvPicPr>
            <a:picLocks noChangeAspect="1" noChangeArrowheads="1"/>
          </p:cNvPicPr>
          <p:nvPr/>
        </p:nvPicPr>
        <p:blipFill>
          <a:blip r:embed="rId2" cstate="print"/>
          <a:srcRect/>
          <a:stretch>
            <a:fillRect/>
          </a:stretch>
        </p:blipFill>
        <p:spPr bwMode="auto">
          <a:xfrm>
            <a:off x="6934200" y="152400"/>
            <a:ext cx="2054225" cy="1174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normAutofit/>
          </a:bodyPr>
          <a:lstStyle/>
          <a:p>
            <a:r>
              <a:rPr lang="en-US" dirty="0" smtClean="0"/>
              <a:t>Context/Background re. Cloud Computing</a:t>
            </a:r>
          </a:p>
          <a:p>
            <a:r>
              <a:rPr lang="en-US" dirty="0" smtClean="0"/>
              <a:t>Use scenarios</a:t>
            </a:r>
          </a:p>
          <a:p>
            <a:r>
              <a:rPr lang="en-US" dirty="0" smtClean="0"/>
              <a:t>RM Challenges</a:t>
            </a:r>
          </a:p>
          <a:p>
            <a:r>
              <a:rPr lang="en-US" dirty="0" smtClean="0"/>
              <a:t>Tactics to solve challenges</a:t>
            </a:r>
          </a:p>
          <a:p>
            <a:pPr lvl="1"/>
            <a:r>
              <a:rPr lang="en-US" dirty="0" smtClean="0"/>
              <a:t>Intervening at procurement</a:t>
            </a:r>
          </a:p>
          <a:p>
            <a:r>
              <a:rPr lang="en-US" dirty="0" smtClean="0"/>
              <a:t>Questions?</a:t>
            </a:r>
            <a:endParaRPr lang="en-US"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NARA Issuances</a:t>
            </a:r>
            <a:endParaRPr lang="en-US" dirty="0"/>
          </a:p>
        </p:txBody>
      </p:sp>
      <p:sp>
        <p:nvSpPr>
          <p:cNvPr id="3" name="Content Placeholder 2"/>
          <p:cNvSpPr>
            <a:spLocks noGrp="1"/>
          </p:cNvSpPr>
          <p:nvPr>
            <p:ph idx="1"/>
          </p:nvPr>
        </p:nvSpPr>
        <p:spPr>
          <a:xfrm>
            <a:off x="457200" y="1295400"/>
            <a:ext cx="8229600" cy="4876800"/>
          </a:xfrm>
        </p:spPr>
        <p:txBody>
          <a:bodyPr>
            <a:normAutofit lnSpcReduction="10000"/>
          </a:bodyPr>
          <a:lstStyle/>
          <a:p>
            <a:r>
              <a:rPr lang="en-US" dirty="0" smtClean="0"/>
              <a:t>Frequently Asked Questions About Managing Federal Records In Cloud Computing Environments </a:t>
            </a:r>
          </a:p>
          <a:p>
            <a:pPr lvl="1"/>
            <a:r>
              <a:rPr lang="en-US" sz="2400" dirty="0"/>
              <a:t>F</a:t>
            </a:r>
            <a:r>
              <a:rPr lang="en-US" sz="2400" dirty="0" smtClean="0"/>
              <a:t>ebruary 2010</a:t>
            </a:r>
          </a:p>
          <a:p>
            <a:pPr lvl="1"/>
            <a:r>
              <a:rPr lang="en-US" sz="2400" dirty="0" smtClean="0">
                <a:hlinkClick r:id="rId2"/>
              </a:rPr>
              <a:t>http://www.archives.gov/records-mgmt/faqs/cloud.html</a:t>
            </a:r>
            <a:endParaRPr lang="en-US" sz="2400" dirty="0" smtClean="0"/>
          </a:p>
          <a:p>
            <a:r>
              <a:rPr lang="en-US" dirty="0" smtClean="0"/>
              <a:t>Bulletin on Managing Records in Cloud Computing Environments</a:t>
            </a:r>
          </a:p>
          <a:p>
            <a:pPr lvl="1"/>
            <a:r>
              <a:rPr lang="en-US" sz="2400" dirty="0" smtClean="0"/>
              <a:t>Due out: </a:t>
            </a:r>
            <a:r>
              <a:rPr lang="en-US" sz="2400" b="1" dirty="0" smtClean="0"/>
              <a:t>ANY DAY NOW</a:t>
            </a:r>
          </a:p>
          <a:p>
            <a:r>
              <a:rPr lang="en-US" dirty="0" smtClean="0"/>
              <a:t>Watch our Blog for updates:</a:t>
            </a:r>
          </a:p>
          <a:p>
            <a:pPr lvl="1"/>
            <a:r>
              <a:rPr lang="en-US" dirty="0" smtClean="0">
                <a:hlinkClick r:id="rId3"/>
              </a:rPr>
              <a:t>http://blogs.archives.gov/records-express</a:t>
            </a:r>
            <a:endParaRPr lang="en-US" dirty="0" smtClean="0"/>
          </a:p>
          <a:p>
            <a:pPr lvl="1"/>
            <a:endParaRPr lang="en-US" dirty="0" smtClean="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Cloud Computing?</a:t>
            </a:r>
            <a:endParaRPr lang="en-US" dirty="0"/>
          </a:p>
        </p:txBody>
      </p:sp>
      <p:sp>
        <p:nvSpPr>
          <p:cNvPr id="3" name="Content Placeholder 2"/>
          <p:cNvSpPr>
            <a:spLocks noGrp="1"/>
          </p:cNvSpPr>
          <p:nvPr>
            <p:ph idx="1"/>
          </p:nvPr>
        </p:nvSpPr>
        <p:spPr/>
        <p:txBody>
          <a:bodyPr/>
          <a:lstStyle/>
          <a:p>
            <a:r>
              <a:rPr lang="en-US" dirty="0"/>
              <a:t>NIST defines cloud computing as “a model for enabling convenient, on-demand network access to a shared pool of configurable computing resources (e.g., networks, servers, storage, applications, and services) that can be rapidly provisioned and released with minimal management effort or service provider interaction.”  </a:t>
            </a:r>
            <a:r>
              <a:rPr lang="en-US" u="sng" dirty="0">
                <a:hlinkClick r:id="rId2"/>
              </a:rPr>
              <a:t>(NIST Definition of Cloud Computing, Version 15, 10-07-2009)</a:t>
            </a:r>
            <a:endParaRPr lang="en-US"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Cloud </a:t>
            </a:r>
            <a:r>
              <a:rPr lang="en-US" dirty="0" err="1" smtClean="0"/>
              <a:t>Computing’s</a:t>
            </a:r>
            <a:r>
              <a:rPr lang="en-US" dirty="0" smtClean="0"/>
              <a:t> Essential Characteristics/Business Drivers</a:t>
            </a:r>
            <a:endParaRPr lang="en-US" dirty="0"/>
          </a:p>
        </p:txBody>
      </p:sp>
      <p:sp>
        <p:nvSpPr>
          <p:cNvPr id="3" name="Content Placeholder 2"/>
          <p:cNvSpPr>
            <a:spLocks noGrp="1"/>
          </p:cNvSpPr>
          <p:nvPr>
            <p:ph idx="1"/>
          </p:nvPr>
        </p:nvSpPr>
        <p:spPr/>
        <p:txBody>
          <a:bodyPr>
            <a:normAutofit fontScale="47500" lnSpcReduction="20000"/>
          </a:bodyPr>
          <a:lstStyle/>
          <a:p>
            <a:pPr lvl="0"/>
            <a:r>
              <a:rPr lang="en-US" b="1" i="1" dirty="0"/>
              <a:t>On-demand </a:t>
            </a:r>
            <a:r>
              <a:rPr lang="en-US" b="1" i="1" dirty="0" smtClean="0"/>
              <a:t>self-service</a:t>
            </a:r>
          </a:p>
          <a:p>
            <a:pPr lvl="1"/>
            <a:r>
              <a:rPr lang="en-US" dirty="0" smtClean="0"/>
              <a:t>A </a:t>
            </a:r>
            <a:r>
              <a:rPr lang="en-US" dirty="0"/>
              <a:t>consumer can unilaterally provision computing capabilities, such as server time and network storage, as needed automatically without requiring human interaction with each service’s provider. </a:t>
            </a:r>
          </a:p>
          <a:p>
            <a:pPr lvl="0"/>
            <a:r>
              <a:rPr lang="en-US" b="1" i="1" dirty="0"/>
              <a:t>Broad network </a:t>
            </a:r>
            <a:r>
              <a:rPr lang="en-US" b="1" i="1" dirty="0" smtClean="0"/>
              <a:t>access</a:t>
            </a:r>
          </a:p>
          <a:p>
            <a:pPr lvl="1"/>
            <a:r>
              <a:rPr lang="en-US" dirty="0" smtClean="0"/>
              <a:t>Capabilities </a:t>
            </a:r>
            <a:r>
              <a:rPr lang="en-US" dirty="0"/>
              <a:t>are available over the network and accessed through standard mechanisms that promote use by heterogeneous thin or thick client platforms (e.g., mobile phones, laptops, and PDAs).</a:t>
            </a:r>
          </a:p>
          <a:p>
            <a:pPr lvl="0"/>
            <a:r>
              <a:rPr lang="en-US" b="1" i="1" dirty="0"/>
              <a:t>Resource </a:t>
            </a:r>
            <a:r>
              <a:rPr lang="en-US" b="1" i="1" dirty="0" smtClean="0"/>
              <a:t>pooling</a:t>
            </a:r>
          </a:p>
          <a:p>
            <a:pPr lvl="1"/>
            <a:r>
              <a:rPr lang="en-US" dirty="0" smtClean="0"/>
              <a:t>The </a:t>
            </a:r>
            <a:r>
              <a:rPr lang="en-US" dirty="0"/>
              <a:t>provider’s computing resources are pooled to serve multiple consumers using a multi-tenant model, with different physical and virtual resources dynamically assigned and reassigned according to consumer demand.  There is a sense of location independence in that the customer generally has no control or knowledge over the exact location of the provided resources but may be able to specify location at a higher level of abstraction (e.g., country, state, or datacenter). Examples of resources include storage, processing, memory, network bandwidth, and virtual machines.</a:t>
            </a:r>
          </a:p>
          <a:p>
            <a:pPr lvl="0"/>
            <a:r>
              <a:rPr lang="en-US" b="1" i="1" dirty="0"/>
              <a:t>Rapid </a:t>
            </a:r>
            <a:r>
              <a:rPr lang="en-US" b="1" i="1" dirty="0" smtClean="0"/>
              <a:t>elasticity</a:t>
            </a:r>
          </a:p>
          <a:p>
            <a:pPr lvl="1"/>
            <a:r>
              <a:rPr lang="en-US" dirty="0" smtClean="0"/>
              <a:t>Capabilities </a:t>
            </a:r>
            <a:r>
              <a:rPr lang="en-US" dirty="0"/>
              <a:t>can be rapidly and elastically provisioned, in some cases automatically, to quickly scale out and rapidly released to quickly scale in. To the consumer, the capabilities available for provisioning often appear to be unlimited and can be purchased in any quantity at any time.</a:t>
            </a:r>
          </a:p>
          <a:p>
            <a:pPr lvl="0"/>
            <a:r>
              <a:rPr lang="en-US" b="1" i="1" dirty="0"/>
              <a:t>Measured </a:t>
            </a:r>
            <a:r>
              <a:rPr lang="en-US" b="1" i="1" dirty="0" smtClean="0"/>
              <a:t>Service</a:t>
            </a:r>
          </a:p>
          <a:p>
            <a:pPr lvl="1"/>
            <a:r>
              <a:rPr lang="en-US" dirty="0" smtClean="0"/>
              <a:t>Cloud </a:t>
            </a:r>
            <a:r>
              <a:rPr lang="en-US" dirty="0"/>
              <a:t>systems automatically control and optimize resource use by leveraging a metering capability at some level of abstraction appropriate to the type of service (e.g., storage, processing, bandwidth, and active user accounts). Resource usage can be monitored, controlled, and reported providing transparency for both the provider and consumer of the utilized service. </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dirty="0" smtClean="0"/>
              <a:t>Cloud Computing – Service Models</a:t>
            </a:r>
            <a:endParaRPr lang="en-US" dirty="0"/>
          </a:p>
        </p:txBody>
      </p:sp>
      <p:sp>
        <p:nvSpPr>
          <p:cNvPr id="3" name="Content Placeholder 2"/>
          <p:cNvSpPr>
            <a:spLocks noGrp="1"/>
          </p:cNvSpPr>
          <p:nvPr>
            <p:ph idx="1"/>
          </p:nvPr>
        </p:nvSpPr>
        <p:spPr>
          <a:xfrm>
            <a:off x="457200" y="990600"/>
            <a:ext cx="8229600" cy="4953000"/>
          </a:xfrm>
        </p:spPr>
        <p:txBody>
          <a:bodyPr>
            <a:noAutofit/>
          </a:bodyPr>
          <a:lstStyle/>
          <a:p>
            <a:pPr lvl="0"/>
            <a:r>
              <a:rPr lang="en-US" sz="1600" b="1" i="1" dirty="0"/>
              <a:t>Cloud Software as a Service (</a:t>
            </a:r>
            <a:r>
              <a:rPr lang="en-US" sz="1600" b="1" i="1" dirty="0" err="1" smtClean="0"/>
              <a:t>SaaS</a:t>
            </a:r>
            <a:r>
              <a:rPr lang="en-US" sz="1600" b="1" i="1" dirty="0" smtClean="0"/>
              <a:t>)</a:t>
            </a:r>
          </a:p>
          <a:p>
            <a:pPr lvl="1"/>
            <a:r>
              <a:rPr lang="en-US" sz="1600" dirty="0" smtClean="0"/>
              <a:t>The </a:t>
            </a:r>
            <a:r>
              <a:rPr lang="en-US" sz="1600" dirty="0"/>
              <a:t>capability provided to the consumer is to use the provider’s applications running on a cloud infrastructure. The applications are accessible from various client devices through a thin client interface such as a web browser (e.g., web-based email). The consumer does not manage or control the underlying cloud infrastructure including network, servers, operating systems, storage, or even individual application capabilities, with the possible exception of limited user-specific application configuration settings.</a:t>
            </a:r>
          </a:p>
          <a:p>
            <a:pPr lvl="0"/>
            <a:r>
              <a:rPr lang="en-US" sz="1600" b="1" i="1" dirty="0"/>
              <a:t>Cloud Platform as a Service (</a:t>
            </a:r>
            <a:r>
              <a:rPr lang="en-US" sz="1600" b="1" i="1" dirty="0" err="1" smtClean="0"/>
              <a:t>PaaS</a:t>
            </a:r>
            <a:r>
              <a:rPr lang="en-US" sz="1600" b="1" i="1" dirty="0" smtClean="0"/>
              <a:t>)</a:t>
            </a:r>
            <a:endParaRPr lang="en-US" sz="1600" b="1" dirty="0"/>
          </a:p>
          <a:p>
            <a:pPr lvl="1"/>
            <a:r>
              <a:rPr lang="en-US" sz="1600" dirty="0" smtClean="0"/>
              <a:t>The </a:t>
            </a:r>
            <a:r>
              <a:rPr lang="en-US" sz="1600" dirty="0"/>
              <a:t>capability provided to the consumer is to deploy onto the cloud infrastructure consumer-created or acquired applications created using programming languages and tools supported by the provider. The consumer does not manage or control the underlying cloud infrastructure including network, servers, operating systems, or storage, but has control over the deployed applications and possibly application hosting environment configurations.</a:t>
            </a:r>
          </a:p>
          <a:p>
            <a:pPr lvl="0"/>
            <a:r>
              <a:rPr lang="en-US" sz="1600" b="1" i="1" dirty="0"/>
              <a:t>Cloud Infrastructure as a Service (</a:t>
            </a:r>
            <a:r>
              <a:rPr lang="en-US" sz="1600" b="1" i="1" dirty="0" err="1" smtClean="0"/>
              <a:t>IaaS</a:t>
            </a:r>
            <a:r>
              <a:rPr lang="en-US" sz="1600" b="1" i="1" dirty="0" smtClean="0"/>
              <a:t>)</a:t>
            </a:r>
          </a:p>
          <a:p>
            <a:pPr lvl="1"/>
            <a:r>
              <a:rPr lang="en-US" sz="1600" dirty="0" smtClean="0"/>
              <a:t>The </a:t>
            </a:r>
            <a:r>
              <a:rPr lang="en-US" sz="1600" dirty="0"/>
              <a:t>capability provided to the consumer is to provision processing, storage, networks, and other fundamental computing resources where the consumer is able to deploy and run arbitrary software, which can include operating systems and applications. The consumer does not manage or control the underlying cloud infrastructure but has control over operating systems, storage, deployed applications, and possibly limited control of select networking components (e.g., host firewalls</a:t>
            </a:r>
            <a:r>
              <a:rPr lang="en-US" sz="1600" dirty="0" smtClean="0"/>
              <a:t>).</a:t>
            </a:r>
          </a:p>
          <a:p>
            <a:pPr lvl="2">
              <a:buNone/>
            </a:pPr>
            <a:r>
              <a:rPr lang="en-US" sz="1400" u="sng" dirty="0" smtClean="0">
                <a:hlinkClick r:id="rId2"/>
              </a:rPr>
              <a:t>(</a:t>
            </a:r>
            <a:r>
              <a:rPr lang="en-US" sz="1400" u="sng" dirty="0">
                <a:hlinkClick r:id="rId2"/>
              </a:rPr>
              <a:t>All definitions are from NIST Definition of Cloud Computing, Version 15, 10-07-2009) </a:t>
            </a:r>
            <a:endParaRPr lang="en-US" sz="1400" dirty="0"/>
          </a:p>
          <a:p>
            <a:pPr lvl="1">
              <a:buNone/>
            </a:pPr>
            <a:endParaRPr lang="en-US" sz="12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Cloud Computing – Deployment Models</a:t>
            </a:r>
            <a:endParaRPr lang="en-US" dirty="0"/>
          </a:p>
        </p:txBody>
      </p:sp>
      <p:sp>
        <p:nvSpPr>
          <p:cNvPr id="3" name="Content Placeholder 2"/>
          <p:cNvSpPr>
            <a:spLocks noGrp="1"/>
          </p:cNvSpPr>
          <p:nvPr>
            <p:ph idx="1"/>
          </p:nvPr>
        </p:nvSpPr>
        <p:spPr>
          <a:xfrm>
            <a:off x="457200" y="1600200"/>
            <a:ext cx="8229600" cy="5105400"/>
          </a:xfrm>
        </p:spPr>
        <p:txBody>
          <a:bodyPr>
            <a:normAutofit fontScale="62500" lnSpcReduction="20000"/>
          </a:bodyPr>
          <a:lstStyle/>
          <a:p>
            <a:pPr lvl="0"/>
            <a:r>
              <a:rPr lang="en-US" b="1" i="1" dirty="0"/>
              <a:t>Private </a:t>
            </a:r>
            <a:r>
              <a:rPr lang="en-US" b="1" i="1" dirty="0" smtClean="0"/>
              <a:t>cloud</a:t>
            </a:r>
          </a:p>
          <a:p>
            <a:pPr lvl="1"/>
            <a:r>
              <a:rPr lang="en-US" dirty="0" smtClean="0"/>
              <a:t>The </a:t>
            </a:r>
            <a:r>
              <a:rPr lang="en-US" dirty="0"/>
              <a:t>cloud infrastructure is operated solely for an organization. It may be managed by the organization or a third party and may exist on premise or off premise.</a:t>
            </a:r>
          </a:p>
          <a:p>
            <a:pPr lvl="0"/>
            <a:r>
              <a:rPr lang="en-US" b="1" i="1" dirty="0"/>
              <a:t>Community </a:t>
            </a:r>
            <a:r>
              <a:rPr lang="en-US" b="1" i="1" dirty="0" smtClean="0"/>
              <a:t>cloud</a:t>
            </a:r>
          </a:p>
          <a:p>
            <a:pPr lvl="1"/>
            <a:r>
              <a:rPr lang="en-US" dirty="0" smtClean="0"/>
              <a:t>The </a:t>
            </a:r>
            <a:r>
              <a:rPr lang="en-US" dirty="0"/>
              <a:t>cloud infrastructure is shared by several organizations and supports a specific community that has shared concerns (e.g., mission, security requirements, policy, and compliance considerations). It may be managed by the organizations or a third party and may exist on premise or off premise.</a:t>
            </a:r>
          </a:p>
          <a:p>
            <a:pPr lvl="0"/>
            <a:r>
              <a:rPr lang="en-US" b="1" i="1" dirty="0"/>
              <a:t>Public </a:t>
            </a:r>
            <a:r>
              <a:rPr lang="en-US" b="1" i="1" dirty="0" smtClean="0"/>
              <a:t>cloud</a:t>
            </a:r>
          </a:p>
          <a:p>
            <a:pPr lvl="1"/>
            <a:r>
              <a:rPr lang="en-US" dirty="0" smtClean="0"/>
              <a:t>The </a:t>
            </a:r>
            <a:r>
              <a:rPr lang="en-US" dirty="0"/>
              <a:t>cloud infrastructure is made available to the general public or a large industry group and is owned by an organization selling cloud services.</a:t>
            </a:r>
          </a:p>
          <a:p>
            <a:pPr lvl="0"/>
            <a:r>
              <a:rPr lang="en-US" b="1" i="1" dirty="0"/>
              <a:t>Hybrid </a:t>
            </a:r>
            <a:r>
              <a:rPr lang="en-US" b="1" i="1" dirty="0" smtClean="0"/>
              <a:t>cloud</a:t>
            </a:r>
            <a:endParaRPr lang="en-US" b="1" dirty="0"/>
          </a:p>
          <a:p>
            <a:pPr lvl="1"/>
            <a:r>
              <a:rPr lang="en-US" dirty="0" smtClean="0"/>
              <a:t>The </a:t>
            </a:r>
            <a:r>
              <a:rPr lang="en-US" dirty="0"/>
              <a:t>cloud infrastructure is a composition of two or more clouds (private, community, or public) that remain unique entities but are bound together by standardized or proprietary technology that enables data and application portability (e.g., cloud bursting for load-balancing between clouds</a:t>
            </a:r>
            <a:r>
              <a:rPr lang="en-US" dirty="0" smtClean="0"/>
              <a:t>).</a:t>
            </a:r>
          </a:p>
          <a:p>
            <a:pPr lvl="1">
              <a:buNone/>
            </a:pPr>
            <a:endParaRPr lang="en-US" dirty="0" smtClean="0"/>
          </a:p>
          <a:p>
            <a:pPr lvl="2">
              <a:buNone/>
            </a:pPr>
            <a:r>
              <a:rPr lang="en-US" u="sng" dirty="0">
                <a:hlinkClick r:id="rId2"/>
              </a:rPr>
              <a:t>(All definitions are from NIST Definition of Cloud Computing, Version 15, 10-07-2009) </a:t>
            </a:r>
            <a:endParaRPr lang="en-US" dirty="0"/>
          </a:p>
          <a:p>
            <a:pPr lvl="2">
              <a:buNone/>
            </a:pPr>
            <a:endParaRPr lang="en-US" dirty="0"/>
          </a:p>
          <a:p>
            <a:endParaRPr lang="en-US"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417638"/>
          </a:xfrm>
        </p:spPr>
        <p:txBody>
          <a:bodyPr>
            <a:normAutofit fontScale="90000"/>
          </a:bodyPr>
          <a:lstStyle/>
          <a:p>
            <a:r>
              <a:rPr lang="en-US" sz="4000" dirty="0" smtClean="0"/>
              <a:t>Cloud Computing Use By Governments*</a:t>
            </a:r>
            <a:r>
              <a:rPr lang="en-US" dirty="0" smtClean="0"/>
              <a:t/>
            </a:r>
            <a:br>
              <a:rPr lang="en-US" dirty="0" smtClean="0"/>
            </a:br>
            <a:r>
              <a:rPr lang="en-US" sz="1800" dirty="0" smtClean="0"/>
              <a:t>(*from </a:t>
            </a:r>
            <a:r>
              <a:rPr lang="en-US" sz="1800" u="sng" dirty="0" smtClean="0">
                <a:solidFill>
                  <a:srgbClr val="0000FF"/>
                </a:solidFill>
                <a:hlinkClick r:id="rId2"/>
              </a:rPr>
              <a:t>http://www.cio.gov/documents/StateOfCloudComputingReport-FINALv3_50</a:t>
            </a:r>
            <a:r>
              <a:rPr lang="en-US" sz="1800" dirty="0" smtClean="0">
                <a:hlinkClick r:id="rId2"/>
              </a:rPr>
              <a:t>8.pdf</a:t>
            </a:r>
            <a:r>
              <a:rPr lang="en-US" sz="1800" dirty="0" smtClean="0"/>
              <a:t>)</a:t>
            </a:r>
            <a:endParaRPr lang="en-US" dirty="0"/>
          </a:p>
        </p:txBody>
      </p:sp>
      <p:sp>
        <p:nvSpPr>
          <p:cNvPr id="3" name="Content Placeholder 2"/>
          <p:cNvSpPr>
            <a:spLocks noGrp="1"/>
          </p:cNvSpPr>
          <p:nvPr>
            <p:ph idx="1"/>
          </p:nvPr>
        </p:nvSpPr>
        <p:spPr>
          <a:xfrm>
            <a:off x="457200" y="1066800"/>
            <a:ext cx="8229600" cy="5791200"/>
          </a:xfrm>
        </p:spPr>
        <p:txBody>
          <a:bodyPr>
            <a:normAutofit lnSpcReduction="10000"/>
          </a:bodyPr>
          <a:lstStyle/>
          <a:p>
            <a:r>
              <a:rPr lang="en-US" dirty="0" smtClean="0"/>
              <a:t>Federal</a:t>
            </a:r>
          </a:p>
          <a:p>
            <a:pPr lvl="1"/>
            <a:r>
              <a:rPr lang="en-US" dirty="0" smtClean="0"/>
              <a:t>Department of Defense, Defense Information Systems Agency</a:t>
            </a:r>
          </a:p>
          <a:p>
            <a:pPr lvl="2"/>
            <a:r>
              <a:rPr lang="en-US" dirty="0" err="1" smtClean="0"/>
              <a:t>IaaS</a:t>
            </a:r>
            <a:r>
              <a:rPr lang="en-US" dirty="0" smtClean="0"/>
              <a:t> – Forge.mil</a:t>
            </a:r>
          </a:p>
          <a:p>
            <a:r>
              <a:rPr lang="en-US" dirty="0" smtClean="0"/>
              <a:t>State</a:t>
            </a:r>
          </a:p>
          <a:p>
            <a:pPr lvl="1"/>
            <a:r>
              <a:rPr lang="en-US" sz="2400" dirty="0" smtClean="0"/>
              <a:t>State of New Jersey, NJ Transit Authority</a:t>
            </a:r>
          </a:p>
          <a:p>
            <a:pPr lvl="2"/>
            <a:r>
              <a:rPr lang="en-US" sz="2000" dirty="0" err="1" smtClean="0"/>
              <a:t>SaaS</a:t>
            </a:r>
            <a:r>
              <a:rPr lang="en-US" sz="2000" dirty="0" smtClean="0"/>
              <a:t> - Customer relationship management</a:t>
            </a:r>
          </a:p>
          <a:p>
            <a:pPr lvl="2"/>
            <a:r>
              <a:rPr lang="en-US" sz="2000" u="sng" dirty="0" smtClean="0">
                <a:solidFill>
                  <a:srgbClr val="0000FF"/>
                </a:solidFill>
              </a:rPr>
              <a:t>http://www.nj.com/news/index.ssf/2008/05/nj_transit_to_test_online_sugg. Local</a:t>
            </a:r>
          </a:p>
          <a:p>
            <a:r>
              <a:rPr lang="en-US" dirty="0" smtClean="0"/>
              <a:t>Local</a:t>
            </a:r>
          </a:p>
          <a:p>
            <a:pPr lvl="1"/>
            <a:r>
              <a:rPr lang="en-US" sz="2400" dirty="0" smtClean="0"/>
              <a:t>City of Miami, FL</a:t>
            </a:r>
          </a:p>
          <a:p>
            <a:pPr lvl="2"/>
            <a:r>
              <a:rPr lang="en-US" sz="2000" dirty="0" err="1" smtClean="0"/>
              <a:t>PaaS</a:t>
            </a:r>
            <a:r>
              <a:rPr lang="en-US" sz="2000" dirty="0" smtClean="0"/>
              <a:t> – City-wide 311</a:t>
            </a:r>
          </a:p>
          <a:p>
            <a:pPr lvl="2"/>
            <a:r>
              <a:rPr lang="en-US" sz="2000" u="sng" dirty="0" smtClean="0">
                <a:solidFill>
                  <a:srgbClr val="0000FF"/>
                </a:solidFill>
              </a:rPr>
              <a:t>http://gcn.com/articles/2010/03/10/city-of-miami-microsoft-azure</a:t>
            </a:r>
          </a:p>
          <a:p>
            <a:pPr lvl="1"/>
            <a:endParaRPr lang="en-US"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So Is There A Problem?</a:t>
            </a:r>
            <a:endParaRPr lang="en-US" dirty="0"/>
          </a:p>
        </p:txBody>
      </p:sp>
      <p:sp>
        <p:nvSpPr>
          <p:cNvPr id="3" name="Content Placeholder 2"/>
          <p:cNvSpPr>
            <a:spLocks noGrp="1"/>
          </p:cNvSpPr>
          <p:nvPr>
            <p:ph idx="1"/>
          </p:nvPr>
        </p:nvSpPr>
        <p:spPr/>
        <p:txBody>
          <a:bodyPr/>
          <a:lstStyle/>
          <a:p>
            <a:r>
              <a:rPr lang="en-US" dirty="0" smtClean="0"/>
              <a:t>Potentially</a:t>
            </a:r>
          </a:p>
          <a:p>
            <a:pPr lvl="1"/>
            <a:r>
              <a:rPr lang="en-US" dirty="0" smtClean="0"/>
              <a:t>If the benefits of the drivers outweigh perceptions of records management responsibilities</a:t>
            </a:r>
          </a:p>
          <a:p>
            <a:pPr lvl="1"/>
            <a:r>
              <a:rPr lang="en-US" dirty="0" smtClean="0"/>
              <a:t>If cloud solutions are procured without consideration of records management requirements</a:t>
            </a:r>
          </a:p>
          <a:p>
            <a:pPr lvl="1"/>
            <a:r>
              <a:rPr lang="en-US" dirty="0" smtClean="0"/>
              <a:t>If  particular cloud deployments present insurmountable obstacles to exercising records management</a:t>
            </a:r>
            <a:endParaRPr lang="en-US"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What are some of the records management challenges associated with cloud computing?</a:t>
            </a:r>
            <a:r>
              <a:rPr lang="en-US" sz="3200" dirty="0" smtClean="0"/>
              <a:t> </a:t>
            </a:r>
            <a:endParaRPr lang="en-US" sz="3200" dirty="0"/>
          </a:p>
        </p:txBody>
      </p:sp>
      <p:sp>
        <p:nvSpPr>
          <p:cNvPr id="3" name="Content Placeholder 2"/>
          <p:cNvSpPr>
            <a:spLocks noGrp="1"/>
          </p:cNvSpPr>
          <p:nvPr>
            <p:ph idx="1"/>
          </p:nvPr>
        </p:nvSpPr>
        <p:spPr>
          <a:xfrm>
            <a:off x="457200" y="1600200"/>
            <a:ext cx="8229600" cy="4953000"/>
          </a:xfrm>
        </p:spPr>
        <p:txBody>
          <a:bodyPr>
            <a:normAutofit fontScale="47500" lnSpcReduction="20000"/>
          </a:bodyPr>
          <a:lstStyle/>
          <a:p>
            <a:pPr lvl="0"/>
            <a:r>
              <a:rPr lang="en-US" sz="5100" dirty="0" smtClean="0"/>
              <a:t>Cloud applications may lack the capability to implement records disposition schedules, including the ability to transfer and permanently delete records or perform other records management functions.  Therefore specific service and deployment models may not meet all of the records management requirements of </a:t>
            </a:r>
            <a:r>
              <a:rPr lang="en-US" sz="5100" u="sng" dirty="0" smtClean="0">
                <a:hlinkClick r:id="rId2"/>
              </a:rPr>
              <a:t>36 CFR part 1236</a:t>
            </a:r>
            <a:r>
              <a:rPr lang="en-US" sz="5100" dirty="0" smtClean="0"/>
              <a:t> (formerly 36 CFR part 1234).  Examples of these requirements include:</a:t>
            </a:r>
          </a:p>
          <a:p>
            <a:pPr lvl="1"/>
            <a:r>
              <a:rPr lang="en-US" sz="5100" dirty="0" smtClean="0"/>
              <a:t>Maintaining records in a way that maintains their functionality and integrity throughout the records’ full lifecycle</a:t>
            </a:r>
          </a:p>
          <a:p>
            <a:pPr lvl="1"/>
            <a:r>
              <a:rPr lang="en-US" sz="5100" dirty="0" smtClean="0"/>
              <a:t>Maintaining links between the records and their metadata</a:t>
            </a:r>
          </a:p>
          <a:p>
            <a:pPr lvl="1"/>
            <a:r>
              <a:rPr lang="en-US" sz="5100" dirty="0" smtClean="0"/>
              <a:t>Transfer of archival records to NARA or deletion of temporary records according to NARA-approved retention schedules.</a:t>
            </a:r>
          </a:p>
          <a:p>
            <a:endParaRPr lang="en-US"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What are some of the records management challenges associated with cloud computing?</a:t>
            </a:r>
            <a:r>
              <a:rPr lang="en-US" sz="3200" dirty="0" smtClean="0"/>
              <a:t> </a:t>
            </a:r>
            <a:endParaRPr lang="en-US" sz="3200" dirty="0"/>
          </a:p>
        </p:txBody>
      </p:sp>
      <p:sp>
        <p:nvSpPr>
          <p:cNvPr id="3" name="Content Placeholder 2"/>
          <p:cNvSpPr>
            <a:spLocks noGrp="1"/>
          </p:cNvSpPr>
          <p:nvPr>
            <p:ph idx="1"/>
          </p:nvPr>
        </p:nvSpPr>
        <p:spPr/>
        <p:txBody>
          <a:bodyPr>
            <a:normAutofit fontScale="85000" lnSpcReduction="20000"/>
          </a:bodyPr>
          <a:lstStyle/>
          <a:p>
            <a:pPr lvl="0"/>
            <a:r>
              <a:rPr lang="en-US" dirty="0" smtClean="0"/>
              <a:t>Depending on the application, vendors of a public cloud or managers of a private cloud may not be able to ensure the complete deletion of records.  Records are often stored in more than one cloud location for access and backup.  When an agency orders that records be deleted, not every location may take that action.  This will complicate an agency’s responsiveness to discovery or FOIA requests.</a:t>
            </a:r>
          </a:p>
          <a:p>
            <a:r>
              <a:rPr lang="en-US" dirty="0" smtClean="0"/>
              <a:t>Various cloud architectures lack formal technical standards governing how data are stored and manipulated in cloud environments. This threatens the long-term trustworthiness and </a:t>
            </a:r>
            <a:r>
              <a:rPr lang="en-US" dirty="0" smtClean="0">
                <a:hlinkClick r:id="rId2"/>
              </a:rPr>
              <a:t>sustainability</a:t>
            </a:r>
            <a:r>
              <a:rPr lang="en-US" dirty="0" smtClean="0"/>
              <a:t> of the data.</a:t>
            </a:r>
          </a:p>
          <a:p>
            <a:pPr lvl="0"/>
            <a:endParaRPr lang="en-US" dirty="0" smtClean="0"/>
          </a:p>
          <a:p>
            <a:endParaRPr lang="en-US"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smtClean="0"/>
              <a:t>What are some of the records management challenges associated with cloud computing?</a:t>
            </a:r>
            <a:r>
              <a:rPr lang="en-US" sz="3200" dirty="0" smtClean="0"/>
              <a:t> </a:t>
            </a:r>
            <a:endParaRPr lang="en-US" sz="3200" dirty="0"/>
          </a:p>
        </p:txBody>
      </p:sp>
      <p:sp>
        <p:nvSpPr>
          <p:cNvPr id="3" name="Content Placeholder 2"/>
          <p:cNvSpPr>
            <a:spLocks noGrp="1"/>
          </p:cNvSpPr>
          <p:nvPr>
            <p:ph idx="1"/>
          </p:nvPr>
        </p:nvSpPr>
        <p:spPr>
          <a:xfrm>
            <a:off x="457200" y="1600200"/>
            <a:ext cx="8229600" cy="5029200"/>
          </a:xfrm>
        </p:spPr>
        <p:txBody>
          <a:bodyPr>
            <a:normAutofit/>
          </a:bodyPr>
          <a:lstStyle/>
          <a:p>
            <a:pPr lvl="0"/>
            <a:r>
              <a:rPr lang="en-US" sz="3000" dirty="0" smtClean="0"/>
              <a:t>A lack of portability standards may result in difficulty removing records for recordkeeping requirements or complicate the transition to another environment.  This could affect the ability of agencies to meet their recordkeeping responsibilities for temporary or historically valuable records being transferred to NARA. </a:t>
            </a:r>
          </a:p>
          <a:p>
            <a:endParaRPr lang="en-US" dirty="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fontScale="90000"/>
          </a:bodyPr>
          <a:lstStyle/>
          <a:p>
            <a:r>
              <a:rPr lang="en-US" b="1" dirty="0" smtClean="0"/>
              <a:t>How can the records management challenges be met?</a:t>
            </a:r>
            <a:r>
              <a:rPr lang="en-US" dirty="0" smtClean="0"/>
              <a:t> </a:t>
            </a:r>
            <a:endParaRPr lang="en-US" dirty="0"/>
          </a:p>
        </p:txBody>
      </p:sp>
      <p:sp>
        <p:nvSpPr>
          <p:cNvPr id="3" name="Content Placeholder 2"/>
          <p:cNvSpPr>
            <a:spLocks noGrp="1"/>
          </p:cNvSpPr>
          <p:nvPr>
            <p:ph idx="1"/>
          </p:nvPr>
        </p:nvSpPr>
        <p:spPr>
          <a:xfrm>
            <a:off x="457200" y="1219200"/>
            <a:ext cx="8229600" cy="5638800"/>
          </a:xfrm>
        </p:spPr>
        <p:txBody>
          <a:bodyPr>
            <a:normAutofit lnSpcReduction="10000"/>
          </a:bodyPr>
          <a:lstStyle/>
          <a:p>
            <a:r>
              <a:rPr lang="en-US" dirty="0" smtClean="0"/>
              <a:t>Provisos</a:t>
            </a:r>
          </a:p>
          <a:p>
            <a:pPr marL="971550" lvl="1" indent="-514350">
              <a:buFont typeface="+mj-lt"/>
              <a:buAutoNum type="arabicPeriod"/>
            </a:pPr>
            <a:r>
              <a:rPr lang="en-US" dirty="0" smtClean="0"/>
              <a:t>Differences between service models affect how and by whom (agency/contractor) records management activities can be performed. </a:t>
            </a:r>
          </a:p>
          <a:p>
            <a:pPr marL="971550" lvl="1" indent="-514350">
              <a:buFont typeface="+mj-lt"/>
              <a:buAutoNum type="arabicPeriod"/>
            </a:pPr>
            <a:r>
              <a:rPr lang="en-US" dirty="0" smtClean="0"/>
              <a:t>Several organizations are working on developing cloud computing standards.  </a:t>
            </a:r>
            <a:r>
              <a:rPr lang="en-US" dirty="0" smtClean="0">
                <a:solidFill>
                  <a:srgbClr val="FF0000"/>
                </a:solidFill>
              </a:rPr>
              <a:t>HOWEVER</a:t>
            </a:r>
            <a:r>
              <a:rPr lang="en-US" dirty="0" smtClean="0"/>
              <a:t>, their initial focus has been primarily on security and interoperability issues, not on records management. </a:t>
            </a:r>
          </a:p>
          <a:p>
            <a:pPr marL="571500" indent="-514350"/>
            <a:r>
              <a:rPr lang="en-US" dirty="0" smtClean="0"/>
              <a:t>Given these, early cloud adopters will </a:t>
            </a:r>
            <a:r>
              <a:rPr lang="en-US" u="sng" dirty="0" smtClean="0"/>
              <a:t>still</a:t>
            </a:r>
            <a:r>
              <a:rPr lang="en-US" dirty="0" smtClean="0"/>
              <a:t> need to adopt tactics to address ‘RM in the cloud’ </a:t>
            </a:r>
            <a:endParaRPr lang="en-US" dirty="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How can the records management challenges be met?</a:t>
            </a:r>
            <a:r>
              <a:rPr lang="en-US" dirty="0" smtClean="0"/>
              <a:t> </a:t>
            </a:r>
            <a:endParaRPr lang="en-US" dirty="0"/>
          </a:p>
        </p:txBody>
      </p:sp>
      <p:sp>
        <p:nvSpPr>
          <p:cNvPr id="3" name="Content Placeholder 2"/>
          <p:cNvSpPr>
            <a:spLocks noGrp="1"/>
          </p:cNvSpPr>
          <p:nvPr>
            <p:ph idx="1"/>
          </p:nvPr>
        </p:nvSpPr>
        <p:spPr/>
        <p:txBody>
          <a:bodyPr>
            <a:normAutofit fontScale="77500" lnSpcReduction="20000"/>
          </a:bodyPr>
          <a:lstStyle/>
          <a:p>
            <a:pPr lvl="0"/>
            <a:r>
              <a:rPr lang="en-US" dirty="0" smtClean="0"/>
              <a:t>Include the records management staff in the planning, development, deployment, and use of cloud computing solutions.</a:t>
            </a:r>
          </a:p>
          <a:p>
            <a:pPr lvl="0"/>
            <a:r>
              <a:rPr lang="en-US" dirty="0" smtClean="0"/>
              <a:t>Define which copy of records will be declared as the agency’s record copy and manage these in accordance with </a:t>
            </a:r>
            <a:r>
              <a:rPr lang="en-US" u="sng" dirty="0" smtClean="0"/>
              <a:t>your</a:t>
            </a:r>
            <a:r>
              <a:rPr lang="en-US" dirty="0" smtClean="0"/>
              <a:t> juridical RM context  Remember, the value of records in the cloud may be greater than the value of the other set because of indexing or other reasons.  In such instances, this added value may require designation of the copies as records.</a:t>
            </a:r>
          </a:p>
          <a:p>
            <a:pPr lvl="0"/>
            <a:r>
              <a:rPr lang="en-US" dirty="0" smtClean="0"/>
              <a:t>Include instructions for determining if records in a cloud environment are covered under an existing records retention schedule.</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How can the records management challenges be met?</a:t>
            </a:r>
            <a:r>
              <a:rPr lang="en-US" dirty="0" smtClean="0"/>
              <a:t> </a:t>
            </a:r>
            <a:endParaRPr lang="en-US" dirty="0"/>
          </a:p>
        </p:txBody>
      </p:sp>
      <p:sp>
        <p:nvSpPr>
          <p:cNvPr id="3" name="Content Placeholder 2"/>
          <p:cNvSpPr>
            <a:spLocks noGrp="1"/>
          </p:cNvSpPr>
          <p:nvPr>
            <p:ph idx="1"/>
          </p:nvPr>
        </p:nvSpPr>
        <p:spPr/>
        <p:txBody>
          <a:bodyPr>
            <a:normAutofit fontScale="85000" lnSpcReduction="10000"/>
          </a:bodyPr>
          <a:lstStyle/>
          <a:p>
            <a:pPr lvl="0"/>
            <a:r>
              <a:rPr lang="en-US" dirty="0" smtClean="0"/>
              <a:t>Include instructions on how all records will be captured, managed, retained, made available to authorized users, and retention periods applied. </a:t>
            </a:r>
          </a:p>
          <a:p>
            <a:pPr lvl="0"/>
            <a:r>
              <a:rPr lang="en-US" dirty="0" smtClean="0"/>
              <a:t>Include instructions on conducting a records analysis, developing and submitting records retention schedules for unscheduled records in a cloud environment,  These instructions should include scheduling system documentation, metadata, and related records.</a:t>
            </a:r>
          </a:p>
          <a:p>
            <a:pPr lvl="0"/>
            <a:r>
              <a:rPr lang="en-US" dirty="0" smtClean="0"/>
              <a:t>Include instructions to periodically test transfers of records to other environments, including agency servers, to ensure the records remain portable.</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How can the records management challenges be met?</a:t>
            </a:r>
            <a:r>
              <a:rPr lang="en-US" dirty="0" smtClean="0"/>
              <a:t> </a:t>
            </a:r>
            <a:endParaRPr lang="en-US" dirty="0"/>
          </a:p>
        </p:txBody>
      </p:sp>
      <p:sp>
        <p:nvSpPr>
          <p:cNvPr id="3" name="Content Placeholder 2"/>
          <p:cNvSpPr>
            <a:spLocks noGrp="1"/>
          </p:cNvSpPr>
          <p:nvPr>
            <p:ph idx="1"/>
          </p:nvPr>
        </p:nvSpPr>
        <p:spPr/>
        <p:txBody>
          <a:bodyPr>
            <a:normAutofit fontScale="77500" lnSpcReduction="20000"/>
          </a:bodyPr>
          <a:lstStyle/>
          <a:p>
            <a:pPr lvl="0"/>
            <a:r>
              <a:rPr lang="en-US" dirty="0" smtClean="0"/>
              <a:t>Include instructions on how data will be migrated to new formats, operating systems, etc., so that records are readable throughout their entire life cycles.  Include in your migration planning provisions for transferring permanent records in the cloud to the records authority.  </a:t>
            </a:r>
          </a:p>
          <a:p>
            <a:pPr lvl="0"/>
            <a:r>
              <a:rPr lang="en-US" dirty="0" smtClean="0"/>
              <a:t>Resolve portability and accessibility issues through good records management policies and other data governance practices.  Data governance typically addresses interoperability of computing systems, portability of data (able to move from one system to another), and information security and access.  However, such policies by themselves will not address an agency’s compliance with governing statutes and regulations.</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Intervention at Procurement</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Draft RM-related Terms of Service [</a:t>
            </a:r>
            <a:r>
              <a:rPr lang="en-US" dirty="0" err="1" smtClean="0"/>
              <a:t>ToS</a:t>
            </a:r>
            <a:r>
              <a:rPr lang="en-US" dirty="0" smtClean="0"/>
              <a:t>] clause to append to any CC procurement</a:t>
            </a:r>
          </a:p>
          <a:p>
            <a:pPr lvl="1"/>
            <a:r>
              <a:rPr lang="en-US" dirty="0" smtClean="0"/>
              <a:t>E.g.,</a:t>
            </a:r>
          </a:p>
          <a:p>
            <a:pPr lvl="2"/>
            <a:r>
              <a:rPr lang="en-US" i="1" dirty="0" smtClean="0"/>
              <a:t>The Entity </a:t>
            </a:r>
            <a:r>
              <a:rPr lang="en-US" b="1" i="1" dirty="0" smtClean="0"/>
              <a:t>[adopting CC services] </a:t>
            </a:r>
            <a:r>
              <a:rPr lang="en-US" i="1" dirty="0" smtClean="0"/>
              <a:t>acknowledges that use of Provider’s site and services may require management of records.  User-generated content in the form of comments, contributions to drafts, and other materials may also meet the definition of records as determined by the Entity.  If the provider holds records, the Entity and the Provider must manage records in accordance with all applicable records management laws and regulations, including </a:t>
            </a:r>
            <a:r>
              <a:rPr lang="en-US" b="1" i="1" dirty="0" smtClean="0"/>
              <a:t>cite your specifics here</a:t>
            </a:r>
            <a:r>
              <a:rPr lang="en-US" i="1" dirty="0" smtClean="0"/>
              <a:t>.  Managing the records includes, but is not limited to, secure storage, </a:t>
            </a:r>
            <a:r>
              <a:rPr lang="en-US" i="1" dirty="0" err="1" smtClean="0"/>
              <a:t>retrievability</a:t>
            </a:r>
            <a:r>
              <a:rPr lang="en-US" i="1" dirty="0" smtClean="0"/>
              <a:t>, and proper disposition of all records including transfer of permanently valuable records in a format and manner acceptable to </a:t>
            </a:r>
            <a:r>
              <a:rPr lang="en-US" b="1" i="1" dirty="0" smtClean="0"/>
              <a:t>insert A/RM authority here</a:t>
            </a:r>
            <a:r>
              <a:rPr lang="en-US" i="1" dirty="0" smtClean="0"/>
              <a:t> at the time of transfer at the time of transfer.  The Entity is responsible for ensuring that the contractor is compliant with applicable records management laws and regulations through the life of the contract. </a:t>
            </a:r>
            <a:endParaRPr lang="en-US" dirty="0" smtClean="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p:txBody>
          <a:bodyPr>
            <a:normAutofit/>
          </a:bodyPr>
          <a:lstStyle/>
          <a:p>
            <a:endParaRPr lang="en-US" dirty="0" smtClean="0"/>
          </a:p>
          <a:p>
            <a:endParaRPr lang="en-US" dirty="0"/>
          </a:p>
          <a:p>
            <a:pPr>
              <a:buNone/>
            </a:pPr>
            <a:r>
              <a:rPr lang="en-US" dirty="0" smtClean="0"/>
              <a:t>Contact Information:</a:t>
            </a:r>
          </a:p>
          <a:p>
            <a:pPr>
              <a:buNone/>
            </a:pPr>
            <a:r>
              <a:rPr lang="en-US" dirty="0" smtClean="0"/>
              <a:t>Arian D. Ravanbakhsh</a:t>
            </a:r>
          </a:p>
          <a:p>
            <a:pPr>
              <a:buNone/>
            </a:pPr>
            <a:r>
              <a:rPr lang="en-US" dirty="0">
                <a:hlinkClick r:id="rId2"/>
              </a:rPr>
              <a:t>a</a:t>
            </a:r>
            <a:r>
              <a:rPr lang="en-US" dirty="0" smtClean="0">
                <a:hlinkClick r:id="rId2"/>
              </a:rPr>
              <a:t>rian.ravanbakhsh@nara.gov</a:t>
            </a:r>
            <a:endParaRPr lang="en-US" dirty="0" smtClean="0"/>
          </a:p>
          <a:p>
            <a:pPr marL="342900" lvl="1" indent="-342900">
              <a:buNone/>
            </a:pPr>
            <a:r>
              <a:rPr lang="en-US" dirty="0" smtClean="0"/>
              <a:t>Blog: </a:t>
            </a:r>
            <a:r>
              <a:rPr lang="en-US" dirty="0" smtClean="0">
                <a:hlinkClick r:id="rId3"/>
              </a:rPr>
              <a:t>http://blogs.archives.gov/records-express</a:t>
            </a:r>
            <a:endParaRPr lang="en-US" dirty="0" smtClean="0"/>
          </a:p>
          <a:p>
            <a:pPr marL="342900" lvl="1" indent="-342900">
              <a:buNone/>
            </a:pPr>
            <a:endParaRPr lang="en-US" dirty="0" smtClean="0"/>
          </a:p>
          <a:p>
            <a:pPr>
              <a:buNone/>
            </a:pPr>
            <a:endParaRPr lang="en-US" dirty="0" smtClean="0"/>
          </a:p>
          <a:p>
            <a:pPr>
              <a:buNone/>
            </a:pP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401</TotalTime>
  <Words>1850</Words>
  <Application>Microsoft Office PowerPoint</Application>
  <PresentationFormat>On-screen Show (4:3)</PresentationFormat>
  <Paragraphs>106</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NARA’s FAQ and Bulletin on Managing Federal Records in Cloud Computing Environments</vt:lpstr>
      <vt:lpstr>Outline</vt:lpstr>
      <vt:lpstr>NARA Issuances</vt:lpstr>
      <vt:lpstr>What Is Cloud Computing?</vt:lpstr>
      <vt:lpstr>Cloud Computing’s Essential Characteristics/Business Drivers</vt:lpstr>
      <vt:lpstr>Cloud Computing – Service Models</vt:lpstr>
      <vt:lpstr>Cloud Computing – Deployment Models</vt:lpstr>
      <vt:lpstr>Cloud Computing Use By Governments* (*from http://www.cio.gov/documents/StateOfCloudComputingReport-FINALv3_508.pdf)</vt:lpstr>
      <vt:lpstr>So Is There A Problem?</vt:lpstr>
      <vt:lpstr>What are some of the records management challenges associated with cloud computing? </vt:lpstr>
      <vt:lpstr>What are some of the records management challenges associated with cloud computing? </vt:lpstr>
      <vt:lpstr>What are some of the records management challenges associated with cloud computing? </vt:lpstr>
      <vt:lpstr>How can the records management challenges be met? </vt:lpstr>
      <vt:lpstr>How can the records management challenges be met? </vt:lpstr>
      <vt:lpstr>How can the records management challenges be met? </vt:lpstr>
      <vt:lpstr>How can the records management challenges be met? </vt:lpstr>
      <vt:lpstr>Intervention at Procurement</vt:lpstr>
      <vt:lpstr>Questions?</vt:lpstr>
    </vt:vector>
  </TitlesOfParts>
  <Company>NARA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NARA’s FAQ and Bulletin on Managing Federal Records in Cloud Computing Environments</dc:title>
  <dc:creator>Arian Ravanbakhsh</dc:creator>
  <cp:lastModifiedBy>SOlsen</cp:lastModifiedBy>
  <cp:revision>5</cp:revision>
  <dcterms:created xsi:type="dcterms:W3CDTF">2010-08-17T12:12:27Z</dcterms:created>
  <dcterms:modified xsi:type="dcterms:W3CDTF">2010-09-22T15:12:09Z</dcterms:modified>
</cp:coreProperties>
</file>