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256" r:id="rId2"/>
    <p:sldId id="278" r:id="rId3"/>
    <p:sldId id="281" r:id="rId4"/>
    <p:sldId id="257" r:id="rId5"/>
    <p:sldId id="275" r:id="rId6"/>
    <p:sldId id="268" r:id="rId7"/>
    <p:sldId id="267" r:id="rId8"/>
    <p:sldId id="259" r:id="rId9"/>
    <p:sldId id="265" r:id="rId10"/>
    <p:sldId id="261" r:id="rId11"/>
    <p:sldId id="263" r:id="rId12"/>
    <p:sldId id="258" r:id="rId13"/>
    <p:sldId id="264" r:id="rId14"/>
    <p:sldId id="262" r:id="rId15"/>
    <p:sldId id="260" r:id="rId16"/>
    <p:sldId id="280" r:id="rId17"/>
    <p:sldId id="269" r:id="rId18"/>
    <p:sldId id="270" r:id="rId19"/>
    <p:sldId id="271" r:id="rId20"/>
    <p:sldId id="272" r:id="rId21"/>
    <p:sldId id="273" r:id="rId22"/>
    <p:sldId id="274" r:id="rId23"/>
    <p:sldId id="277" r:id="rId24"/>
    <p:sldId id="266" r:id="rId25"/>
    <p:sldId id="276" r:id="rId26"/>
    <p:sldId id="279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CFF"/>
    <a:srgbClr val="0D0579"/>
    <a:srgbClr val="0B0D7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4728" autoAdjust="0"/>
  </p:normalViewPr>
  <p:slideViewPr>
    <p:cSldViewPr>
      <p:cViewPr>
        <p:scale>
          <a:sx n="75" d="100"/>
          <a:sy n="75" d="100"/>
        </p:scale>
        <p:origin x="-720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89392C-4D2C-45F2-B57B-E49A20F87AC3}" type="doc">
      <dgm:prSet loTypeId="urn:microsoft.com/office/officeart/2005/8/layout/funnel1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3CED5B-9D6E-4110-A0C2-B636016820DB}">
      <dgm:prSet phldrT="[Text]"/>
      <dgm:spPr>
        <a:solidFill>
          <a:schemeClr val="accent1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Mtg.</a:t>
          </a:r>
          <a:endParaRPr lang="en-US" b="1" dirty="0"/>
        </a:p>
      </dgm:t>
    </dgm:pt>
    <dgm:pt modelId="{58CF8DB1-133E-4959-9C11-A568BF055799}" type="parTrans" cxnId="{D6ED5776-0667-4847-A22C-288DC7F922EA}">
      <dgm:prSet/>
      <dgm:spPr/>
      <dgm:t>
        <a:bodyPr/>
        <a:lstStyle/>
        <a:p>
          <a:endParaRPr lang="en-US"/>
        </a:p>
      </dgm:t>
    </dgm:pt>
    <dgm:pt modelId="{1E4C396B-10B3-45F6-B15F-F6A7A853C476}" type="sibTrans" cxnId="{D6ED5776-0667-4847-A22C-288DC7F922EA}">
      <dgm:prSet/>
      <dgm:spPr/>
      <dgm:t>
        <a:bodyPr/>
        <a:lstStyle/>
        <a:p>
          <a:endParaRPr lang="en-US"/>
        </a:p>
      </dgm:t>
    </dgm:pt>
    <dgm:pt modelId="{EB687171-EA80-4CDB-A45D-BEDAE8B3B0F6}">
      <dgm:prSet phldrT="[Text]"/>
      <dgm:spPr>
        <a:solidFill>
          <a:srgbClr val="00B05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smtClean="0">
              <a:solidFill>
                <a:schemeClr val="bg1"/>
              </a:solidFill>
            </a:rPr>
            <a:t>Email</a:t>
          </a:r>
          <a:endParaRPr lang="en-US" b="1" dirty="0">
            <a:solidFill>
              <a:schemeClr val="bg1"/>
            </a:solidFill>
          </a:endParaRPr>
        </a:p>
      </dgm:t>
    </dgm:pt>
    <dgm:pt modelId="{82CA6F87-0A48-47FC-BFA0-4AF930BABEF5}" type="parTrans" cxnId="{ED8FA0FC-FA1E-40A2-8124-F17128A19F40}">
      <dgm:prSet/>
      <dgm:spPr/>
      <dgm:t>
        <a:bodyPr/>
        <a:lstStyle/>
        <a:p>
          <a:endParaRPr lang="en-US"/>
        </a:p>
      </dgm:t>
    </dgm:pt>
    <dgm:pt modelId="{708AFFD5-175E-4A98-AD37-C185BA11503C}" type="sibTrans" cxnId="{ED8FA0FC-FA1E-40A2-8124-F17128A19F40}">
      <dgm:prSet/>
      <dgm:spPr/>
      <dgm:t>
        <a:bodyPr/>
        <a:lstStyle/>
        <a:p>
          <a:endParaRPr lang="en-US"/>
        </a:p>
      </dgm:t>
    </dgm:pt>
    <dgm:pt modelId="{22B1D98E-1F13-4851-8E4A-DA79E87CC0EA}">
      <dgm:prSet phldrT="[Text]"/>
      <dgm:spPr>
        <a:solidFill>
          <a:srgbClr val="00B0F0"/>
        </a:solidFill>
      </dgm:spPr>
      <dgm:t>
        <a:bodyPr/>
        <a:lstStyle/>
        <a:p>
          <a:r>
            <a:rPr lang="en-US" dirty="0" smtClean="0"/>
            <a:t>Disc.</a:t>
          </a:r>
          <a:endParaRPr lang="en-US" dirty="0"/>
        </a:p>
      </dgm:t>
    </dgm:pt>
    <dgm:pt modelId="{1B9501FB-0AEB-4462-827E-D233F692776F}" type="parTrans" cxnId="{77AFA985-BAC8-4C40-A105-BC3B56676FEB}">
      <dgm:prSet/>
      <dgm:spPr/>
      <dgm:t>
        <a:bodyPr/>
        <a:lstStyle/>
        <a:p>
          <a:endParaRPr lang="en-US"/>
        </a:p>
      </dgm:t>
    </dgm:pt>
    <dgm:pt modelId="{27152E87-87BA-4CBC-9EF4-B136F7551248}" type="sibTrans" cxnId="{77AFA985-BAC8-4C40-A105-BC3B56676FEB}">
      <dgm:prSet/>
      <dgm:spPr/>
      <dgm:t>
        <a:bodyPr/>
        <a:lstStyle/>
        <a:p>
          <a:endParaRPr lang="en-US"/>
        </a:p>
      </dgm:t>
    </dgm:pt>
    <dgm:pt modelId="{0119B241-828A-43C0-B78B-A82607EDA6DB}">
      <dgm:prSet phldrT="[Text]"/>
      <dgm:spPr/>
      <dgm:t>
        <a:bodyPr/>
        <a:lstStyle/>
        <a:p>
          <a:endParaRPr lang="en-US" dirty="0"/>
        </a:p>
      </dgm:t>
    </dgm:pt>
    <dgm:pt modelId="{7FBB077B-DBDE-442C-801C-5CEC5A1B533A}" type="sibTrans" cxnId="{225C71EF-FFFF-4589-941A-ABFB593B71F3}">
      <dgm:prSet/>
      <dgm:spPr/>
      <dgm:t>
        <a:bodyPr/>
        <a:lstStyle/>
        <a:p>
          <a:endParaRPr lang="en-US"/>
        </a:p>
      </dgm:t>
    </dgm:pt>
    <dgm:pt modelId="{BD0DFFF3-5C15-478B-8C5C-A80F7CB3A0B5}" type="parTrans" cxnId="{225C71EF-FFFF-4589-941A-ABFB593B71F3}">
      <dgm:prSet/>
      <dgm:spPr/>
      <dgm:t>
        <a:bodyPr/>
        <a:lstStyle/>
        <a:p>
          <a:endParaRPr lang="en-US"/>
        </a:p>
      </dgm:t>
    </dgm:pt>
    <dgm:pt modelId="{5C6AA2B0-CB19-40E8-B061-D45BD7D6227D}" type="pres">
      <dgm:prSet presAssocID="{BA89392C-4D2C-45F2-B57B-E49A20F87AC3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52EA969-6364-482F-B1F6-7C545F362FE8}" type="pres">
      <dgm:prSet presAssocID="{BA89392C-4D2C-45F2-B57B-E49A20F87AC3}" presName="ellipse" presStyleLbl="trBgShp" presStyleIdx="0" presStyleCnt="1"/>
      <dgm:spPr/>
      <dgm:t>
        <a:bodyPr/>
        <a:lstStyle/>
        <a:p>
          <a:endParaRPr lang="en-US"/>
        </a:p>
      </dgm:t>
    </dgm:pt>
    <dgm:pt modelId="{3B0C0983-4B47-4AE4-9CDD-D4D7112D304C}" type="pres">
      <dgm:prSet presAssocID="{BA89392C-4D2C-45F2-B57B-E49A20F87AC3}" presName="arrow1" presStyleLbl="fgShp" presStyleIdx="0" presStyleCnt="1" custLinFactNeighborY="41589"/>
      <dgm:spPr>
        <a:solidFill>
          <a:srgbClr val="111CFF"/>
        </a:solidFill>
      </dgm:spPr>
      <dgm:t>
        <a:bodyPr/>
        <a:lstStyle/>
        <a:p>
          <a:endParaRPr lang="en-US"/>
        </a:p>
      </dgm:t>
    </dgm:pt>
    <dgm:pt modelId="{907774BE-EC14-4569-A65B-07D8B4C764D6}" type="pres">
      <dgm:prSet presAssocID="{BA89392C-4D2C-45F2-B57B-E49A20F87AC3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8D3090-6574-4A24-B42B-DE2704103416}" type="pres">
      <dgm:prSet presAssocID="{EB687171-EA80-4CDB-A45D-BEDAE8B3B0F6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064A70-CE73-4586-BF1C-85A20A275ECD}" type="pres">
      <dgm:prSet presAssocID="{22B1D98E-1F13-4851-8E4A-DA79E87CC0EA}" presName="item2" presStyleLbl="node1" presStyleIdx="1" presStyleCnt="3" custLinFactNeighborY="-201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AD3FB8-6F48-45A3-AD9B-56B6170B292B}" type="pres">
      <dgm:prSet presAssocID="{0119B241-828A-43C0-B78B-A82607EDA6DB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2CF2D1-3820-492F-B5FE-654C9C4B799F}" type="pres">
      <dgm:prSet presAssocID="{BA89392C-4D2C-45F2-B57B-E49A20F87AC3}" presName="funnel" presStyleLbl="trAlignAcc1" presStyleIdx="0" presStyleCnt="1" custLinFactNeighborX="549" custLinFactNeighborY="-3976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endParaRPr lang="en-US"/>
        </a:p>
      </dgm:t>
    </dgm:pt>
  </dgm:ptLst>
  <dgm:cxnLst>
    <dgm:cxn modelId="{ED8FA0FC-FA1E-40A2-8124-F17128A19F40}" srcId="{BA89392C-4D2C-45F2-B57B-E49A20F87AC3}" destId="{EB687171-EA80-4CDB-A45D-BEDAE8B3B0F6}" srcOrd="1" destOrd="0" parTransId="{82CA6F87-0A48-47FC-BFA0-4AF930BABEF5}" sibTransId="{708AFFD5-175E-4A98-AD37-C185BA11503C}"/>
    <dgm:cxn modelId="{77AFA985-BAC8-4C40-A105-BC3B56676FEB}" srcId="{BA89392C-4D2C-45F2-B57B-E49A20F87AC3}" destId="{22B1D98E-1F13-4851-8E4A-DA79E87CC0EA}" srcOrd="2" destOrd="0" parTransId="{1B9501FB-0AEB-4462-827E-D233F692776F}" sibTransId="{27152E87-87BA-4CBC-9EF4-B136F7551248}"/>
    <dgm:cxn modelId="{225C71EF-FFFF-4589-941A-ABFB593B71F3}" srcId="{BA89392C-4D2C-45F2-B57B-E49A20F87AC3}" destId="{0119B241-828A-43C0-B78B-A82607EDA6DB}" srcOrd="3" destOrd="0" parTransId="{BD0DFFF3-5C15-478B-8C5C-A80F7CB3A0B5}" sibTransId="{7FBB077B-DBDE-442C-801C-5CEC5A1B533A}"/>
    <dgm:cxn modelId="{FEAE161A-050B-45E9-8EA6-3DC0755BA4E6}" type="presOf" srcId="{0119B241-828A-43C0-B78B-A82607EDA6DB}" destId="{907774BE-EC14-4569-A65B-07D8B4C764D6}" srcOrd="0" destOrd="0" presId="urn:microsoft.com/office/officeart/2005/8/layout/funnel1"/>
    <dgm:cxn modelId="{D6ED5776-0667-4847-A22C-288DC7F922EA}" srcId="{BA89392C-4D2C-45F2-B57B-E49A20F87AC3}" destId="{013CED5B-9D6E-4110-A0C2-B636016820DB}" srcOrd="0" destOrd="0" parTransId="{58CF8DB1-133E-4959-9C11-A568BF055799}" sibTransId="{1E4C396B-10B3-45F6-B15F-F6A7A853C476}"/>
    <dgm:cxn modelId="{43A97E7F-FA61-41FF-8562-A30E6F860C5D}" type="presOf" srcId="{013CED5B-9D6E-4110-A0C2-B636016820DB}" destId="{C2AD3FB8-6F48-45A3-AD9B-56B6170B292B}" srcOrd="0" destOrd="0" presId="urn:microsoft.com/office/officeart/2005/8/layout/funnel1"/>
    <dgm:cxn modelId="{81D8CD47-D3C9-40A6-A864-62F4E168F67A}" type="presOf" srcId="{22B1D98E-1F13-4851-8E4A-DA79E87CC0EA}" destId="{1A8D3090-6574-4A24-B42B-DE2704103416}" srcOrd="0" destOrd="0" presId="urn:microsoft.com/office/officeart/2005/8/layout/funnel1"/>
    <dgm:cxn modelId="{68F202CA-DD9C-4BA8-AA4C-76FEDC70A3D2}" type="presOf" srcId="{EB687171-EA80-4CDB-A45D-BEDAE8B3B0F6}" destId="{3C064A70-CE73-4586-BF1C-85A20A275ECD}" srcOrd="0" destOrd="0" presId="urn:microsoft.com/office/officeart/2005/8/layout/funnel1"/>
    <dgm:cxn modelId="{69576A11-85AC-4FC0-8664-7064FB5BB237}" type="presOf" srcId="{BA89392C-4D2C-45F2-B57B-E49A20F87AC3}" destId="{5C6AA2B0-CB19-40E8-B061-D45BD7D6227D}" srcOrd="0" destOrd="0" presId="urn:microsoft.com/office/officeart/2005/8/layout/funnel1"/>
    <dgm:cxn modelId="{6A33ECB7-F8AD-4F0B-A26F-690DA0A01AA8}" type="presParOf" srcId="{5C6AA2B0-CB19-40E8-B061-D45BD7D6227D}" destId="{252EA969-6364-482F-B1F6-7C545F362FE8}" srcOrd="0" destOrd="0" presId="urn:microsoft.com/office/officeart/2005/8/layout/funnel1"/>
    <dgm:cxn modelId="{CFC8F4B9-7453-4F51-9B4B-9414522CA357}" type="presParOf" srcId="{5C6AA2B0-CB19-40E8-B061-D45BD7D6227D}" destId="{3B0C0983-4B47-4AE4-9CDD-D4D7112D304C}" srcOrd="1" destOrd="0" presId="urn:microsoft.com/office/officeart/2005/8/layout/funnel1"/>
    <dgm:cxn modelId="{6362624D-5261-4B31-B40D-31EEC30CD3A9}" type="presParOf" srcId="{5C6AA2B0-CB19-40E8-B061-D45BD7D6227D}" destId="{907774BE-EC14-4569-A65B-07D8B4C764D6}" srcOrd="2" destOrd="0" presId="urn:microsoft.com/office/officeart/2005/8/layout/funnel1"/>
    <dgm:cxn modelId="{B0633A5E-3050-40C0-9D68-1EC25CB65779}" type="presParOf" srcId="{5C6AA2B0-CB19-40E8-B061-D45BD7D6227D}" destId="{1A8D3090-6574-4A24-B42B-DE2704103416}" srcOrd="3" destOrd="0" presId="urn:microsoft.com/office/officeart/2005/8/layout/funnel1"/>
    <dgm:cxn modelId="{382CCA29-2428-48F3-AD47-30168EF778F9}" type="presParOf" srcId="{5C6AA2B0-CB19-40E8-B061-D45BD7D6227D}" destId="{3C064A70-CE73-4586-BF1C-85A20A275ECD}" srcOrd="4" destOrd="0" presId="urn:microsoft.com/office/officeart/2005/8/layout/funnel1"/>
    <dgm:cxn modelId="{EAD12E9F-41CB-4309-9AAC-A040F115CFFA}" type="presParOf" srcId="{5C6AA2B0-CB19-40E8-B061-D45BD7D6227D}" destId="{C2AD3FB8-6F48-45A3-AD9B-56B6170B292B}" srcOrd="5" destOrd="0" presId="urn:microsoft.com/office/officeart/2005/8/layout/funnel1"/>
    <dgm:cxn modelId="{9C10AB49-B02F-4899-8E1D-9B05D91A1AA5}" type="presParOf" srcId="{5C6AA2B0-CB19-40E8-B061-D45BD7D6227D}" destId="{7F2CF2D1-3820-492F-B5FE-654C9C4B799F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89392C-4D2C-45F2-B57B-E49A20F87AC3}" type="doc">
      <dgm:prSet loTypeId="urn:microsoft.com/office/officeart/2005/8/layout/funnel1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3CED5B-9D6E-4110-A0C2-B636016820DB}">
      <dgm:prSet phldrT="[Text]"/>
      <dgm:spPr>
        <a:solidFill>
          <a:schemeClr val="accent1">
            <a:lumMod val="75000"/>
          </a:schemeClr>
        </a:solidFill>
        <a:ln>
          <a:solidFill>
            <a:schemeClr val="accent1">
              <a:hueOff val="0"/>
              <a:satOff val="0"/>
              <a:lumOff val="0"/>
            </a:schemeClr>
          </a:solidFill>
        </a:ln>
      </dgm:spPr>
      <dgm:t>
        <a:bodyPr/>
        <a:lstStyle/>
        <a:p>
          <a:r>
            <a:rPr lang="en-US" dirty="0" smtClean="0"/>
            <a:t>Mtg.</a:t>
          </a:r>
          <a:endParaRPr lang="en-US" dirty="0"/>
        </a:p>
      </dgm:t>
    </dgm:pt>
    <dgm:pt modelId="{58CF8DB1-133E-4959-9C11-A568BF055799}" type="parTrans" cxnId="{D6ED5776-0667-4847-A22C-288DC7F922EA}">
      <dgm:prSet/>
      <dgm:spPr/>
      <dgm:t>
        <a:bodyPr/>
        <a:lstStyle/>
        <a:p>
          <a:endParaRPr lang="en-US"/>
        </a:p>
      </dgm:t>
    </dgm:pt>
    <dgm:pt modelId="{1E4C396B-10B3-45F6-B15F-F6A7A853C476}" type="sibTrans" cxnId="{D6ED5776-0667-4847-A22C-288DC7F922EA}">
      <dgm:prSet/>
      <dgm:spPr/>
      <dgm:t>
        <a:bodyPr/>
        <a:lstStyle/>
        <a:p>
          <a:endParaRPr lang="en-US"/>
        </a:p>
      </dgm:t>
    </dgm:pt>
    <dgm:pt modelId="{EB687171-EA80-4CDB-A45D-BEDAE8B3B0F6}">
      <dgm:prSet phldrT="[Text]"/>
      <dgm:spPr>
        <a:solidFill>
          <a:srgbClr val="00B050"/>
        </a:solidFill>
      </dgm:spPr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Email</a:t>
          </a:r>
          <a:endParaRPr lang="en-US" b="1" dirty="0">
            <a:solidFill>
              <a:schemeClr val="bg1"/>
            </a:solidFill>
          </a:endParaRPr>
        </a:p>
      </dgm:t>
    </dgm:pt>
    <dgm:pt modelId="{82CA6F87-0A48-47FC-BFA0-4AF930BABEF5}" type="parTrans" cxnId="{ED8FA0FC-FA1E-40A2-8124-F17128A19F40}">
      <dgm:prSet/>
      <dgm:spPr/>
      <dgm:t>
        <a:bodyPr/>
        <a:lstStyle/>
        <a:p>
          <a:endParaRPr lang="en-US"/>
        </a:p>
      </dgm:t>
    </dgm:pt>
    <dgm:pt modelId="{708AFFD5-175E-4A98-AD37-C185BA11503C}" type="sibTrans" cxnId="{ED8FA0FC-FA1E-40A2-8124-F17128A19F40}">
      <dgm:prSet/>
      <dgm:spPr/>
      <dgm:t>
        <a:bodyPr/>
        <a:lstStyle/>
        <a:p>
          <a:endParaRPr lang="en-US"/>
        </a:p>
      </dgm:t>
    </dgm:pt>
    <dgm:pt modelId="{22B1D98E-1F13-4851-8E4A-DA79E87CC0EA}">
      <dgm:prSet phldrT="[Text]"/>
      <dgm:spPr>
        <a:solidFill>
          <a:srgbClr val="00B0F0"/>
        </a:solidFill>
      </dgm:spPr>
      <dgm:t>
        <a:bodyPr/>
        <a:lstStyle/>
        <a:p>
          <a:r>
            <a:rPr lang="en-US" dirty="0" smtClean="0"/>
            <a:t>Disc.</a:t>
          </a:r>
          <a:endParaRPr lang="en-US" dirty="0"/>
        </a:p>
      </dgm:t>
    </dgm:pt>
    <dgm:pt modelId="{1B9501FB-0AEB-4462-827E-D233F692776F}" type="parTrans" cxnId="{77AFA985-BAC8-4C40-A105-BC3B56676FEB}">
      <dgm:prSet/>
      <dgm:spPr/>
      <dgm:t>
        <a:bodyPr/>
        <a:lstStyle/>
        <a:p>
          <a:endParaRPr lang="en-US"/>
        </a:p>
      </dgm:t>
    </dgm:pt>
    <dgm:pt modelId="{27152E87-87BA-4CBC-9EF4-B136F7551248}" type="sibTrans" cxnId="{77AFA985-BAC8-4C40-A105-BC3B56676FEB}">
      <dgm:prSet/>
      <dgm:spPr/>
      <dgm:t>
        <a:bodyPr/>
        <a:lstStyle/>
        <a:p>
          <a:endParaRPr lang="en-US"/>
        </a:p>
      </dgm:t>
    </dgm:pt>
    <dgm:pt modelId="{0119B241-828A-43C0-B78B-A82607EDA6DB}">
      <dgm:prSet phldrT="[Text]"/>
      <dgm:spPr/>
      <dgm:t>
        <a:bodyPr/>
        <a:lstStyle/>
        <a:p>
          <a:endParaRPr lang="en-US" dirty="0"/>
        </a:p>
      </dgm:t>
    </dgm:pt>
    <dgm:pt modelId="{BD0DFFF3-5C15-478B-8C5C-A80F7CB3A0B5}" type="parTrans" cxnId="{225C71EF-FFFF-4589-941A-ABFB593B71F3}">
      <dgm:prSet/>
      <dgm:spPr/>
      <dgm:t>
        <a:bodyPr/>
        <a:lstStyle/>
        <a:p>
          <a:endParaRPr lang="en-US"/>
        </a:p>
      </dgm:t>
    </dgm:pt>
    <dgm:pt modelId="{7FBB077B-DBDE-442C-801C-5CEC5A1B533A}" type="sibTrans" cxnId="{225C71EF-FFFF-4589-941A-ABFB593B71F3}">
      <dgm:prSet/>
      <dgm:spPr/>
      <dgm:t>
        <a:bodyPr/>
        <a:lstStyle/>
        <a:p>
          <a:endParaRPr lang="en-US"/>
        </a:p>
      </dgm:t>
    </dgm:pt>
    <dgm:pt modelId="{E46789A3-41C4-4041-896B-502C4F51AC9A}">
      <dgm:prSet phldrT="[Text]" custLinFactY="100000" custLinFactNeighborX="2564" custLinFactNeighborY="173009"/>
      <dgm:spPr/>
      <dgm:t>
        <a:bodyPr/>
        <a:lstStyle/>
        <a:p>
          <a:endParaRPr lang="en-US"/>
        </a:p>
      </dgm:t>
    </dgm:pt>
    <dgm:pt modelId="{185D4C82-5F0F-4F7C-933C-8DC16D9BD63F}" type="parTrans" cxnId="{124F3ACE-16CE-4BE7-9D51-3BBBE97FCAF0}">
      <dgm:prSet/>
      <dgm:spPr/>
      <dgm:t>
        <a:bodyPr/>
        <a:lstStyle/>
        <a:p>
          <a:endParaRPr lang="en-US"/>
        </a:p>
      </dgm:t>
    </dgm:pt>
    <dgm:pt modelId="{08FC7AC0-2668-4308-9FEA-147C8ED1948B}" type="sibTrans" cxnId="{124F3ACE-16CE-4BE7-9D51-3BBBE97FCAF0}">
      <dgm:prSet/>
      <dgm:spPr/>
      <dgm:t>
        <a:bodyPr/>
        <a:lstStyle/>
        <a:p>
          <a:endParaRPr lang="en-US"/>
        </a:p>
      </dgm:t>
    </dgm:pt>
    <dgm:pt modelId="{5C6AA2B0-CB19-40E8-B061-D45BD7D6227D}" type="pres">
      <dgm:prSet presAssocID="{BA89392C-4D2C-45F2-B57B-E49A20F87AC3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52EA969-6364-482F-B1F6-7C545F362FE8}" type="pres">
      <dgm:prSet presAssocID="{BA89392C-4D2C-45F2-B57B-E49A20F87AC3}" presName="ellipse" presStyleLbl="trBgShp" presStyleIdx="0" presStyleCnt="1" custLinFactY="86848" custLinFactNeighborX="2451" custLinFactNeighborY="100000"/>
      <dgm:spPr/>
    </dgm:pt>
    <dgm:pt modelId="{3B0C0983-4B47-4AE4-9CDD-D4D7112D304C}" type="pres">
      <dgm:prSet presAssocID="{BA89392C-4D2C-45F2-B57B-E49A20F87AC3}" presName="arrow1" presStyleLbl="fgShp" presStyleIdx="0" presStyleCnt="1" custLinFactY="-300000" custLinFactNeighborX="-3846" custLinFactNeighborY="-379565"/>
      <dgm:spPr>
        <a:solidFill>
          <a:srgbClr val="111CFF"/>
        </a:solidFill>
      </dgm:spPr>
      <dgm:t>
        <a:bodyPr/>
        <a:lstStyle/>
        <a:p>
          <a:endParaRPr lang="en-US"/>
        </a:p>
      </dgm:t>
    </dgm:pt>
    <dgm:pt modelId="{907774BE-EC14-4569-A65B-07D8B4C764D6}" type="pres">
      <dgm:prSet presAssocID="{BA89392C-4D2C-45F2-B57B-E49A20F87AC3}" presName="rectangle" presStyleLbl="revTx" presStyleIdx="0" presStyleCnt="1" custLinFactY="-205614" custLinFactNeighborX="-1282" custLinFactNeighborY="-3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8D3090-6574-4A24-B42B-DE2704103416}" type="pres">
      <dgm:prSet presAssocID="{EB687171-EA80-4CDB-A45D-BEDAE8B3B0F6}" presName="item1" presStyleLbl="node1" presStyleIdx="0" presStyleCnt="3" custLinFactY="97987" custLinFactNeighborX="31009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064A70-CE73-4586-BF1C-85A20A275ECD}" type="pres">
      <dgm:prSet presAssocID="{22B1D98E-1F13-4851-8E4A-DA79E87CC0EA}" presName="item2" presStyleLbl="node1" presStyleIdx="1" presStyleCnt="3" custLinFactY="100000" custLinFactNeighborX="2564" custLinFactNeighborY="1730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AD3FB8-6F48-45A3-AD9B-56B6170B292B}" type="pres">
      <dgm:prSet presAssocID="{0119B241-828A-43C0-B78B-A82607EDA6DB}" presName="item3" presStyleLbl="node1" presStyleIdx="2" presStyleCnt="3" custLinFactX="5470" custLinFactY="100000" custLinFactNeighborX="100000" custLinFactNeighborY="1971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2CF2D1-3820-492F-B5FE-654C9C4B799F}" type="pres">
      <dgm:prSet presAssocID="{BA89392C-4D2C-45F2-B57B-E49A20F87AC3}" presName="funnel" presStyleLbl="trAlignAcc1" presStyleIdx="0" presStyleCnt="1" custAng="10800000" custLinFactNeighborX="-549" custLinFactNeighborY="23084"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</dgm:ptLst>
  <dgm:cxnLst>
    <dgm:cxn modelId="{ED8FA0FC-FA1E-40A2-8124-F17128A19F40}" srcId="{BA89392C-4D2C-45F2-B57B-E49A20F87AC3}" destId="{EB687171-EA80-4CDB-A45D-BEDAE8B3B0F6}" srcOrd="1" destOrd="0" parTransId="{82CA6F87-0A48-47FC-BFA0-4AF930BABEF5}" sibTransId="{708AFFD5-175E-4A98-AD37-C185BA11503C}"/>
    <dgm:cxn modelId="{77AFA985-BAC8-4C40-A105-BC3B56676FEB}" srcId="{BA89392C-4D2C-45F2-B57B-E49A20F87AC3}" destId="{22B1D98E-1F13-4851-8E4A-DA79E87CC0EA}" srcOrd="2" destOrd="0" parTransId="{1B9501FB-0AEB-4462-827E-D233F692776F}" sibTransId="{27152E87-87BA-4CBC-9EF4-B136F7551248}"/>
    <dgm:cxn modelId="{225C71EF-FFFF-4589-941A-ABFB593B71F3}" srcId="{BA89392C-4D2C-45F2-B57B-E49A20F87AC3}" destId="{0119B241-828A-43C0-B78B-A82607EDA6DB}" srcOrd="3" destOrd="0" parTransId="{BD0DFFF3-5C15-478B-8C5C-A80F7CB3A0B5}" sibTransId="{7FBB077B-DBDE-442C-801C-5CEC5A1B533A}"/>
    <dgm:cxn modelId="{851A3CA2-4368-4016-B14E-475F227CDE01}" type="presOf" srcId="{BA89392C-4D2C-45F2-B57B-E49A20F87AC3}" destId="{5C6AA2B0-CB19-40E8-B061-D45BD7D6227D}" srcOrd="0" destOrd="0" presId="urn:microsoft.com/office/officeart/2005/8/layout/funnel1"/>
    <dgm:cxn modelId="{63B49E03-48B0-42C2-B891-2C2F28FECE54}" type="presOf" srcId="{0119B241-828A-43C0-B78B-A82607EDA6DB}" destId="{907774BE-EC14-4569-A65B-07D8B4C764D6}" srcOrd="0" destOrd="0" presId="urn:microsoft.com/office/officeart/2005/8/layout/funnel1"/>
    <dgm:cxn modelId="{D6ED5776-0667-4847-A22C-288DC7F922EA}" srcId="{BA89392C-4D2C-45F2-B57B-E49A20F87AC3}" destId="{013CED5B-9D6E-4110-A0C2-B636016820DB}" srcOrd="0" destOrd="0" parTransId="{58CF8DB1-133E-4959-9C11-A568BF055799}" sibTransId="{1E4C396B-10B3-45F6-B15F-F6A7A853C476}"/>
    <dgm:cxn modelId="{C519DB9D-9FC5-477B-BCC0-2D7B66172AF4}" type="presOf" srcId="{013CED5B-9D6E-4110-A0C2-B636016820DB}" destId="{C2AD3FB8-6F48-45A3-AD9B-56B6170B292B}" srcOrd="0" destOrd="0" presId="urn:microsoft.com/office/officeart/2005/8/layout/funnel1"/>
    <dgm:cxn modelId="{124F3ACE-16CE-4BE7-9D51-3BBBE97FCAF0}" srcId="{BA89392C-4D2C-45F2-B57B-E49A20F87AC3}" destId="{E46789A3-41C4-4041-896B-502C4F51AC9A}" srcOrd="4" destOrd="0" parTransId="{185D4C82-5F0F-4F7C-933C-8DC16D9BD63F}" sibTransId="{08FC7AC0-2668-4308-9FEA-147C8ED1948B}"/>
    <dgm:cxn modelId="{53782E4C-CC6F-440A-8CD1-8E0881002E65}" type="presOf" srcId="{22B1D98E-1F13-4851-8E4A-DA79E87CC0EA}" destId="{1A8D3090-6574-4A24-B42B-DE2704103416}" srcOrd="0" destOrd="0" presId="urn:microsoft.com/office/officeart/2005/8/layout/funnel1"/>
    <dgm:cxn modelId="{68E3BC20-401A-47B2-AA14-599E489B4DA9}" type="presOf" srcId="{EB687171-EA80-4CDB-A45D-BEDAE8B3B0F6}" destId="{3C064A70-CE73-4586-BF1C-85A20A275ECD}" srcOrd="0" destOrd="0" presId="urn:microsoft.com/office/officeart/2005/8/layout/funnel1"/>
    <dgm:cxn modelId="{79CB07D6-830B-440F-855E-8B5FECFE03ED}" type="presParOf" srcId="{5C6AA2B0-CB19-40E8-B061-D45BD7D6227D}" destId="{252EA969-6364-482F-B1F6-7C545F362FE8}" srcOrd="0" destOrd="0" presId="urn:microsoft.com/office/officeart/2005/8/layout/funnel1"/>
    <dgm:cxn modelId="{A66D8E27-E8CC-43A5-8148-ABA5FC5F59D7}" type="presParOf" srcId="{5C6AA2B0-CB19-40E8-B061-D45BD7D6227D}" destId="{3B0C0983-4B47-4AE4-9CDD-D4D7112D304C}" srcOrd="1" destOrd="0" presId="urn:microsoft.com/office/officeart/2005/8/layout/funnel1"/>
    <dgm:cxn modelId="{70DD1D14-8C9F-48AE-A3AD-39EE443F9018}" type="presParOf" srcId="{5C6AA2B0-CB19-40E8-B061-D45BD7D6227D}" destId="{907774BE-EC14-4569-A65B-07D8B4C764D6}" srcOrd="2" destOrd="0" presId="urn:microsoft.com/office/officeart/2005/8/layout/funnel1"/>
    <dgm:cxn modelId="{751C0398-758B-4CEF-B9AF-F72A8EB744C4}" type="presParOf" srcId="{5C6AA2B0-CB19-40E8-B061-D45BD7D6227D}" destId="{1A8D3090-6574-4A24-B42B-DE2704103416}" srcOrd="3" destOrd="0" presId="urn:microsoft.com/office/officeart/2005/8/layout/funnel1"/>
    <dgm:cxn modelId="{8DD33655-7B19-4D12-9987-07C20FEC0F64}" type="presParOf" srcId="{5C6AA2B0-CB19-40E8-B061-D45BD7D6227D}" destId="{3C064A70-CE73-4586-BF1C-85A20A275ECD}" srcOrd="4" destOrd="0" presId="urn:microsoft.com/office/officeart/2005/8/layout/funnel1"/>
    <dgm:cxn modelId="{42AEAD76-BB29-4C5E-B1F3-E1AF6FB773B6}" type="presParOf" srcId="{5C6AA2B0-CB19-40E8-B061-D45BD7D6227D}" destId="{C2AD3FB8-6F48-45A3-AD9B-56B6170B292B}" srcOrd="5" destOrd="0" presId="urn:microsoft.com/office/officeart/2005/8/layout/funnel1"/>
    <dgm:cxn modelId="{FC684DBB-3319-4759-918A-3DD26797C5B6}" type="presParOf" srcId="{5C6AA2B0-CB19-40E8-B061-D45BD7D6227D}" destId="{7F2CF2D1-3820-492F-B5FE-654C9C4B799F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52EA969-6364-482F-B1F6-7C545F362FE8}">
      <dsp:nvSpPr>
        <dsp:cNvPr id="0" name=""/>
        <dsp:cNvSpPr/>
      </dsp:nvSpPr>
      <dsp:spPr>
        <a:xfrm>
          <a:off x="699363" y="806799"/>
          <a:ext cx="2555748" cy="887577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0C0983-4B47-4AE4-9CDD-D4D7112D304C}">
      <dsp:nvSpPr>
        <dsp:cNvPr id="0" name=""/>
        <dsp:cNvSpPr/>
      </dsp:nvSpPr>
      <dsp:spPr>
        <a:xfrm>
          <a:off x="1733550" y="3112009"/>
          <a:ext cx="495300" cy="316992"/>
        </a:xfrm>
        <a:prstGeom prst="downArrow">
          <a:avLst/>
        </a:prstGeom>
        <a:solidFill>
          <a:srgbClr val="111CFF"/>
        </a:solidFill>
        <a:ln w="1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  <dsp:sp modelId="{907774BE-EC14-4569-A65B-07D8B4C764D6}">
      <dsp:nvSpPr>
        <dsp:cNvPr id="0" name=""/>
        <dsp:cNvSpPr/>
      </dsp:nvSpPr>
      <dsp:spPr>
        <a:xfrm>
          <a:off x="792479" y="3233769"/>
          <a:ext cx="2377440" cy="594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 dirty="0"/>
        </a:p>
      </dsp:txBody>
      <dsp:txXfrm>
        <a:off x="792479" y="3233769"/>
        <a:ext cx="2377440" cy="594360"/>
      </dsp:txXfrm>
    </dsp:sp>
    <dsp:sp modelId="{1A8D3090-6574-4A24-B42B-DE2704103416}">
      <dsp:nvSpPr>
        <dsp:cNvPr id="0" name=""/>
        <dsp:cNvSpPr/>
      </dsp:nvSpPr>
      <dsp:spPr>
        <a:xfrm>
          <a:off x="1628546" y="1762926"/>
          <a:ext cx="891540" cy="891540"/>
        </a:xfrm>
        <a:prstGeom prst="ellipse">
          <a:avLst/>
        </a:prstGeom>
        <a:solidFill>
          <a:srgbClr val="00B0F0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Disc.</a:t>
          </a:r>
          <a:endParaRPr lang="en-US" sz="1700" kern="1200" dirty="0"/>
        </a:p>
      </dsp:txBody>
      <dsp:txXfrm>
        <a:off x="1628546" y="1762926"/>
        <a:ext cx="891540" cy="891540"/>
      </dsp:txXfrm>
    </dsp:sp>
    <dsp:sp modelId="{3C064A70-CE73-4586-BF1C-85A20A275ECD}">
      <dsp:nvSpPr>
        <dsp:cNvPr id="0" name=""/>
        <dsp:cNvSpPr/>
      </dsp:nvSpPr>
      <dsp:spPr>
        <a:xfrm>
          <a:off x="990600" y="914401"/>
          <a:ext cx="891540" cy="891540"/>
        </a:xfrm>
        <a:prstGeom prst="ellipse">
          <a:avLst/>
        </a:prstGeom>
        <a:solidFill>
          <a:srgbClr val="00B050"/>
        </a:solidFill>
        <a:ln>
          <a:solidFill>
            <a:schemeClr val="tx1"/>
          </a:solidFill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smtClean="0">
              <a:solidFill>
                <a:schemeClr val="bg1"/>
              </a:solidFill>
            </a:rPr>
            <a:t>Email</a:t>
          </a:r>
          <a:endParaRPr lang="en-US" sz="1700" b="1" kern="1200" dirty="0">
            <a:solidFill>
              <a:schemeClr val="bg1"/>
            </a:solidFill>
          </a:endParaRPr>
        </a:p>
      </dsp:txBody>
      <dsp:txXfrm>
        <a:off x="990600" y="914401"/>
        <a:ext cx="891540" cy="891540"/>
      </dsp:txXfrm>
    </dsp:sp>
    <dsp:sp modelId="{C2AD3FB8-6F48-45A3-AD9B-56B6170B292B}">
      <dsp:nvSpPr>
        <dsp:cNvPr id="0" name=""/>
        <dsp:cNvSpPr/>
      </dsp:nvSpPr>
      <dsp:spPr>
        <a:xfrm>
          <a:off x="1901952" y="878518"/>
          <a:ext cx="891540" cy="891540"/>
        </a:xfrm>
        <a:prstGeom prst="ellipse">
          <a:avLst/>
        </a:prstGeom>
        <a:solidFill>
          <a:schemeClr val="accent1"/>
        </a:solidFill>
        <a:ln>
          <a:solidFill>
            <a:schemeClr val="tx1"/>
          </a:solidFill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Mtg.</a:t>
          </a:r>
          <a:endParaRPr lang="en-US" sz="1700" b="1" kern="1200" dirty="0"/>
        </a:p>
      </dsp:txBody>
      <dsp:txXfrm>
        <a:off x="1901952" y="878518"/>
        <a:ext cx="891540" cy="891540"/>
      </dsp:txXfrm>
    </dsp:sp>
    <dsp:sp modelId="{7F2CF2D1-3820-492F-B5FE-654C9C4B799F}">
      <dsp:nvSpPr>
        <dsp:cNvPr id="0" name=""/>
        <dsp:cNvSpPr/>
      </dsp:nvSpPr>
      <dsp:spPr>
        <a:xfrm>
          <a:off x="609587" y="609608"/>
          <a:ext cx="2773680" cy="2218944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bg2">
              <a:lumMod val="25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52EA969-6364-482F-B1F6-7C545F362FE8}">
      <dsp:nvSpPr>
        <dsp:cNvPr id="0" name=""/>
        <dsp:cNvSpPr/>
      </dsp:nvSpPr>
      <dsp:spPr>
        <a:xfrm>
          <a:off x="762004" y="2465220"/>
          <a:ext cx="2555748" cy="887577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0C0983-4B47-4AE4-9CDD-D4D7112D304C}">
      <dsp:nvSpPr>
        <dsp:cNvPr id="0" name=""/>
        <dsp:cNvSpPr/>
      </dsp:nvSpPr>
      <dsp:spPr>
        <a:xfrm>
          <a:off x="1714500" y="826009"/>
          <a:ext cx="495300" cy="316992"/>
        </a:xfrm>
        <a:prstGeom prst="downArrow">
          <a:avLst/>
        </a:prstGeom>
        <a:solidFill>
          <a:srgbClr val="111CFF"/>
        </a:solidFill>
        <a:ln w="1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  <dsp:sp modelId="{907774BE-EC14-4569-A65B-07D8B4C764D6}">
      <dsp:nvSpPr>
        <dsp:cNvPr id="0" name=""/>
        <dsp:cNvSpPr/>
      </dsp:nvSpPr>
      <dsp:spPr>
        <a:xfrm>
          <a:off x="762001" y="228602"/>
          <a:ext cx="2377440" cy="594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 dirty="0"/>
        </a:p>
      </dsp:txBody>
      <dsp:txXfrm>
        <a:off x="762001" y="228602"/>
        <a:ext cx="2377440" cy="594360"/>
      </dsp:txXfrm>
    </dsp:sp>
    <dsp:sp modelId="{1A8D3090-6574-4A24-B42B-DE2704103416}">
      <dsp:nvSpPr>
        <dsp:cNvPr id="0" name=""/>
        <dsp:cNvSpPr/>
      </dsp:nvSpPr>
      <dsp:spPr>
        <a:xfrm>
          <a:off x="1905004" y="3528059"/>
          <a:ext cx="891540" cy="891540"/>
        </a:xfrm>
        <a:prstGeom prst="ellipse">
          <a:avLst/>
        </a:prstGeom>
        <a:solidFill>
          <a:srgbClr val="00B0F0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Disc.</a:t>
          </a:r>
          <a:endParaRPr lang="en-US" sz="1700" kern="1200" dirty="0"/>
        </a:p>
      </dsp:txBody>
      <dsp:txXfrm>
        <a:off x="1905004" y="3528059"/>
        <a:ext cx="891540" cy="891540"/>
      </dsp:txXfrm>
    </dsp:sp>
    <dsp:sp modelId="{3C064A70-CE73-4586-BF1C-85A20A275ECD}">
      <dsp:nvSpPr>
        <dsp:cNvPr id="0" name=""/>
        <dsp:cNvSpPr/>
      </dsp:nvSpPr>
      <dsp:spPr>
        <a:xfrm>
          <a:off x="1013459" y="3528057"/>
          <a:ext cx="891540" cy="891540"/>
        </a:xfrm>
        <a:prstGeom prst="ellipse">
          <a:avLst/>
        </a:prstGeom>
        <a:solidFill>
          <a:srgbClr val="00B050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chemeClr val="bg1"/>
              </a:solidFill>
            </a:rPr>
            <a:t>Email</a:t>
          </a:r>
          <a:endParaRPr lang="en-US" sz="1700" b="1" kern="1200" dirty="0">
            <a:solidFill>
              <a:schemeClr val="bg1"/>
            </a:solidFill>
          </a:endParaRPr>
        </a:p>
      </dsp:txBody>
      <dsp:txXfrm>
        <a:off x="1013459" y="3528057"/>
        <a:ext cx="891540" cy="891540"/>
      </dsp:txXfrm>
    </dsp:sp>
    <dsp:sp modelId="{C2AD3FB8-6F48-45A3-AD9B-56B6170B292B}">
      <dsp:nvSpPr>
        <dsp:cNvPr id="0" name=""/>
        <dsp:cNvSpPr/>
      </dsp:nvSpPr>
      <dsp:spPr>
        <a:xfrm>
          <a:off x="2842259" y="3528059"/>
          <a:ext cx="891540" cy="891540"/>
        </a:xfrm>
        <a:prstGeom prst="ellipse">
          <a:avLst/>
        </a:prstGeom>
        <a:solidFill>
          <a:schemeClr val="accent1">
            <a:lumMod val="75000"/>
          </a:schemeClr>
        </a:solidFill>
        <a:ln>
          <a:solidFill>
            <a:schemeClr val="accent1">
              <a:hueOff val="0"/>
              <a:satOff val="0"/>
              <a:lumOff val="0"/>
            </a:schemeClr>
          </a:solidFill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Mtg.</a:t>
          </a:r>
          <a:endParaRPr lang="en-US" sz="1700" kern="1200" dirty="0"/>
        </a:p>
      </dsp:txBody>
      <dsp:txXfrm>
        <a:off x="2842259" y="3528059"/>
        <a:ext cx="891540" cy="891540"/>
      </dsp:txXfrm>
    </dsp:sp>
    <dsp:sp modelId="{7F2CF2D1-3820-492F-B5FE-654C9C4B799F}">
      <dsp:nvSpPr>
        <dsp:cNvPr id="0" name=""/>
        <dsp:cNvSpPr/>
      </dsp:nvSpPr>
      <dsp:spPr>
        <a:xfrm rot="10800000">
          <a:off x="579132" y="1210054"/>
          <a:ext cx="2773680" cy="2218944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A66500-114E-40A0-BB75-137151D88D7B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3E3C29-D527-419B-91A4-E23999C3206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Change</a:t>
            </a:r>
            <a:r>
              <a:rPr lang="en-US" baseline="0" dirty="0" smtClean="0"/>
              <a:t> in archival work from focusing on outputs to throughputs</a:t>
            </a:r>
          </a:p>
          <a:p>
            <a:r>
              <a:rPr lang="en-US" baseline="0" dirty="0" smtClean="0"/>
              <a:t>More of an imperative expanding from passive storage to recall and storing contextual inputs from outside the organization</a:t>
            </a:r>
          </a:p>
          <a:p>
            <a:r>
              <a:rPr lang="en-US" baseline="0" dirty="0" smtClean="0"/>
              <a:t>Not only the nouns, but the verbs as well (capturing decisions, deliberations, discussions (“who knew what when?”)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E3C29-D527-419B-91A4-E23999C32068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E3C29-D527-419B-91A4-E23999C32068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E3C29-D527-419B-91A4-E23999C32068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ED8B5AB-11CC-482E-AABC-4DE5DAB53E32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DABBFF-B9B8-4673-905D-9CA12B9992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lickr.com/whitehous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8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11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191000"/>
            <a:ext cx="8458200" cy="937789"/>
          </a:xfrm>
        </p:spPr>
        <p:txBody>
          <a:bodyPr/>
          <a:lstStyle/>
          <a:p>
            <a:r>
              <a:rPr lang="en-US" dirty="0" smtClean="0"/>
              <a:t>What Do We</a:t>
            </a:r>
            <a:r>
              <a:rPr lang="en-US" baseline="0" dirty="0" smtClean="0"/>
              <a:t> Do with This Stuff?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4876800"/>
            <a:ext cx="8458200" cy="533400"/>
          </a:xfrm>
        </p:spPr>
        <p:txBody>
          <a:bodyPr/>
          <a:lstStyle/>
          <a:p>
            <a:pPr lvl="0"/>
            <a:r>
              <a:rPr lang="en-US" dirty="0" smtClean="0"/>
              <a:t>Understanding and Archiving Social Networking Content</a:t>
            </a:r>
            <a:endParaRPr lang="en-US" dirty="0"/>
          </a:p>
        </p:txBody>
      </p:sp>
      <p:pic>
        <p:nvPicPr>
          <p:cNvPr id="4" name="Content Placeholder 5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990600"/>
            <a:ext cx="3657600" cy="27505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7000" y="5867400"/>
            <a:ext cx="594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Dave Simmons – Knowledge Management Specialist</a:t>
            </a:r>
          </a:p>
          <a:p>
            <a:r>
              <a:rPr lang="en-US" b="1" i="1" dirty="0" smtClean="0"/>
              <a:t>General Services Administration/Public Buildings Service</a:t>
            </a:r>
            <a:endParaRPr lang="en-US" b="1" i="1" dirty="0"/>
          </a:p>
        </p:txBody>
      </p:sp>
      <p:pic>
        <p:nvPicPr>
          <p:cNvPr id="7" name="Picture 6" descr="GSA_Star_Mark_registered_100x100_b_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985423"/>
            <a:ext cx="1295400" cy="99577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6" name="Content Placeholder 5" descr="iceberg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2000" y="1292531"/>
            <a:ext cx="7745993" cy="503206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More than EMAIL Now</a:t>
            </a:r>
            <a:endParaRPr lang="en-US" b="1" dirty="0"/>
          </a:p>
        </p:txBody>
      </p:sp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4665663" y="1448493"/>
          <a:ext cx="4097337" cy="5028507"/>
        </p:xfrm>
        <a:graphic>
          <a:graphicData uri="http://schemas.openxmlformats.org/presentationml/2006/ole">
            <p:oleObj spid="_x0000_s32770" name="Visio" r:id="rId3" imgW="7068742" imgH="8675612" progId="Visio.Drawing.11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3400" y="1515070"/>
            <a:ext cx="4114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GSA’s Email Upgrade/ Replacement RFP</a:t>
            </a:r>
          </a:p>
          <a:p>
            <a:endParaRPr lang="en-US" sz="2800" dirty="0" smtClean="0"/>
          </a:p>
          <a:p>
            <a:r>
              <a:rPr lang="en-US" sz="2800" dirty="0" smtClean="0"/>
              <a:t>Currently Lotus Notes 6.3</a:t>
            </a:r>
          </a:p>
          <a:p>
            <a:endParaRPr lang="en-US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  Platform of daily work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  Interoperable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  Works in the cloud (decentralized storage and software services)</a:t>
            </a:r>
            <a:endParaRPr lang="en-US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What’s changed?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219200"/>
          <a:ext cx="39624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/>
        </p:nvGraphicFramePr>
        <p:xfrm>
          <a:off x="4800600" y="1219200"/>
          <a:ext cx="39624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4876800" y="4747260"/>
            <a:ext cx="891540" cy="891540"/>
            <a:chOff x="1013459" y="3528057"/>
            <a:chExt cx="891540" cy="891540"/>
          </a:xfrm>
          <a:solidFill>
            <a:srgbClr val="92D050"/>
          </a:solidFill>
          <a:scene3d>
            <a:camera prst="orthographicFront"/>
            <a:lightRig rig="flat" dir="t"/>
          </a:scene3d>
        </p:grpSpPr>
        <p:sp>
          <p:nvSpPr>
            <p:cNvPr id="7" name="Oval 6"/>
            <p:cNvSpPr/>
            <p:nvPr/>
          </p:nvSpPr>
          <p:spPr>
            <a:xfrm>
              <a:off x="1013459" y="3528057"/>
              <a:ext cx="891540" cy="891540"/>
            </a:xfrm>
            <a:prstGeom prst="ellipse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8" name="Oval 4"/>
            <p:cNvSpPr/>
            <p:nvPr/>
          </p:nvSpPr>
          <p:spPr>
            <a:xfrm>
              <a:off x="1144022" y="3658620"/>
              <a:ext cx="630414" cy="630414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Rept.</a:t>
              </a:r>
              <a:endParaRPr lang="en-US" sz="2000" kern="12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981200" y="4953000"/>
            <a:ext cx="891540" cy="891540"/>
            <a:chOff x="1013459" y="3528057"/>
            <a:chExt cx="891540" cy="891540"/>
          </a:xfrm>
          <a:solidFill>
            <a:schemeClr val="accent1"/>
          </a:solidFill>
          <a:scene3d>
            <a:camera prst="orthographicFront"/>
            <a:lightRig rig="flat" dir="t"/>
          </a:scene3d>
        </p:grpSpPr>
        <p:sp>
          <p:nvSpPr>
            <p:cNvPr id="10" name="Oval 9"/>
            <p:cNvSpPr/>
            <p:nvPr/>
          </p:nvSpPr>
          <p:spPr>
            <a:xfrm>
              <a:off x="1013459" y="3528057"/>
              <a:ext cx="891540" cy="891540"/>
            </a:xfrm>
            <a:prstGeom prst="ellipse">
              <a:avLst/>
            </a:prstGeom>
            <a:solidFill>
              <a:srgbClr val="92D050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1" name="Oval 4"/>
            <p:cNvSpPr/>
            <p:nvPr/>
          </p:nvSpPr>
          <p:spPr>
            <a:xfrm>
              <a:off x="1144022" y="3658620"/>
              <a:ext cx="630414" cy="630414"/>
            </a:xfrm>
            <a:prstGeom prst="rect">
              <a:avLst/>
            </a:prstGeom>
            <a:solidFill>
              <a:srgbClr val="92D050"/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Rept</a:t>
              </a:r>
              <a:r>
                <a:rPr lang="en-US" sz="2000" kern="1200" dirty="0" smtClean="0"/>
                <a:t>.</a:t>
              </a:r>
              <a:endParaRPr lang="en-US" sz="2000" kern="1200" dirty="0"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3276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5400" b="1" u="sng" dirty="0" smtClean="0"/>
              <a:t>Before</a:t>
            </a:r>
          </a:p>
          <a:p>
            <a:pPr algn="ctr">
              <a:buNone/>
            </a:pPr>
            <a:endParaRPr lang="en-US" sz="5400" b="1" dirty="0" smtClean="0"/>
          </a:p>
          <a:p>
            <a:pPr algn="ctr">
              <a:buNone/>
            </a:pPr>
            <a:r>
              <a:rPr lang="en-US" sz="5400" b="1" dirty="0" smtClean="0"/>
              <a:t>Nouns</a:t>
            </a:r>
            <a:endParaRPr lang="en-US" sz="5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962400" y="1524000"/>
            <a:ext cx="4724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u="sng" dirty="0" smtClean="0"/>
              <a:t>After</a:t>
            </a:r>
          </a:p>
          <a:p>
            <a:pPr algn="ctr"/>
            <a:endParaRPr lang="en-US" sz="5400" b="1" dirty="0" smtClean="0"/>
          </a:p>
          <a:p>
            <a:pPr algn="ctr"/>
            <a:r>
              <a:rPr lang="en-US" sz="5400" b="1" dirty="0" smtClean="0"/>
              <a:t>Nouns</a:t>
            </a:r>
          </a:p>
          <a:p>
            <a:pPr algn="ctr"/>
            <a:r>
              <a:rPr lang="en-US" sz="5400" b="1" dirty="0" smtClean="0"/>
              <a:t>&amp; Verbs</a:t>
            </a:r>
          </a:p>
          <a:p>
            <a:endParaRPr lang="en-US" dirty="0" smtClean="0"/>
          </a:p>
          <a:p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2095500" y="3848100"/>
            <a:ext cx="4495800" cy="0"/>
          </a:xfrm>
          <a:prstGeom prst="line">
            <a:avLst/>
          </a:prstGeom>
          <a:ln w="31750">
            <a:solidFill>
              <a:schemeClr val="tx2"/>
            </a:solidFill>
            <a:tailEnd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Ways to describe SN 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en-US" sz="3600" b="1" dirty="0" smtClean="0"/>
              <a:t>“Churn”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dirty="0" smtClean="0"/>
              <a:t>Conversations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dirty="0" smtClean="0"/>
              <a:t>Modifications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dirty="0" smtClean="0"/>
              <a:t>Commentary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dirty="0" smtClean="0"/>
              <a:t>Question and Answers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sz="3600" b="1" dirty="0" smtClean="0"/>
              <a:t>Technologies paired with content 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dirty="0" smtClean="0"/>
              <a:t>Video, audio, graphics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dirty="0" smtClean="0"/>
              <a:t>Date created, technology used, rendering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sz="3600" b="1" dirty="0" smtClean="0"/>
              <a:t>“Uncapped”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b="1" dirty="0" smtClean="0"/>
              <a:t>No sense of how much content can be contained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b="1" dirty="0" smtClean="0"/>
              <a:t>Open-ended – (no offloading nor reviewed for accuracy)</a:t>
            </a:r>
          </a:p>
          <a:p>
            <a:pPr>
              <a:buClrTx/>
              <a:buFont typeface="Wingdings" pitchFamily="2" charset="2"/>
              <a:buChar char="Ø"/>
            </a:pPr>
            <a:endParaRPr lang="en-US" sz="3600" b="1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 Social networking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4953000" cy="4525963"/>
          </a:xfrm>
        </p:spPr>
        <p:txBody>
          <a:bodyPr>
            <a:normAutofit lnSpcReduction="1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en-US" dirty="0" smtClean="0"/>
              <a:t>Multitude of technologies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dirty="0" smtClean="0"/>
              <a:t>Vendor design shows interest in present and relay of information, not posterity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dirty="0" smtClean="0"/>
              <a:t>“Begun” digital, means higher expectations for recall and instant access to history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410200" y="2209800"/>
            <a:ext cx="3429000" cy="31393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solidFill>
                  <a:srgbClr val="111CFF"/>
                </a:solidFill>
              </a:rPr>
              <a:t>www.whitehouse.gov</a:t>
            </a:r>
          </a:p>
          <a:p>
            <a:r>
              <a:rPr lang="en-US" b="1" u="sng" dirty="0" smtClean="0">
                <a:solidFill>
                  <a:srgbClr val="111CFF"/>
                </a:solidFill>
              </a:rPr>
              <a:t>www.facebook.com/whitehouse</a:t>
            </a:r>
          </a:p>
          <a:p>
            <a:r>
              <a:rPr lang="en-US" b="1" u="sng" dirty="0" smtClean="0">
                <a:solidFill>
                  <a:srgbClr val="111CFF"/>
                </a:solidFill>
              </a:rPr>
              <a:t>www.twitter.com/whitehouse</a:t>
            </a:r>
          </a:p>
          <a:p>
            <a:r>
              <a:rPr lang="en-US" b="1" u="sng" dirty="0" smtClean="0">
                <a:solidFill>
                  <a:srgbClr val="111CFF"/>
                </a:solidFill>
              </a:rPr>
              <a:t>www.myspace.com/whitehouse</a:t>
            </a:r>
          </a:p>
          <a:p>
            <a:r>
              <a:rPr lang="en-US" b="1" u="sng" dirty="0" smtClean="0">
                <a:solidFill>
                  <a:srgbClr val="111CFF"/>
                </a:solidFill>
              </a:rPr>
              <a:t>www.youtube.com/whitehouse</a:t>
            </a:r>
          </a:p>
          <a:p>
            <a:r>
              <a:rPr lang="en-US" b="1" u="sng" dirty="0" smtClean="0">
                <a:solidFill>
                  <a:srgbClr val="111CFF"/>
                </a:solidFill>
              </a:rPr>
              <a:t>www.vimeo.com/whitehouse</a:t>
            </a:r>
          </a:p>
          <a:p>
            <a:r>
              <a:rPr lang="en-US" b="1" u="sng" dirty="0" smtClean="0">
                <a:solidFill>
                  <a:srgbClr val="111CFF"/>
                </a:solidFill>
              </a:rPr>
              <a:t>www.slideshare.com/whitehouse</a:t>
            </a:r>
          </a:p>
          <a:p>
            <a:r>
              <a:rPr lang="en-US" b="1" u="sng" dirty="0" smtClean="0">
                <a:solidFill>
                  <a:srgbClr val="111CFF"/>
                </a:solidFill>
              </a:rPr>
              <a:t>www.itunes.com</a:t>
            </a:r>
          </a:p>
          <a:p>
            <a:r>
              <a:rPr lang="en-US" b="1" u="sng" dirty="0" smtClean="0">
                <a:solidFill>
                  <a:srgbClr val="111CFF"/>
                </a:solidFill>
              </a:rPr>
              <a:t>www.linkedin.com/pub/white-house/15/255/819</a:t>
            </a:r>
          </a:p>
          <a:p>
            <a:r>
              <a:rPr lang="en-US" b="1" u="sng" dirty="0" smtClean="0">
                <a:solidFill>
                  <a:srgbClr val="111CFF"/>
                </a:solidFill>
                <a:hlinkClick r:id="rId2"/>
              </a:rPr>
              <a:t>www.flickr.com/whitehouse</a:t>
            </a:r>
            <a:endParaRPr lang="en-US" b="1" u="sng" dirty="0" smtClean="0">
              <a:solidFill>
                <a:srgbClr val="111C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Discussion Forums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066800"/>
            <a:ext cx="4953000" cy="54102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dirty="0" smtClean="0"/>
              <a:t>Issues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dirty="0" smtClean="0"/>
              <a:t>Keeping Call and Response in order and on topic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dirty="0" smtClean="0"/>
              <a:t>Tagging relevant topics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dirty="0" smtClean="0"/>
              <a:t>Expert evaluation of answers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General Observations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</a:pPr>
            <a:r>
              <a:rPr lang="en-US" dirty="0" smtClean="0"/>
              <a:t>Good source of tags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</a:pPr>
            <a:r>
              <a:rPr lang="en-US" dirty="0" smtClean="0"/>
              <a:t>Way to follow issues of the times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</a:pPr>
            <a:r>
              <a:rPr lang="en-US" dirty="0" smtClean="0"/>
              <a:t>Everybody is an expert of sorts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</a:pPr>
            <a:r>
              <a:rPr lang="en-US" dirty="0" smtClean="0"/>
              <a:t>Chronological Order</a:t>
            </a:r>
          </a:p>
        </p:txBody>
      </p:sp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5511800" y="2209800"/>
          <a:ext cx="3368936" cy="4038600"/>
        </p:xfrm>
        <a:graphic>
          <a:graphicData uri="http://schemas.openxmlformats.org/presentationml/2006/ole">
            <p:oleObj spid="_x0000_s3076" name="Visio" r:id="rId3" imgW="4927244" imgH="5907690" progId="Visio.Drawing.11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Blending Discussion forums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4800600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To enrich information: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Tag original question &amp; organize by topic.</a:t>
            </a:r>
            <a:r>
              <a:rPr lang="en-US" dirty="0" smtClean="0"/>
              <a:t>  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dirty="0" smtClean="0"/>
              <a:t>Add tags based on answers and comments to question tags</a:t>
            </a:r>
          </a:p>
        </p:txBody>
      </p:sp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4800600" y="1447800"/>
          <a:ext cx="3963873" cy="4800600"/>
        </p:xfrm>
        <a:graphic>
          <a:graphicData uri="http://schemas.openxmlformats.org/presentationml/2006/ole">
            <p:oleObj spid="_x0000_s5123" name="Visio" r:id="rId3" imgW="4609948" imgH="5582669" progId="Visio.Drawing.11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Blogs (or Weblogs)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4572000" cy="515143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/>
              <a:t>Issues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Maintaining </a:t>
            </a:r>
            <a:r>
              <a:rPr lang="en-US" sz="3300" b="1" u="sng" dirty="0" smtClean="0">
                <a:solidFill>
                  <a:srgbClr val="111CFF"/>
                </a:solidFill>
              </a:rPr>
              <a:t>links</a:t>
            </a:r>
            <a:endParaRPr lang="en-US" b="1" u="sng" dirty="0" smtClean="0">
              <a:solidFill>
                <a:srgbClr val="111CFF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Relevancy in tags (integration into other blogs)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General Observations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Organized by date and tags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Reasonable search engine for tags and headers</a:t>
            </a:r>
          </a:p>
        </p:txBody>
      </p:sp>
      <p:graphicFrame>
        <p:nvGraphicFramePr>
          <p:cNvPr id="1032" name="Object 8"/>
          <p:cNvGraphicFramePr>
            <a:graphicFrameLocks noChangeAspect="1"/>
          </p:cNvGraphicFramePr>
          <p:nvPr/>
        </p:nvGraphicFramePr>
        <p:xfrm>
          <a:off x="3897312" y="3124200"/>
          <a:ext cx="5018088" cy="1503363"/>
        </p:xfrm>
        <a:graphic>
          <a:graphicData uri="http://schemas.openxmlformats.org/presentationml/2006/ole">
            <p:oleObj spid="_x0000_s1032" name="Visio" r:id="rId3" imgW="5018227" imgH="1503626" progId="Visio.Drawing.11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Blending Blogs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4724400" cy="4525963"/>
          </a:xfrm>
        </p:spPr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en-US" dirty="0" smtClean="0"/>
              <a:t>Tags help to cross-reference and separate topics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dirty="0" smtClean="0"/>
              <a:t>“Mini-</a:t>
            </a:r>
            <a:r>
              <a:rPr lang="en-US" dirty="0" err="1" smtClean="0"/>
              <a:t>chronos</a:t>
            </a:r>
            <a:r>
              <a:rPr lang="en-US" dirty="0" smtClean="0"/>
              <a:t>” 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dirty="0" smtClean="0"/>
              <a:t>discrete </a:t>
            </a:r>
            <a:r>
              <a:rPr lang="en-US" dirty="0" err="1" smtClean="0"/>
              <a:t>timeslices</a:t>
            </a:r>
            <a:r>
              <a:rPr lang="en-US" dirty="0" smtClean="0"/>
              <a:t> w/in a set of objects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dirty="0" smtClean="0"/>
              <a:t>Author-modified blogs</a:t>
            </a:r>
            <a:endParaRPr lang="en-US" dirty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5029200" y="838200"/>
          <a:ext cx="3845733" cy="5257800"/>
        </p:xfrm>
        <a:graphic>
          <a:graphicData uri="http://schemas.openxmlformats.org/presentationml/2006/ole">
            <p:oleObj spid="_x0000_s4098" name="Visio" r:id="rId3" imgW="4972292" imgH="6797972" progId="Visio.Drawing.11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Wikis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4572000" cy="54102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sz="3900" b="1" dirty="0" smtClean="0"/>
              <a:t>Issues 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sz="2800" b="1" dirty="0" smtClean="0"/>
              <a:t>Capturing versions (changes)</a:t>
            </a:r>
            <a:endParaRPr lang="en-US" b="1" dirty="0"/>
          </a:p>
          <a:p>
            <a:pPr>
              <a:buClrTx/>
              <a:buFont typeface="Wingdings" pitchFamily="2" charset="2"/>
              <a:buChar char="Ø"/>
            </a:pPr>
            <a:r>
              <a:rPr lang="en-US" sz="2800" b="1" dirty="0" smtClean="0"/>
              <a:t>Maintaining internal linkages to other wiki pages</a:t>
            </a:r>
            <a:endParaRPr lang="en-US" b="1" dirty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sz="3900" b="1" dirty="0" smtClean="0"/>
              <a:t>General Observations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sz="2600" b="1" dirty="0" smtClean="0"/>
              <a:t>Organized by date-stamp and version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sz="2600" b="1" dirty="0" smtClean="0"/>
              <a:t>Tagging provides good internal linkages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876800" y="1905000"/>
            <a:ext cx="1600200" cy="15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019800" y="2286000"/>
            <a:ext cx="1600200" cy="1524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162800" y="2667000"/>
            <a:ext cx="1676400" cy="1600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257800" y="2372380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V. 1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6477000" y="2753380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V. 2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620000" y="3200400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V. 3</a:t>
            </a:r>
            <a:endParaRPr lang="en-US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Blending</a:t>
            </a:r>
            <a:r>
              <a:rPr lang="en-US" b="1" baseline="0" dirty="0" smtClean="0"/>
              <a:t> Wikis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4419600" cy="4525963"/>
          </a:xfrm>
        </p:spPr>
        <p:txBody>
          <a:bodyPr>
            <a:normAutofit fontScale="92500" lnSpcReduction="1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Organize by topic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Maintain the linkages between pages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Tagging becomes more important when blending across several wikis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Is versioning important after final copy accepted?</a:t>
            </a:r>
            <a:endParaRPr lang="en-US" b="1" dirty="0"/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5165853" y="1219200"/>
          <a:ext cx="3520947" cy="5257800"/>
        </p:xfrm>
        <a:graphic>
          <a:graphicData uri="http://schemas.openxmlformats.org/presentationml/2006/ole">
            <p:oleObj spid="_x0000_s6146" name="Visio" r:id="rId3" imgW="4023468" imgH="6006317" progId="Visio.Drawing.11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Libraries, Depositories, “Lists”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3886200" cy="4525963"/>
          </a:xfrm>
        </p:spPr>
        <p:txBody>
          <a:bodyPr/>
          <a:lstStyle/>
          <a:p>
            <a:pPr>
              <a:buNone/>
            </a:pPr>
            <a:r>
              <a:rPr lang="en-US" sz="3600" b="1" dirty="0" smtClean="0"/>
              <a:t>Issues</a:t>
            </a:r>
            <a:r>
              <a:rPr lang="en-US" b="1" dirty="0" smtClean="0"/>
              <a:t> 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Keeping them linked to point of access within the social media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Tagging the documents</a:t>
            </a:r>
            <a:endParaRPr lang="en-US" b="1" dirty="0"/>
          </a:p>
        </p:txBody>
      </p:sp>
      <p:graphicFrame>
        <p:nvGraphicFramePr>
          <p:cNvPr id="22529" name="Object 1"/>
          <p:cNvGraphicFramePr>
            <a:graphicFrameLocks noChangeAspect="1"/>
          </p:cNvGraphicFramePr>
          <p:nvPr/>
        </p:nvGraphicFramePr>
        <p:xfrm>
          <a:off x="4150539" y="1371600"/>
          <a:ext cx="4764861" cy="4572000"/>
        </p:xfrm>
        <a:graphic>
          <a:graphicData uri="http://schemas.openxmlformats.org/presentationml/2006/ole">
            <p:oleObj spid="_x0000_s22529" name="Visio" r:id="rId3" imgW="5608015" imgH="5380963" progId="Visio.Drawing.11">
              <p:embed/>
            </p:oleObj>
          </a:graphicData>
        </a:graphic>
      </p:graphicFrame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2438400" y="5715000"/>
          <a:ext cx="3052183" cy="914400"/>
        </p:xfrm>
        <a:graphic>
          <a:graphicData uri="http://schemas.openxmlformats.org/presentationml/2006/ole">
            <p:oleObj spid="_x0000_s22530" name="Visio" r:id="rId4" imgW="5018227" imgH="1503626" progId="Visio.Drawing.11">
              <p:embed/>
            </p:oleObj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3505200" y="5791200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 flipH="1" flipV="1">
            <a:off x="4343400" y="4267200"/>
            <a:ext cx="1676400" cy="167640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Linkages to People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54162"/>
            <a:ext cx="419100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sz="4600" b="1" dirty="0" smtClean="0"/>
              <a:t>Issues 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Documenting the many linkages among people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Changing jobs and position titles – moving target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sz="4600" b="1" dirty="0" smtClean="0"/>
              <a:t>General Observations</a:t>
            </a:r>
            <a:endParaRPr lang="en-US" sz="4600" b="1" dirty="0"/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Useful at time, but to preserve?</a:t>
            </a:r>
          </a:p>
          <a:p>
            <a:pPr>
              <a:buNone/>
            </a:pPr>
            <a:endParaRPr lang="en-US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572000" y="1295400"/>
          <a:ext cx="4191000" cy="5489392"/>
        </p:xfrm>
        <a:graphic>
          <a:graphicData uri="http://schemas.openxmlformats.org/presentationml/2006/ole">
            <p:oleObj spid="_x0000_s2050" name="Visio" r:id="rId3" imgW="6184141" imgH="8101154" progId="Visio.Drawing.11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So, ready to Archive?</a:t>
            </a:r>
            <a:endParaRPr lang="en-US" b="1" dirty="0"/>
          </a:p>
        </p:txBody>
      </p:sp>
      <p:pic>
        <p:nvPicPr>
          <p:cNvPr id="4" name="Content Placeholder 3" descr="chainsaw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2000" y="1722029"/>
            <a:ext cx="3342761" cy="3916771"/>
          </a:xfrm>
        </p:spPr>
      </p:pic>
      <p:pic>
        <p:nvPicPr>
          <p:cNvPr id="5" name="Picture 4" descr="flying pg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1650" y="1752600"/>
            <a:ext cx="2876550" cy="384582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US" b="1" dirty="0" smtClean="0"/>
              <a:t>Issues we Face:		Capture </a:t>
            </a:r>
            <a:r>
              <a:rPr lang="en-US" b="1" dirty="0" err="1" smtClean="0"/>
              <a:t>iSSUES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70438"/>
          </a:xfrm>
        </p:spPr>
        <p:txBody>
          <a:bodyPr/>
          <a:lstStyle/>
          <a:p>
            <a:pPr lvl="1">
              <a:buClrTx/>
              <a:buNone/>
            </a:pPr>
            <a:r>
              <a:rPr lang="en-US" b="1" dirty="0" smtClean="0"/>
              <a:t>How do we capture new formats to keep not only the data bits, but the contextual meaning?</a:t>
            </a:r>
          </a:p>
          <a:p>
            <a:pPr lvl="1">
              <a:buFont typeface="Wingdings" pitchFamily="2" charset="2"/>
              <a:buChar char="Ø"/>
            </a:pPr>
            <a:endParaRPr lang="en-US" dirty="0" smtClean="0"/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1066800" y="3275594"/>
          <a:ext cx="2479675" cy="2972805"/>
        </p:xfrm>
        <a:graphic>
          <a:graphicData uri="http://schemas.openxmlformats.org/presentationml/2006/ole">
            <p:oleObj spid="_x0000_s23554" name="Visio" r:id="rId3" imgW="4927244" imgH="5907690" progId="Visio.Drawing.11">
              <p:embed/>
            </p:oleObj>
          </a:graphicData>
        </a:graphic>
      </p:graphicFrame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3744912" y="3983037"/>
          <a:ext cx="5018088" cy="1503363"/>
        </p:xfrm>
        <a:graphic>
          <a:graphicData uri="http://schemas.openxmlformats.org/presentationml/2006/ole">
            <p:oleObj spid="_x0000_s23555" name="Visio" r:id="rId4" imgW="5018227" imgH="1503626" progId="Visio.Drawing.11">
              <p:embed/>
            </p:oleObj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Storage Issues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ClrTx/>
              <a:buFont typeface="Wingdings" pitchFamily="2" charset="2"/>
              <a:buChar char="Ø"/>
            </a:pPr>
            <a:r>
              <a:rPr lang="en-US" b="1" dirty="0" smtClean="0"/>
              <a:t>Design formats for new technologies, or standardize on existing formats? 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en-US" b="1" i="1" dirty="0" smtClean="0"/>
              <a:t>ASCII, PDF, RTF, JPG, WAV, MP3, etc. 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b="1" dirty="0" smtClean="0"/>
              <a:t>Who decides the </a:t>
            </a:r>
            <a:r>
              <a:rPr lang="en-US" b="1" i="1" dirty="0" smtClean="0"/>
              <a:t>de facto </a:t>
            </a:r>
            <a:r>
              <a:rPr lang="en-US" b="1" dirty="0" smtClean="0"/>
              <a:t>standards for long-term storage?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b="1" dirty="0" smtClean="0"/>
              <a:t>What about non-”owned” content?  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en-US" b="1" dirty="0" smtClean="0"/>
              <a:t>external websites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en-US" b="1" dirty="0" smtClean="0"/>
              <a:t>commercial or non-governmental content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Retrieval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Tag at content creation or afterwards?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Taxonomy v. </a:t>
            </a:r>
            <a:r>
              <a:rPr lang="en-US" b="1" dirty="0" err="1" smtClean="0"/>
              <a:t>Folksonomy</a:t>
            </a:r>
            <a:r>
              <a:rPr lang="en-US" b="1" dirty="0" smtClean="0"/>
              <a:t>?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How do we validate tags and cross-reference across blended content?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How do we build a search engine for this stuff that makes it available within a native environment?</a:t>
            </a:r>
            <a:endParaRPr lang="en-US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Administrative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n-US" sz="6300" b="1" dirty="0" smtClean="0"/>
              <a:t>How to set up a sustainable Initiative for this enterprise?</a:t>
            </a:r>
          </a:p>
          <a:p>
            <a:pPr algn="ctr">
              <a:buClrTx/>
              <a:buNone/>
            </a:pPr>
            <a:endParaRPr lang="en-US" sz="3400" b="1" dirty="0" smtClean="0"/>
          </a:p>
          <a:p>
            <a:pPr marL="914400" indent="-914400">
              <a:buClrTx/>
              <a:buFont typeface="+mj-lt"/>
              <a:buAutoNum type="arabicPeriod"/>
            </a:pPr>
            <a:r>
              <a:rPr lang="en-US" sz="4500" b="1" dirty="0" smtClean="0"/>
              <a:t>Capture</a:t>
            </a:r>
          </a:p>
          <a:p>
            <a:pPr marL="914400" indent="-914400">
              <a:buClrTx/>
              <a:buFont typeface="+mj-lt"/>
              <a:buAutoNum type="arabicPeriod"/>
            </a:pPr>
            <a:r>
              <a:rPr lang="en-US" sz="4500" b="1" dirty="0" smtClean="0"/>
              <a:t>Store</a:t>
            </a:r>
          </a:p>
          <a:p>
            <a:pPr marL="914400" indent="-914400">
              <a:buClrTx/>
              <a:buFont typeface="+mj-lt"/>
              <a:buAutoNum type="arabicPeriod"/>
            </a:pPr>
            <a:r>
              <a:rPr lang="en-US" sz="4500" b="1" dirty="0" smtClean="0"/>
              <a:t>Extract to Approved Formats</a:t>
            </a:r>
          </a:p>
          <a:p>
            <a:pPr marL="914400" indent="-914400">
              <a:buClrTx/>
              <a:buFont typeface="+mj-lt"/>
              <a:buAutoNum type="arabicPeriod"/>
            </a:pPr>
            <a:r>
              <a:rPr lang="en-US" sz="4500" b="1" dirty="0" smtClean="0"/>
              <a:t>Transfer Content</a:t>
            </a:r>
          </a:p>
          <a:p>
            <a:pPr marL="914400" indent="-914400">
              <a:buClrTx/>
              <a:buFont typeface="+mj-lt"/>
              <a:buAutoNum type="arabicPeriod"/>
            </a:pPr>
            <a:r>
              <a:rPr lang="en-US" sz="4500" b="1" dirty="0" smtClean="0"/>
              <a:t>User-friendly way of organizing and searching   information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US" dirty="0" smtClean="0"/>
              <a:t>SN Archiv</a:t>
            </a:r>
            <a:r>
              <a:rPr lang="en-US" b="1" i="1" dirty="0" smtClean="0"/>
              <a:t>ing </a:t>
            </a:r>
            <a:r>
              <a:rPr lang="en-US" dirty="0" smtClean="0"/>
              <a:t>Initiative Activities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ClrTx/>
              <a:buFont typeface="Wingdings" pitchFamily="2" charset="2"/>
              <a:buChar char="Ø"/>
            </a:pPr>
            <a:r>
              <a:rPr lang="en-US" sz="3000" b="1" dirty="0" smtClean="0"/>
              <a:t>Identifying content worth keeping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sz="3000" b="1" dirty="0" smtClean="0"/>
              <a:t>Developing “acceptable formats” and processing procedures for each technology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sz="3000" b="1" dirty="0" smtClean="0"/>
              <a:t>Tag governance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sz="3000" b="1" dirty="0" smtClean="0"/>
              <a:t>Identifying and testing new technologies to incorporate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sz="3000" b="1" dirty="0" smtClean="0"/>
              <a:t>Assuring quality on retrieval (relevance, speed, completeness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New Thinking for New Media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70037"/>
            <a:ext cx="8686800" cy="4525963"/>
          </a:xfrm>
        </p:spPr>
        <p:txBody>
          <a:bodyPr>
            <a:normAutofit fontScale="925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“Churn”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 Paired content and technology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 Interoperable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“In the cloud” 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“Uncapped”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“Blending”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 Tagging &amp; taxonomy development / maintenance</a:t>
            </a:r>
            <a:endParaRPr lang="en-US" dirty="0" smtClean="0"/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 Tailored process development for each format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Final Thoughts	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Plan for SN overflow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Look for intrinsic order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sz="2400" b="1" dirty="0" smtClean="0"/>
              <a:t>Threads		Transactions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en-US" sz="2400" b="1" dirty="0" smtClean="0"/>
              <a:t>Chronology	Versioning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Start  small and accrete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Consider a taxonomy creation and maintenance tool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b="1" dirty="0" smtClean="0"/>
              <a:t>Develop a Social Content Archiving Strategy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SN Content:  Snapshots in time?</a:t>
            </a:r>
            <a:endParaRPr lang="en-US" dirty="0"/>
          </a:p>
        </p:txBody>
      </p:sp>
      <p:pic>
        <p:nvPicPr>
          <p:cNvPr id="6" name="Content Placeholder 5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95400" y="1295838"/>
            <a:ext cx="6934200" cy="521451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smtClean="0"/>
              <a:t>Questions?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sz="4000" b="1" dirty="0" smtClean="0"/>
          </a:p>
          <a:p>
            <a:pPr>
              <a:buNone/>
            </a:pPr>
            <a:r>
              <a:rPr lang="en-US" sz="3900" b="1" dirty="0" smtClean="0"/>
              <a:t>Thanks for your time and attention!</a:t>
            </a:r>
          </a:p>
          <a:p>
            <a:endParaRPr lang="en-US" dirty="0" smtClean="0"/>
          </a:p>
          <a:p>
            <a:pPr>
              <a:buNone/>
            </a:pPr>
            <a:endParaRPr lang="en-US" sz="2400" b="1" dirty="0" smtClean="0"/>
          </a:p>
          <a:p>
            <a:pPr>
              <a:buNone/>
            </a:pPr>
            <a:endParaRPr lang="en-US" sz="2400" b="1" dirty="0" smtClean="0"/>
          </a:p>
          <a:p>
            <a:pPr>
              <a:buNone/>
            </a:pPr>
            <a:r>
              <a:rPr lang="en-US" sz="2400" b="1" dirty="0" smtClean="0"/>
              <a:t>Dave Simmons</a:t>
            </a:r>
          </a:p>
          <a:p>
            <a:pPr>
              <a:buNone/>
            </a:pPr>
            <a:r>
              <a:rPr lang="en-US" sz="2400" b="1" dirty="0" smtClean="0"/>
              <a:t>Knowledge Management Specialist</a:t>
            </a:r>
          </a:p>
          <a:p>
            <a:pPr>
              <a:buNone/>
            </a:pPr>
            <a:r>
              <a:rPr lang="en-US" sz="2400" b="1" dirty="0" smtClean="0"/>
              <a:t>General Services Administration/Public Buildings Services</a:t>
            </a:r>
          </a:p>
          <a:p>
            <a:pPr>
              <a:buNone/>
            </a:pPr>
            <a:r>
              <a:rPr lang="en-US" sz="2400" b="1" dirty="0" smtClean="0"/>
              <a:t>	Great Lakes Region 5</a:t>
            </a:r>
          </a:p>
          <a:p>
            <a:pPr>
              <a:buNone/>
            </a:pPr>
            <a:r>
              <a:rPr lang="en-US" sz="2400" b="1" u="sng" dirty="0" smtClean="0">
                <a:solidFill>
                  <a:srgbClr val="111CFF"/>
                </a:solidFill>
              </a:rPr>
              <a:t>david.simmons@gsa.gov</a:t>
            </a:r>
            <a:endParaRPr lang="en-US" sz="2400" b="1" u="sng" dirty="0">
              <a:solidFill>
                <a:srgbClr val="111CFF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modest proposal…</a:t>
            </a:r>
            <a:endParaRPr lang="en-US" dirty="0"/>
          </a:p>
        </p:txBody>
      </p:sp>
      <p:pic>
        <p:nvPicPr>
          <p:cNvPr id="4" name="Content Placeholder 3" descr="Lego Cra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4930" y="1554163"/>
            <a:ext cx="6726539" cy="452596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442</TotalTime>
  <Words>737</Words>
  <Application>Microsoft Office PowerPoint</Application>
  <PresentationFormat>On-screen Show (4:3)</PresentationFormat>
  <Paragraphs>181</Paragraphs>
  <Slides>26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Trek</vt:lpstr>
      <vt:lpstr>Visio</vt:lpstr>
      <vt:lpstr>What Do We Do with This Stuff?</vt:lpstr>
      <vt:lpstr> </vt:lpstr>
      <vt:lpstr>More than EMAIL Now</vt:lpstr>
      <vt:lpstr>What’s changed?</vt:lpstr>
      <vt:lpstr>Content Change</vt:lpstr>
      <vt:lpstr>New Ways to describe SN Content</vt:lpstr>
      <vt:lpstr>Enter Social networking</vt:lpstr>
      <vt:lpstr>Discussion Forums</vt:lpstr>
      <vt:lpstr>Blending Discussion forums</vt:lpstr>
      <vt:lpstr>Blogs (or Weblogs)</vt:lpstr>
      <vt:lpstr>Blending Blogs</vt:lpstr>
      <vt:lpstr>Wikis</vt:lpstr>
      <vt:lpstr>Blending Wikis</vt:lpstr>
      <vt:lpstr>Libraries, Depositories, “Lists”</vt:lpstr>
      <vt:lpstr>Linkages to People</vt:lpstr>
      <vt:lpstr>So, ready to Archive?</vt:lpstr>
      <vt:lpstr>Issues we Face:  Capture iSSUES</vt:lpstr>
      <vt:lpstr>Storage Issues</vt:lpstr>
      <vt:lpstr>Retrieval Issues</vt:lpstr>
      <vt:lpstr>Administrative issues</vt:lpstr>
      <vt:lpstr>SN Archiving Initiative Activities </vt:lpstr>
      <vt:lpstr>New Thinking for New Media </vt:lpstr>
      <vt:lpstr>Final Thoughts </vt:lpstr>
      <vt:lpstr>SN Content:  Snapshots in time?</vt:lpstr>
      <vt:lpstr>Questions?</vt:lpstr>
      <vt:lpstr>A modest proposal…</vt:lpstr>
    </vt:vector>
  </TitlesOfParts>
  <Company>GSA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We Do with This Stuff?</dc:title>
  <dc:creator>DavidSSimmons</dc:creator>
  <cp:lastModifiedBy>SOlsen</cp:lastModifiedBy>
  <cp:revision>44</cp:revision>
  <dcterms:created xsi:type="dcterms:W3CDTF">2010-08-20T19:14:56Z</dcterms:created>
  <dcterms:modified xsi:type="dcterms:W3CDTF">2010-09-22T15:13:08Z</dcterms:modified>
</cp:coreProperties>
</file>