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handoutMasterIdLst>
    <p:handoutMasterId r:id="rId36"/>
  </p:handoutMasterIdLst>
  <p:sldIdLst>
    <p:sldId id="275" r:id="rId2"/>
    <p:sldId id="314" r:id="rId3"/>
    <p:sldId id="315" r:id="rId4"/>
    <p:sldId id="316" r:id="rId5"/>
    <p:sldId id="343" r:id="rId6"/>
    <p:sldId id="320" r:id="rId7"/>
    <p:sldId id="319" r:id="rId8"/>
    <p:sldId id="355" r:id="rId9"/>
    <p:sldId id="356" r:id="rId10"/>
    <p:sldId id="347" r:id="rId11"/>
    <p:sldId id="348" r:id="rId12"/>
    <p:sldId id="327" r:id="rId13"/>
    <p:sldId id="353" r:id="rId14"/>
    <p:sldId id="331" r:id="rId15"/>
    <p:sldId id="352" r:id="rId16"/>
    <p:sldId id="323" r:id="rId17"/>
    <p:sldId id="345" r:id="rId18"/>
    <p:sldId id="346" r:id="rId19"/>
    <p:sldId id="329" r:id="rId20"/>
    <p:sldId id="344" r:id="rId21"/>
    <p:sldId id="354" r:id="rId22"/>
    <p:sldId id="351" r:id="rId23"/>
    <p:sldId id="333" r:id="rId24"/>
    <p:sldId id="338" r:id="rId25"/>
    <p:sldId id="342" r:id="rId26"/>
    <p:sldId id="337" r:id="rId27"/>
    <p:sldId id="341" r:id="rId28"/>
    <p:sldId id="340" r:id="rId29"/>
    <p:sldId id="321" r:id="rId30"/>
    <p:sldId id="322" r:id="rId31"/>
    <p:sldId id="357" r:id="rId32"/>
    <p:sldId id="324" r:id="rId33"/>
    <p:sldId id="311" r:id="rId34"/>
  </p:sldIdLst>
  <p:sldSz cx="9144000" cy="6858000" type="screen4x3"/>
  <p:notesSz cx="6858000" cy="9296400"/>
  <p:custDataLst>
    <p:tags r:id="rId37"/>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78" autoAdjust="0"/>
    <p:restoredTop sz="94549" autoAdjust="0"/>
  </p:normalViewPr>
  <p:slideViewPr>
    <p:cSldViewPr>
      <p:cViewPr>
        <p:scale>
          <a:sx n="96" d="100"/>
          <a:sy n="96" d="100"/>
        </p:scale>
        <p:origin x="-96" y="-72"/>
      </p:cViewPr>
      <p:guideLst>
        <p:guide orient="horz" pos="2160"/>
        <p:guide pos="2880"/>
      </p:guideLst>
    </p:cSldViewPr>
  </p:slideViewPr>
  <p:outlineViewPr>
    <p:cViewPr>
      <p:scale>
        <a:sx n="33" d="100"/>
        <a:sy n="33" d="100"/>
      </p:scale>
      <p:origin x="0" y="117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lvl1pPr defTabSz="930275">
              <a:defRPr sz="1200">
                <a:cs typeface="+mn-cs"/>
              </a:defRPr>
            </a:lvl1pPr>
          </a:lstStyle>
          <a:p>
            <a:pPr>
              <a:defRPr/>
            </a:pPr>
            <a:endParaRPr lang="en-US"/>
          </a:p>
        </p:txBody>
      </p:sp>
      <p:sp>
        <p:nvSpPr>
          <p:cNvPr id="101379" name="Rectangle 3"/>
          <p:cNvSpPr>
            <a:spLocks noGrp="1" noChangeArrowheads="1"/>
          </p:cNvSpPr>
          <p:nvPr>
            <p:ph type="dt" sz="quarter" idx="1"/>
          </p:nvPr>
        </p:nvSpPr>
        <p:spPr bwMode="auto">
          <a:xfrm>
            <a:off x="3884613" y="0"/>
            <a:ext cx="2971800" cy="465138"/>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lvl1pPr algn="r" defTabSz="930275">
              <a:defRPr sz="1200">
                <a:cs typeface="+mn-cs"/>
              </a:defRPr>
            </a:lvl1pPr>
          </a:lstStyle>
          <a:p>
            <a:pPr>
              <a:defRPr/>
            </a:pPr>
            <a:endParaRPr lang="en-US"/>
          </a:p>
        </p:txBody>
      </p:sp>
      <p:sp>
        <p:nvSpPr>
          <p:cNvPr id="101380" name="Rectangle 4"/>
          <p:cNvSpPr>
            <a:spLocks noGrp="1" noChangeArrowheads="1"/>
          </p:cNvSpPr>
          <p:nvPr>
            <p:ph type="ftr" sz="quarter" idx="2"/>
          </p:nvPr>
        </p:nvSpPr>
        <p:spPr bwMode="auto">
          <a:xfrm>
            <a:off x="0" y="8829675"/>
            <a:ext cx="2971800" cy="465138"/>
          </a:xfrm>
          <a:prstGeom prst="rect">
            <a:avLst/>
          </a:prstGeom>
          <a:noFill/>
          <a:ln w="9525">
            <a:noFill/>
            <a:miter lim="800000"/>
            <a:headEnd/>
            <a:tailEnd/>
          </a:ln>
          <a:effectLst/>
        </p:spPr>
        <p:txBody>
          <a:bodyPr vert="horz" wrap="square" lIns="92958" tIns="46479" rIns="92958" bIns="46479" numCol="1" anchor="b" anchorCtr="0" compatLnSpc="1">
            <a:prstTxWarp prst="textNoShape">
              <a:avLst/>
            </a:prstTxWarp>
          </a:bodyPr>
          <a:lstStyle>
            <a:lvl1pPr defTabSz="930275">
              <a:defRPr sz="1200">
                <a:cs typeface="+mn-cs"/>
              </a:defRPr>
            </a:lvl1pPr>
          </a:lstStyle>
          <a:p>
            <a:pPr>
              <a:defRPr/>
            </a:pPr>
            <a:endParaRPr lang="en-US"/>
          </a:p>
        </p:txBody>
      </p:sp>
      <p:sp>
        <p:nvSpPr>
          <p:cNvPr id="101381" name="Rectangle 5"/>
          <p:cNvSpPr>
            <a:spLocks noGrp="1" noChangeArrowheads="1"/>
          </p:cNvSpPr>
          <p:nvPr>
            <p:ph type="sldNum" sz="quarter" idx="3"/>
          </p:nvPr>
        </p:nvSpPr>
        <p:spPr bwMode="auto">
          <a:xfrm>
            <a:off x="3884613" y="8829675"/>
            <a:ext cx="2971800" cy="465138"/>
          </a:xfrm>
          <a:prstGeom prst="rect">
            <a:avLst/>
          </a:prstGeom>
          <a:noFill/>
          <a:ln w="9525">
            <a:noFill/>
            <a:miter lim="800000"/>
            <a:headEnd/>
            <a:tailEnd/>
          </a:ln>
          <a:effectLst/>
        </p:spPr>
        <p:txBody>
          <a:bodyPr vert="horz" wrap="square" lIns="92958" tIns="46479" rIns="92958" bIns="46479" numCol="1" anchor="b" anchorCtr="0" compatLnSpc="1">
            <a:prstTxWarp prst="textNoShape">
              <a:avLst/>
            </a:prstTxWarp>
          </a:bodyPr>
          <a:lstStyle>
            <a:lvl1pPr algn="r" defTabSz="930275">
              <a:defRPr sz="1200">
                <a:cs typeface="+mn-cs"/>
              </a:defRPr>
            </a:lvl1pPr>
          </a:lstStyle>
          <a:p>
            <a:pPr>
              <a:defRPr/>
            </a:pPr>
            <a:fld id="{75A19674-EF74-4D61-BF98-C4888BCBE197}"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lvl1pPr defTabSz="930275">
              <a:defRPr sz="1200">
                <a:cs typeface="+mn-cs"/>
              </a:defRPr>
            </a:lvl1pPr>
          </a:lstStyle>
          <a:p>
            <a:pPr>
              <a:defRPr/>
            </a:pPr>
            <a:endParaRPr lang="en-US"/>
          </a:p>
        </p:txBody>
      </p:sp>
      <p:sp>
        <p:nvSpPr>
          <p:cNvPr id="11267" name="Rectangle 3"/>
          <p:cNvSpPr>
            <a:spLocks noGrp="1" noChangeArrowheads="1"/>
          </p:cNvSpPr>
          <p:nvPr>
            <p:ph type="dt" idx="1"/>
          </p:nvPr>
        </p:nvSpPr>
        <p:spPr bwMode="auto">
          <a:xfrm>
            <a:off x="3884613" y="0"/>
            <a:ext cx="2971800" cy="465138"/>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lvl1pPr algn="r" defTabSz="930275">
              <a:defRPr sz="1200">
                <a:cs typeface="+mn-cs"/>
              </a:defRPr>
            </a:lvl1pPr>
          </a:lstStyle>
          <a:p>
            <a:pPr>
              <a:defRPr/>
            </a:pPr>
            <a:endParaRPr lang="en-US"/>
          </a:p>
        </p:txBody>
      </p:sp>
      <p:sp>
        <p:nvSpPr>
          <p:cNvPr id="39940" name="Rectangle 4"/>
          <p:cNvSpPr>
            <a:spLocks noGrp="1" noRot="1" noChangeAspect="1" noChangeArrowheads="1" noTextEdit="1"/>
          </p:cNvSpPr>
          <p:nvPr>
            <p:ph type="sldImg" idx="2"/>
          </p:nvPr>
        </p:nvSpPr>
        <p:spPr bwMode="auto">
          <a:xfrm>
            <a:off x="1104900" y="696913"/>
            <a:ext cx="4648200" cy="3486150"/>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685800" y="4416425"/>
            <a:ext cx="5486400" cy="4183063"/>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1270" name="Rectangle 6"/>
          <p:cNvSpPr>
            <a:spLocks noGrp="1" noChangeArrowheads="1"/>
          </p:cNvSpPr>
          <p:nvPr>
            <p:ph type="ftr" sz="quarter" idx="4"/>
          </p:nvPr>
        </p:nvSpPr>
        <p:spPr bwMode="auto">
          <a:xfrm>
            <a:off x="0" y="8829675"/>
            <a:ext cx="2971800" cy="465138"/>
          </a:xfrm>
          <a:prstGeom prst="rect">
            <a:avLst/>
          </a:prstGeom>
          <a:noFill/>
          <a:ln w="9525">
            <a:noFill/>
            <a:miter lim="800000"/>
            <a:headEnd/>
            <a:tailEnd/>
          </a:ln>
          <a:effectLst/>
        </p:spPr>
        <p:txBody>
          <a:bodyPr vert="horz" wrap="square" lIns="92958" tIns="46479" rIns="92958" bIns="46479" numCol="1" anchor="b" anchorCtr="0" compatLnSpc="1">
            <a:prstTxWarp prst="textNoShape">
              <a:avLst/>
            </a:prstTxWarp>
          </a:bodyPr>
          <a:lstStyle>
            <a:lvl1pPr defTabSz="930275">
              <a:defRPr sz="1200">
                <a:cs typeface="+mn-cs"/>
              </a:defRPr>
            </a:lvl1pPr>
          </a:lstStyle>
          <a:p>
            <a:pPr>
              <a:defRPr/>
            </a:pPr>
            <a:endParaRPr lang="en-US"/>
          </a:p>
        </p:txBody>
      </p:sp>
      <p:sp>
        <p:nvSpPr>
          <p:cNvPr id="11271" name="Rectangle 7"/>
          <p:cNvSpPr>
            <a:spLocks noGrp="1" noChangeArrowheads="1"/>
          </p:cNvSpPr>
          <p:nvPr>
            <p:ph type="sldNum" sz="quarter" idx="5"/>
          </p:nvPr>
        </p:nvSpPr>
        <p:spPr bwMode="auto">
          <a:xfrm>
            <a:off x="3884613" y="8829675"/>
            <a:ext cx="2971800" cy="465138"/>
          </a:xfrm>
          <a:prstGeom prst="rect">
            <a:avLst/>
          </a:prstGeom>
          <a:noFill/>
          <a:ln w="9525">
            <a:noFill/>
            <a:miter lim="800000"/>
            <a:headEnd/>
            <a:tailEnd/>
          </a:ln>
          <a:effectLst/>
        </p:spPr>
        <p:txBody>
          <a:bodyPr vert="horz" wrap="square" lIns="92958" tIns="46479" rIns="92958" bIns="46479" numCol="1" anchor="b" anchorCtr="0" compatLnSpc="1">
            <a:prstTxWarp prst="textNoShape">
              <a:avLst/>
            </a:prstTxWarp>
          </a:bodyPr>
          <a:lstStyle>
            <a:lvl1pPr algn="r" defTabSz="930275">
              <a:defRPr sz="1200">
                <a:cs typeface="+mn-cs"/>
              </a:defRPr>
            </a:lvl1pPr>
          </a:lstStyle>
          <a:p>
            <a:pPr>
              <a:defRPr/>
            </a:pPr>
            <a:fld id="{0C46D92A-4854-4DF8-8679-B92229341671}"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TopBar4"/>
          <p:cNvPicPr>
            <a:picLocks noChangeAspect="1" noChangeArrowheads="1"/>
          </p:cNvPicPr>
          <p:nvPr userDrawn="1"/>
        </p:nvPicPr>
        <p:blipFill>
          <a:blip r:embed="rId2" cstate="print"/>
          <a:srcRect/>
          <a:stretch>
            <a:fillRect/>
          </a:stretch>
        </p:blipFill>
        <p:spPr bwMode="auto">
          <a:xfrm>
            <a:off x="838200" y="304800"/>
            <a:ext cx="7258050" cy="1335088"/>
          </a:xfrm>
          <a:prstGeom prst="rect">
            <a:avLst/>
          </a:prstGeom>
          <a:noFill/>
          <a:ln w="9525">
            <a:noFill/>
            <a:miter lim="800000"/>
            <a:headEnd/>
            <a:tailEnd/>
          </a:ln>
        </p:spPr>
      </p:pic>
      <p:sp>
        <p:nvSpPr>
          <p:cNvPr id="3074" name="Rectangle 2"/>
          <p:cNvSpPr>
            <a:spLocks noGrp="1" noChangeArrowheads="1"/>
          </p:cNvSpPr>
          <p:nvPr>
            <p:ph type="ctrTitle"/>
          </p:nvPr>
        </p:nvSpPr>
        <p:spPr>
          <a:xfrm>
            <a:off x="685800" y="1828800"/>
            <a:ext cx="7772400" cy="1905000"/>
          </a:xfrm>
        </p:spPr>
        <p:txBody>
          <a:bodyPr/>
          <a:lstStyle>
            <a:lvl1pPr>
              <a:defRPr/>
            </a:lvl1pPr>
          </a:lstStyle>
          <a:p>
            <a:r>
              <a:rPr lang="en-US"/>
              <a:t>Click to edit Master title style</a:t>
            </a:r>
          </a:p>
        </p:txBody>
      </p:sp>
      <p:sp>
        <p:nvSpPr>
          <p:cNvPr id="3075" name="Rectangle 3"/>
          <p:cNvSpPr>
            <a:spLocks noGrp="1" noChangeArrowheads="1"/>
          </p:cNvSpPr>
          <p:nvPr>
            <p:ph type="subTitle" idx="1"/>
          </p:nvPr>
        </p:nvSpPr>
        <p:spPr>
          <a:xfrm>
            <a:off x="1524000" y="4191000"/>
            <a:ext cx="6400800" cy="1752600"/>
          </a:xfrm>
        </p:spPr>
        <p:txBody>
          <a:bodyPr/>
          <a:lstStyle>
            <a:lvl1pPr marL="0" indent="0" algn="ctr">
              <a:buFontTx/>
              <a:buNone/>
              <a:defRPr/>
            </a:lvl1pPr>
          </a:lstStyle>
          <a:p>
            <a:r>
              <a:rPr lang="en-US"/>
              <a:t>Click to edit Master subtitle style</a:t>
            </a:r>
          </a:p>
        </p:txBody>
      </p:sp>
      <p:sp>
        <p:nvSpPr>
          <p:cNvPr id="5" name="Rectangle 4"/>
          <p:cNvSpPr>
            <a:spLocks noGrp="1" noChangeArrowheads="1"/>
          </p:cNvSpPr>
          <p:nvPr>
            <p:ph type="dt" sz="half" idx="10"/>
          </p:nvPr>
        </p:nvSpPr>
        <p:spPr/>
        <p:txBody>
          <a:bodyPr/>
          <a:lstStyle>
            <a:lvl1pPr>
              <a:defRPr/>
            </a:lvl1pPr>
          </a:lstStyle>
          <a:p>
            <a:pPr>
              <a:defRPr/>
            </a:pPr>
            <a:fld id="{65F2ACB0-2720-40F1-A49D-9D1E279600D9}" type="datetime4">
              <a:rPr lang="en-US"/>
              <a:pPr>
                <a:defRPr/>
              </a:pPr>
              <a:t>September 22, 2010</a:t>
            </a:fld>
            <a:endParaRPr lang="en-US"/>
          </a:p>
        </p:txBody>
      </p:sp>
      <p:sp>
        <p:nvSpPr>
          <p:cNvPr id="6" name="Rectangle 5"/>
          <p:cNvSpPr>
            <a:spLocks noGrp="1" noChangeArrowheads="1"/>
          </p:cNvSpPr>
          <p:nvPr>
            <p:ph type="ftr" sz="quarter" idx="11"/>
          </p:nvPr>
        </p:nvSpPr>
        <p:spPr/>
        <p:txBody>
          <a:bodyPr/>
          <a:lstStyle>
            <a:lvl1pPr>
              <a:defRPr/>
            </a:lvl1pPr>
          </a:lstStyle>
          <a:p>
            <a:pPr>
              <a:defRPr/>
            </a:pPr>
            <a:r>
              <a:rPr lang="en-US"/>
              <a:t>ITS - 2010</a:t>
            </a:r>
          </a:p>
        </p:txBody>
      </p:sp>
      <p:sp>
        <p:nvSpPr>
          <p:cNvPr id="7" name="Rectangle 6"/>
          <p:cNvSpPr>
            <a:spLocks noGrp="1" noChangeArrowheads="1"/>
          </p:cNvSpPr>
          <p:nvPr>
            <p:ph type="sldNum" sz="quarter" idx="12"/>
          </p:nvPr>
        </p:nvSpPr>
        <p:spPr/>
        <p:txBody>
          <a:bodyPr/>
          <a:lstStyle>
            <a:lvl1pPr>
              <a:defRPr/>
            </a:lvl1pPr>
          </a:lstStyle>
          <a:p>
            <a:pPr>
              <a:defRPr/>
            </a:pPr>
            <a:fld id="{EF1CAA18-C2CE-41F9-83E1-2ADAA51039F0}" type="slidenum">
              <a:rPr lang="en-US"/>
              <a:pPr>
                <a:defRPr/>
              </a:pPr>
              <a:t>‹#›</a:t>
            </a:fld>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838200"/>
          </a:xfr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828800"/>
            <a:ext cx="8229600" cy="426720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4"/>
          <p:cNvSpPr>
            <a:spLocks noGrp="1" noChangeArrowheads="1"/>
          </p:cNvSpPr>
          <p:nvPr>
            <p:ph type="dt" sz="half" idx="10"/>
          </p:nvPr>
        </p:nvSpPr>
        <p:spPr>
          <a:ln/>
        </p:spPr>
        <p:txBody>
          <a:bodyPr/>
          <a:lstStyle>
            <a:lvl1pPr>
              <a:defRPr/>
            </a:lvl1pPr>
          </a:lstStyle>
          <a:p>
            <a:pPr>
              <a:defRPr/>
            </a:pPr>
            <a:fld id="{B1083A67-9511-4641-9831-17833C01DDB3}" type="datetime1">
              <a:rPr lang="en-US"/>
              <a:pPr>
                <a:defRPr/>
              </a:pPr>
              <a:t>9/22/2010</a:t>
            </a:fld>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r>
              <a:rPr lang="en-US"/>
              <a:t>ITS - 2010</a:t>
            </a:r>
          </a:p>
        </p:txBody>
      </p:sp>
      <p:sp>
        <p:nvSpPr>
          <p:cNvPr id="6" name="Rectangle 6"/>
          <p:cNvSpPr>
            <a:spLocks noGrp="1" noChangeArrowheads="1"/>
          </p:cNvSpPr>
          <p:nvPr>
            <p:ph type="sldNum" sz="quarter" idx="12"/>
          </p:nvPr>
        </p:nvSpPr>
        <p:spPr>
          <a:ln/>
        </p:spPr>
        <p:txBody>
          <a:bodyPr/>
          <a:lstStyle>
            <a:lvl1pPr>
              <a:defRPr/>
            </a:lvl1pPr>
          </a:lstStyle>
          <a:p>
            <a:pPr>
              <a:defRPr/>
            </a:pPr>
            <a:fld id="{4F6E8B07-29F8-4B0A-9119-44C2C5E6B926}" type="slidenum">
              <a:rPr lang="en-US"/>
              <a:pPr>
                <a:defRPr/>
              </a:pPr>
              <a:t>‹#›</a:t>
            </a:fld>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57B7C726-E33D-41FE-9CB7-80C8C8086F93}" type="datetime1">
              <a:rPr lang="en-US"/>
              <a:pPr>
                <a:defRPr/>
              </a:pPr>
              <a:t>9/22/2010</a:t>
            </a:fld>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r>
              <a:rPr lang="en-US"/>
              <a:t>ITS - 2010</a:t>
            </a:r>
          </a:p>
        </p:txBody>
      </p:sp>
      <p:sp>
        <p:nvSpPr>
          <p:cNvPr id="6" name="Rectangle 6"/>
          <p:cNvSpPr>
            <a:spLocks noGrp="1" noChangeArrowheads="1"/>
          </p:cNvSpPr>
          <p:nvPr>
            <p:ph type="sldNum" sz="quarter" idx="12"/>
          </p:nvPr>
        </p:nvSpPr>
        <p:spPr>
          <a:ln/>
        </p:spPr>
        <p:txBody>
          <a:bodyPr/>
          <a:lstStyle>
            <a:lvl1pPr>
              <a:defRPr/>
            </a:lvl1pPr>
          </a:lstStyle>
          <a:p>
            <a:pPr>
              <a:defRPr/>
            </a:pPr>
            <a:fld id="{A9B05779-9DCF-485B-8480-E315A2E25708}" type="slidenum">
              <a:rPr lang="en-US"/>
              <a:pPr>
                <a:defRPr/>
              </a:pPr>
              <a:t>‹#›</a:t>
            </a:fld>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2590800"/>
            <a:ext cx="4038600" cy="3505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590800"/>
            <a:ext cx="4038600" cy="3505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BDB6E37C-127F-439C-B010-96E424093495}" type="datetime1">
              <a:rPr lang="en-US"/>
              <a:pPr>
                <a:defRPr/>
              </a:pPr>
              <a:t>9/22/2010</a:t>
            </a:fld>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r>
              <a:rPr lang="en-US"/>
              <a:t>ITS - 2010</a:t>
            </a:r>
          </a:p>
        </p:txBody>
      </p:sp>
      <p:sp>
        <p:nvSpPr>
          <p:cNvPr id="7" name="Rectangle 6"/>
          <p:cNvSpPr>
            <a:spLocks noGrp="1" noChangeArrowheads="1"/>
          </p:cNvSpPr>
          <p:nvPr>
            <p:ph type="sldNum" sz="quarter" idx="12"/>
          </p:nvPr>
        </p:nvSpPr>
        <p:spPr>
          <a:ln/>
        </p:spPr>
        <p:txBody>
          <a:bodyPr/>
          <a:lstStyle>
            <a:lvl1pPr>
              <a:defRPr/>
            </a:lvl1pPr>
          </a:lstStyle>
          <a:p>
            <a:pPr>
              <a:defRPr/>
            </a:pPr>
            <a:fld id="{6E23038F-8417-4B00-955F-27E2546C2229}" type="slidenum">
              <a:rPr lang="en-US"/>
              <a:pPr>
                <a:defRPr/>
              </a:pPr>
              <a:t>‹#›</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1CE886C5-AFA7-40F1-8D35-EDCE9346936F}" type="datetime1">
              <a:rPr lang="en-US"/>
              <a:pPr>
                <a:defRPr/>
              </a:pPr>
              <a:t>9/22/2010</a:t>
            </a:fld>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r>
              <a:rPr lang="en-US"/>
              <a:t>ITS - 2010</a:t>
            </a:r>
          </a:p>
        </p:txBody>
      </p:sp>
      <p:sp>
        <p:nvSpPr>
          <p:cNvPr id="9" name="Rectangle 6"/>
          <p:cNvSpPr>
            <a:spLocks noGrp="1" noChangeArrowheads="1"/>
          </p:cNvSpPr>
          <p:nvPr>
            <p:ph type="sldNum" sz="quarter" idx="12"/>
          </p:nvPr>
        </p:nvSpPr>
        <p:spPr>
          <a:ln/>
        </p:spPr>
        <p:txBody>
          <a:bodyPr/>
          <a:lstStyle>
            <a:lvl1pPr>
              <a:defRPr/>
            </a:lvl1pPr>
          </a:lstStyle>
          <a:p>
            <a:pPr>
              <a:defRPr/>
            </a:pPr>
            <a:fld id="{C3ACDFEF-0635-4DFC-AD05-54108177DD0A}" type="slidenum">
              <a:rPr lang="en-US"/>
              <a:pPr>
                <a:defRPr/>
              </a:pPr>
              <a:t>‹#›</a:t>
            </a:fld>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BF09F22B-E502-49B0-B763-0C7D0E0A9D62}" type="datetime1">
              <a:rPr lang="en-US"/>
              <a:pPr>
                <a:defRPr/>
              </a:pPr>
              <a:t>9/22/2010</a:t>
            </a:fld>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r>
              <a:rPr lang="en-US"/>
              <a:t>ITS - 2010</a:t>
            </a:r>
          </a:p>
        </p:txBody>
      </p:sp>
      <p:sp>
        <p:nvSpPr>
          <p:cNvPr id="5" name="Rectangle 6"/>
          <p:cNvSpPr>
            <a:spLocks noGrp="1" noChangeArrowheads="1"/>
          </p:cNvSpPr>
          <p:nvPr>
            <p:ph type="sldNum" sz="quarter" idx="12"/>
          </p:nvPr>
        </p:nvSpPr>
        <p:spPr>
          <a:ln/>
        </p:spPr>
        <p:txBody>
          <a:bodyPr/>
          <a:lstStyle>
            <a:lvl1pPr>
              <a:defRPr/>
            </a:lvl1pPr>
          </a:lstStyle>
          <a:p>
            <a:pPr>
              <a:defRPr/>
            </a:pPr>
            <a:fld id="{6BDC9EBF-423B-4F24-B342-96409792A2F9}" type="slidenum">
              <a:rPr lang="en-US"/>
              <a:pPr>
                <a:defRPr/>
              </a:pPr>
              <a:t>‹#›</a:t>
            </a:fld>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3BF29E32-4B04-481C-9658-AD43B09EB1E2}" type="datetime1">
              <a:rPr lang="en-US"/>
              <a:pPr>
                <a:defRPr/>
              </a:pPr>
              <a:t>9/22/2010</a:t>
            </a:fld>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r>
              <a:rPr lang="en-US"/>
              <a:t>ITS - 2010</a:t>
            </a:r>
          </a:p>
        </p:txBody>
      </p:sp>
      <p:sp>
        <p:nvSpPr>
          <p:cNvPr id="4" name="Rectangle 6"/>
          <p:cNvSpPr>
            <a:spLocks noGrp="1" noChangeArrowheads="1"/>
          </p:cNvSpPr>
          <p:nvPr>
            <p:ph type="sldNum" sz="quarter" idx="12"/>
          </p:nvPr>
        </p:nvSpPr>
        <p:spPr>
          <a:ln/>
        </p:spPr>
        <p:txBody>
          <a:bodyPr/>
          <a:lstStyle>
            <a:lvl1pPr>
              <a:defRPr/>
            </a:lvl1pPr>
          </a:lstStyle>
          <a:p>
            <a:pPr>
              <a:defRPr/>
            </a:pPr>
            <a:fld id="{AF92632E-5455-40DD-8CC6-1008F3C451C1}" type="slidenum">
              <a:rPr lang="en-US"/>
              <a:pPr>
                <a:defRPr/>
              </a:pPr>
              <a:t>‹#›</a:t>
            </a:fld>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F98FACA-6F15-4710-93BE-648ABBFE3197}" type="datetime1">
              <a:rPr lang="en-US"/>
              <a:pPr>
                <a:defRPr/>
              </a:pPr>
              <a:t>9/22/2010</a:t>
            </a:fld>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r>
              <a:rPr lang="en-US"/>
              <a:t>ITS - 2010</a:t>
            </a:r>
          </a:p>
        </p:txBody>
      </p:sp>
      <p:sp>
        <p:nvSpPr>
          <p:cNvPr id="7" name="Rectangle 6"/>
          <p:cNvSpPr>
            <a:spLocks noGrp="1" noChangeArrowheads="1"/>
          </p:cNvSpPr>
          <p:nvPr>
            <p:ph type="sldNum" sz="quarter" idx="12"/>
          </p:nvPr>
        </p:nvSpPr>
        <p:spPr>
          <a:ln/>
        </p:spPr>
        <p:txBody>
          <a:bodyPr/>
          <a:lstStyle>
            <a:lvl1pPr>
              <a:defRPr/>
            </a:lvl1pPr>
          </a:lstStyle>
          <a:p>
            <a:pPr>
              <a:defRPr/>
            </a:pPr>
            <a:fld id="{DEA92711-9FDB-4698-BB18-5CB07E844E0E}" type="slidenum">
              <a:rPr lang="en-US"/>
              <a:pPr>
                <a:defRPr/>
              </a:pPr>
              <a:t>‹#›</a:t>
            </a:fld>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9BDE9433-6A1B-47ED-B60D-91F89B20C953}" type="datetime1">
              <a:rPr lang="en-US"/>
              <a:pPr>
                <a:defRPr/>
              </a:pPr>
              <a:t>9/22/2010</a:t>
            </a:fld>
            <a:endParaRPr lang="en-US"/>
          </a:p>
        </p:txBody>
      </p:sp>
      <p:sp>
        <p:nvSpPr>
          <p:cNvPr id="6" name="Footer Placeholder 5"/>
          <p:cNvSpPr>
            <a:spLocks noGrp="1"/>
          </p:cNvSpPr>
          <p:nvPr>
            <p:ph type="ftr" sz="quarter" idx="11"/>
          </p:nvPr>
        </p:nvSpPr>
        <p:spPr/>
        <p:txBody>
          <a:bodyPr/>
          <a:lstStyle>
            <a:lvl1pPr>
              <a:defRPr/>
            </a:lvl1pPr>
          </a:lstStyle>
          <a:p>
            <a:pPr>
              <a:defRPr/>
            </a:pPr>
            <a:r>
              <a:rPr lang="en-US"/>
              <a:t>ITS – 2010</a:t>
            </a:r>
          </a:p>
        </p:txBody>
      </p:sp>
      <p:sp>
        <p:nvSpPr>
          <p:cNvPr id="7" name="Slide Number Placeholder 6"/>
          <p:cNvSpPr>
            <a:spLocks noGrp="1"/>
          </p:cNvSpPr>
          <p:nvPr>
            <p:ph type="sldNum" sz="quarter" idx="12"/>
          </p:nvPr>
        </p:nvSpPr>
        <p:spPr/>
        <p:txBody>
          <a:bodyPr/>
          <a:lstStyle>
            <a:lvl1pPr>
              <a:defRPr/>
            </a:lvl1pPr>
          </a:lstStyle>
          <a:p>
            <a:pPr>
              <a:defRPr/>
            </a:pPr>
            <a:fld id="{13656537-248A-41CD-90DA-4B3F6E4F782A}" type="slidenum">
              <a:rPr lang="en-US"/>
              <a:pPr>
                <a:defRPr/>
              </a:pPr>
              <a:t>‹#›</a:t>
            </a:fld>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631B59F-B1A7-4398-947A-EEA22CC848DE}" type="datetime1">
              <a:rPr lang="en-US"/>
              <a:pPr>
                <a:defRPr/>
              </a:pPr>
              <a:t>9/22/2010</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ITS - 2003</a:t>
            </a:r>
          </a:p>
        </p:txBody>
      </p:sp>
      <p:sp>
        <p:nvSpPr>
          <p:cNvPr id="6" name="Slide Number Placeholder 5"/>
          <p:cNvSpPr>
            <a:spLocks noGrp="1"/>
          </p:cNvSpPr>
          <p:nvPr>
            <p:ph type="sldNum" sz="quarter" idx="12"/>
          </p:nvPr>
        </p:nvSpPr>
        <p:spPr/>
        <p:txBody>
          <a:bodyPr/>
          <a:lstStyle>
            <a:lvl1pPr>
              <a:defRPr/>
            </a:lvl1pPr>
          </a:lstStyle>
          <a:p>
            <a:pPr>
              <a:defRPr/>
            </a:pPr>
            <a:fld id="{754DBC41-BF42-4624-87CD-46B87A9CD792}" type="slidenum">
              <a:rPr lang="en-US"/>
              <a:pPr>
                <a:defRPr/>
              </a:pPr>
              <a:t>‹#›</a:t>
            </a:fld>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371600"/>
            <a:ext cx="2057400" cy="472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371600"/>
            <a:ext cx="6019800" cy="472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4D5CF09-D0F7-4E31-8CD0-39386EFF028E}" type="datetime1">
              <a:rPr lang="en-US"/>
              <a:pPr>
                <a:defRPr/>
              </a:pPr>
              <a:t>9/22/2010</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ITS - 2003</a:t>
            </a:r>
          </a:p>
        </p:txBody>
      </p:sp>
      <p:sp>
        <p:nvSpPr>
          <p:cNvPr id="6" name="Slide Number Placeholder 5"/>
          <p:cNvSpPr>
            <a:spLocks noGrp="1"/>
          </p:cNvSpPr>
          <p:nvPr>
            <p:ph type="sldNum" sz="quarter" idx="12"/>
          </p:nvPr>
        </p:nvSpPr>
        <p:spPr/>
        <p:txBody>
          <a:bodyPr/>
          <a:lstStyle>
            <a:lvl1pPr>
              <a:defRPr/>
            </a:lvl1pPr>
          </a:lstStyle>
          <a:p>
            <a:pPr>
              <a:defRPr/>
            </a:pPr>
            <a:fld id="{F65FDF72-FA9C-42B2-923E-020B57040F17}" type="slidenum">
              <a:rPr lang="en-US"/>
              <a:pPr>
                <a:defRPr/>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762000"/>
            <a:ext cx="8229600"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828800"/>
            <a:ext cx="8229600" cy="426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fld id="{B8D8D15E-920F-41B1-80FC-ED90B1B24D47}" type="datetime1">
              <a:rPr lang="en-US"/>
              <a:pPr>
                <a:defRPr/>
              </a:pPr>
              <a:t>9/22/2010</a:t>
            </a:fld>
            <a:endParaRPr lang="en-US" dirty="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r>
              <a:rPr lang="en-US"/>
              <a:t>ITS - 2010</a:t>
            </a: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6D15835A-1854-4B5E-8161-7736D948CAF5}" type="slidenum">
              <a:rPr lang="en-US"/>
              <a:pPr>
                <a:defRPr/>
              </a:pPr>
              <a:t>‹#›</a:t>
            </a:fld>
            <a:endParaRPr lang="en-US"/>
          </a:p>
        </p:txBody>
      </p:sp>
      <p:pic>
        <p:nvPicPr>
          <p:cNvPr id="1033" name="Picture 9" descr="ITSlogo4"/>
          <p:cNvPicPr>
            <a:picLocks noChangeAspect="1" noChangeArrowheads="1"/>
          </p:cNvPicPr>
          <p:nvPr userDrawn="1"/>
        </p:nvPicPr>
        <p:blipFill>
          <a:blip r:embed="rId13" cstate="print"/>
          <a:srcRect/>
          <a:stretch>
            <a:fillRect/>
          </a:stretch>
        </p:blipFill>
        <p:spPr bwMode="auto">
          <a:xfrm>
            <a:off x="6629400" y="152400"/>
            <a:ext cx="2320925" cy="446088"/>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06" r:id="rId1"/>
    <p:sldLayoutId id="2147483799" r:id="rId2"/>
    <p:sldLayoutId id="2147483800" r:id="rId3"/>
    <p:sldLayoutId id="2147483801" r:id="rId4"/>
    <p:sldLayoutId id="2147483802" r:id="rId5"/>
    <p:sldLayoutId id="2147483803" r:id="rId6"/>
    <p:sldLayoutId id="2147483804" r:id="rId7"/>
    <p:sldLayoutId id="2147483805" r:id="rId8"/>
    <p:sldLayoutId id="2147483807" r:id="rId9"/>
    <p:sldLayoutId id="2147483808" r:id="rId10"/>
    <p:sldLayoutId id="2147483809" r:id="rId11"/>
  </p:sldLayoutIdLs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0"/>
                                  </p:stCondLst>
                                  <p:childTnLst>
                                    <p:set>
                                      <p:cBhvr>
                                        <p:cTn id="6" dur="1" fill="hold">
                                          <p:stCondLst>
                                            <p:cond delay="0"/>
                                          </p:stCondLst>
                                        </p:cTn>
                                        <p:tgtEl>
                                          <p:spTgt spid="1033"/>
                                        </p:tgtEl>
                                        <p:attrNameLst>
                                          <p:attrName>style.visibility</p:attrName>
                                        </p:attrNameLst>
                                      </p:cBhvr>
                                      <p:to>
                                        <p:strVal val="visible"/>
                                      </p:to>
                                    </p:set>
                                    <p:anim to="" calcmode="lin" valueType="num">
                                      <p:cBhvr>
                                        <p:cTn id="7" dur="1" fill="hold"/>
                                        <p:tgtEl>
                                          <p:spTgt spid="103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p:txStyles>
    <p:titleStyle>
      <a:lvl1pPr algn="ctr" rtl="0" eaLnBrk="0" fontAlgn="base" hangingPunct="0">
        <a:spcBef>
          <a:spcPct val="0"/>
        </a:spcBef>
        <a:spcAft>
          <a:spcPct val="0"/>
        </a:spcAft>
        <a:defRPr sz="4400" b="1">
          <a:solidFill>
            <a:schemeClr val="tx2"/>
          </a:solidFill>
          <a:latin typeface="+mj-lt"/>
          <a:ea typeface="+mj-ea"/>
          <a:cs typeface="+mj-cs"/>
        </a:defRPr>
      </a:lvl1pPr>
      <a:lvl2pPr algn="ctr" rtl="0" eaLnBrk="0" fontAlgn="base" hangingPunct="0">
        <a:spcBef>
          <a:spcPct val="0"/>
        </a:spcBef>
        <a:spcAft>
          <a:spcPct val="0"/>
        </a:spcAft>
        <a:defRPr sz="4400" b="1">
          <a:solidFill>
            <a:schemeClr val="tx2"/>
          </a:solidFill>
          <a:latin typeface="Arial" charset="0"/>
        </a:defRPr>
      </a:lvl2pPr>
      <a:lvl3pPr algn="ctr" rtl="0" eaLnBrk="0" fontAlgn="base" hangingPunct="0">
        <a:spcBef>
          <a:spcPct val="0"/>
        </a:spcBef>
        <a:spcAft>
          <a:spcPct val="0"/>
        </a:spcAft>
        <a:defRPr sz="4400" b="1">
          <a:solidFill>
            <a:schemeClr val="tx2"/>
          </a:solidFill>
          <a:latin typeface="Arial" charset="0"/>
        </a:defRPr>
      </a:lvl3pPr>
      <a:lvl4pPr algn="ctr" rtl="0" eaLnBrk="0" fontAlgn="base" hangingPunct="0">
        <a:spcBef>
          <a:spcPct val="0"/>
        </a:spcBef>
        <a:spcAft>
          <a:spcPct val="0"/>
        </a:spcAft>
        <a:defRPr sz="4400" b="1">
          <a:solidFill>
            <a:schemeClr val="tx2"/>
          </a:solidFill>
          <a:latin typeface="Arial" charset="0"/>
        </a:defRPr>
      </a:lvl4pPr>
      <a:lvl5pPr algn="ctr" rtl="0" eaLnBrk="0" fontAlgn="base" hangingPunct="0">
        <a:spcBef>
          <a:spcPct val="0"/>
        </a:spcBef>
        <a:spcAft>
          <a:spcPct val="0"/>
        </a:spcAft>
        <a:defRPr sz="4400" b="1">
          <a:solidFill>
            <a:schemeClr val="tx2"/>
          </a:solidFill>
          <a:latin typeface="Arial" charset="0"/>
        </a:defRPr>
      </a:lvl5pPr>
      <a:lvl6pPr marL="457200" algn="ctr" rtl="0" fontAlgn="base">
        <a:spcBef>
          <a:spcPct val="0"/>
        </a:spcBef>
        <a:spcAft>
          <a:spcPct val="0"/>
        </a:spcAft>
        <a:defRPr sz="4400" b="1">
          <a:solidFill>
            <a:schemeClr val="tx2"/>
          </a:solidFill>
          <a:latin typeface="Arial" charset="0"/>
        </a:defRPr>
      </a:lvl6pPr>
      <a:lvl7pPr marL="914400" algn="ctr" rtl="0" fontAlgn="base">
        <a:spcBef>
          <a:spcPct val="0"/>
        </a:spcBef>
        <a:spcAft>
          <a:spcPct val="0"/>
        </a:spcAft>
        <a:defRPr sz="4400" b="1">
          <a:solidFill>
            <a:schemeClr val="tx2"/>
          </a:solidFill>
          <a:latin typeface="Arial" charset="0"/>
        </a:defRPr>
      </a:lvl7pPr>
      <a:lvl8pPr marL="1371600" algn="ctr" rtl="0" fontAlgn="base">
        <a:spcBef>
          <a:spcPct val="0"/>
        </a:spcBef>
        <a:spcAft>
          <a:spcPct val="0"/>
        </a:spcAft>
        <a:defRPr sz="4400" b="1">
          <a:solidFill>
            <a:schemeClr val="tx2"/>
          </a:solidFill>
          <a:latin typeface="Arial" charset="0"/>
        </a:defRPr>
      </a:lvl8pPr>
      <a:lvl9pPr marL="1828800" algn="ctr" rtl="0" fontAlgn="base">
        <a:spcBef>
          <a:spcPct val="0"/>
        </a:spcBef>
        <a:spcAft>
          <a:spcPct val="0"/>
        </a:spcAft>
        <a:defRPr sz="44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3" Type="http://schemas.openxmlformats.org/officeDocument/2006/relationships/hyperlink" Target="http://asyanka.com/" TargetMode="External"/><Relationship Id="rId18" Type="http://schemas.openxmlformats.org/officeDocument/2006/relationships/hyperlink" Target="http://www.camsolutionsinc.com/" TargetMode="External"/><Relationship Id="rId26" Type="http://schemas.openxmlformats.org/officeDocument/2006/relationships/hyperlink" Target="http://www.cloudstatus.com/" TargetMode="External"/><Relationship Id="rId39" Type="http://schemas.openxmlformats.org/officeDocument/2006/relationships/hyperlink" Target="http://eucalyptus.cs.ucsb.edu/" TargetMode="External"/><Relationship Id="rId21" Type="http://schemas.openxmlformats.org/officeDocument/2006/relationships/hyperlink" Target="http://citrix.com/" TargetMode="External"/><Relationship Id="rId34" Type="http://schemas.openxmlformats.org/officeDocument/2006/relationships/hyperlink" Target="http://www.elastra.com/" TargetMode="External"/><Relationship Id="rId42" Type="http://schemas.openxmlformats.org/officeDocument/2006/relationships/hyperlink" Target="http://www.fortressitx.com/" TargetMode="External"/><Relationship Id="rId47" Type="http://schemas.openxmlformats.org/officeDocument/2006/relationships/hyperlink" Target="http://www.thinkgos.com/cloud/cloudcomputing.html" TargetMode="External"/><Relationship Id="rId50" Type="http://schemas.openxmlformats.org/officeDocument/2006/relationships/hyperlink" Target="http://www.hp.com/" TargetMode="External"/><Relationship Id="rId55" Type="http://schemas.openxmlformats.org/officeDocument/2006/relationships/hyperlink" Target="http://www.joyent.com/" TargetMode="External"/><Relationship Id="rId63" Type="http://schemas.openxmlformats.org/officeDocument/2006/relationships/hyperlink" Target="http://mor.ph/" TargetMode="External"/><Relationship Id="rId68" Type="http://schemas.openxmlformats.org/officeDocument/2006/relationships/hyperlink" Target="http://www.nscaled.com/" TargetMode="External"/><Relationship Id="rId76" Type="http://schemas.openxmlformats.org/officeDocument/2006/relationships/hyperlink" Target="http://www.moderro.com/Xpack_Desktop.html" TargetMode="External"/><Relationship Id="rId7" Type="http://schemas.openxmlformats.org/officeDocument/2006/relationships/hyperlink" Target="http://hadoop.apache.com/" TargetMode="External"/><Relationship Id="rId71" Type="http://schemas.openxmlformats.org/officeDocument/2006/relationships/hyperlink" Target="http://rightscale.com/" TargetMode="External"/><Relationship Id="rId2" Type="http://schemas.openxmlformats.org/officeDocument/2006/relationships/hyperlink" Target="http://www.10gen.com/" TargetMode="External"/><Relationship Id="rId16" Type="http://schemas.openxmlformats.org/officeDocument/2006/relationships/hyperlink" Target="http://www.boomi.com/" TargetMode="External"/><Relationship Id="rId29" Type="http://schemas.openxmlformats.org/officeDocument/2006/relationships/hyperlink" Target="http://www.theprocessfactory.com/" TargetMode="External"/><Relationship Id="rId11" Type="http://schemas.openxmlformats.org/officeDocument/2006/relationships/hyperlink" Target="http://www.aptana.com/cloud" TargetMode="External"/><Relationship Id="rId24" Type="http://schemas.openxmlformats.org/officeDocument/2006/relationships/hyperlink" Target="http://www.cloudcomputingchina.com/" TargetMode="External"/><Relationship Id="rId32" Type="http://schemas.openxmlformats.org/officeDocument/2006/relationships/hyperlink" Target="http://www.dell.com/" TargetMode="External"/><Relationship Id="rId37" Type="http://schemas.openxmlformats.org/officeDocument/2006/relationships/hyperlink" Target="http://www.enkiconsulting.net/landing-pages/grid.html" TargetMode="External"/><Relationship Id="rId40" Type="http://schemas.openxmlformats.org/officeDocument/2006/relationships/hyperlink" Target="http://flexiscale.com/" TargetMode="External"/><Relationship Id="rId45" Type="http://schemas.openxmlformats.org/officeDocument/2006/relationships/hyperlink" Target="http://gogrid.com/" TargetMode="External"/><Relationship Id="rId53" Type="http://schemas.openxmlformats.org/officeDocument/2006/relationships/hyperlink" Target="http://icloud.com/" TargetMode="External"/><Relationship Id="rId58" Type="http://schemas.openxmlformats.org/officeDocument/2006/relationships/hyperlink" Target="http://kite.keynote.com/" TargetMode="External"/><Relationship Id="rId66" Type="http://schemas.openxmlformats.org/officeDocument/2006/relationships/hyperlink" Target="http://netsuite.com/" TargetMode="External"/><Relationship Id="rId74" Type="http://schemas.openxmlformats.org/officeDocument/2006/relationships/hyperlink" Target="http://trustsaas.com/" TargetMode="External"/><Relationship Id="rId5" Type="http://schemas.openxmlformats.org/officeDocument/2006/relationships/hyperlink" Target="http://www.akamai.com/" TargetMode="External"/><Relationship Id="rId15" Type="http://schemas.openxmlformats.org/officeDocument/2006/relationships/hyperlink" Target="http://www.bluewolf.com/" TargetMode="External"/><Relationship Id="rId23" Type="http://schemas.openxmlformats.org/officeDocument/2006/relationships/hyperlink" Target="http://cloudera.com/" TargetMode="External"/><Relationship Id="rId28" Type="http://schemas.openxmlformats.org/officeDocument/2006/relationships/hyperlink" Target="http://www.cohesiveft.com/" TargetMode="External"/><Relationship Id="rId36" Type="http://schemas.openxmlformats.org/officeDocument/2006/relationships/hyperlink" Target="http://www.engineyard.com/" TargetMode="External"/><Relationship Id="rId49" Type="http://schemas.openxmlformats.org/officeDocument/2006/relationships/hyperlink" Target="http://hosting.com/" TargetMode="External"/><Relationship Id="rId57" Type="http://schemas.openxmlformats.org/officeDocument/2006/relationships/hyperlink" Target="http://kaavo.com/web/live/home" TargetMode="External"/><Relationship Id="rId61" Type="http://schemas.openxmlformats.org/officeDocument/2006/relationships/hyperlink" Target="http://www.mesh.com/" TargetMode="External"/><Relationship Id="rId10" Type="http://schemas.openxmlformats.org/officeDocument/2006/relationships/hyperlink" Target="http://www.appnexus.com/" TargetMode="External"/><Relationship Id="rId19" Type="http://schemas.openxmlformats.org/officeDocument/2006/relationships/hyperlink" Target="http://www.cassatt.com/" TargetMode="External"/><Relationship Id="rId31" Type="http://schemas.openxmlformats.org/officeDocument/2006/relationships/hyperlink" Target="http://www.datasisar.com/" TargetMode="External"/><Relationship Id="rId44" Type="http://schemas.openxmlformats.org/officeDocument/2006/relationships/hyperlink" Target="http://www.gigaspaces.com/" TargetMode="External"/><Relationship Id="rId52" Type="http://schemas.openxmlformats.org/officeDocument/2006/relationships/hyperlink" Target="http://ibm.com/" TargetMode="External"/><Relationship Id="rId60" Type="http://schemas.openxmlformats.org/officeDocument/2006/relationships/hyperlink" Target="http://www.microsoft.com/" TargetMode="External"/><Relationship Id="rId65" Type="http://schemas.openxmlformats.org/officeDocument/2006/relationships/hyperlink" Target="http://www.nasstar.com/" TargetMode="External"/><Relationship Id="rId73" Type="http://schemas.openxmlformats.org/officeDocument/2006/relationships/hyperlink" Target="http://www.thoughtexpress.com/" TargetMode="External"/><Relationship Id="rId4" Type="http://schemas.openxmlformats.org/officeDocument/2006/relationships/hyperlink" Target="http://www.3tera.com/" TargetMode="External"/><Relationship Id="rId9" Type="http://schemas.openxmlformats.org/officeDocument/2006/relationships/hyperlink" Target="http://www.appistry.com/" TargetMode="External"/><Relationship Id="rId14" Type="http://schemas.openxmlformats.org/officeDocument/2006/relationships/hyperlink" Target="http://www.att.com/" TargetMode="External"/><Relationship Id="rId22" Type="http://schemas.openxmlformats.org/officeDocument/2006/relationships/hyperlink" Target="http://www.cloud9analytics.com/" TargetMode="External"/><Relationship Id="rId27" Type="http://schemas.openxmlformats.org/officeDocument/2006/relationships/hyperlink" Target="http://www.cloudworks.com/" TargetMode="External"/><Relationship Id="rId30" Type="http://schemas.openxmlformats.org/officeDocument/2006/relationships/hyperlink" Target="http://dataline.com/" TargetMode="External"/><Relationship Id="rId35" Type="http://schemas.openxmlformats.org/officeDocument/2006/relationships/hyperlink" Target="http://www.emc.com/" TargetMode="External"/><Relationship Id="rId43" Type="http://schemas.openxmlformats.org/officeDocument/2006/relationships/hyperlink" Target="http://www.g.ho.st/" TargetMode="External"/><Relationship Id="rId48" Type="http://schemas.openxmlformats.org/officeDocument/2006/relationships/hyperlink" Target="http://www.heroku.com/" TargetMode="External"/><Relationship Id="rId56" Type="http://schemas.openxmlformats.org/officeDocument/2006/relationships/hyperlink" Target="http://www.jumpbox.com/" TargetMode="External"/><Relationship Id="rId64" Type="http://schemas.openxmlformats.org/officeDocument/2006/relationships/hyperlink" Target="http://www.morphexchange.com/" TargetMode="External"/><Relationship Id="rId69" Type="http://schemas.openxmlformats.org/officeDocument/2006/relationships/hyperlink" Target="http://www.opennebula.org/" TargetMode="External"/><Relationship Id="rId8" Type="http://schemas.openxmlformats.org/officeDocument/2006/relationships/hyperlink" Target="http://appirio.com/" TargetMode="External"/><Relationship Id="rId51" Type="http://schemas.openxmlformats.org/officeDocument/2006/relationships/hyperlink" Target="http://www.hyperic.com/" TargetMode="External"/><Relationship Id="rId72" Type="http://schemas.openxmlformats.org/officeDocument/2006/relationships/hyperlink" Target="http://www.stax.net/" TargetMode="External"/><Relationship Id="rId3" Type="http://schemas.openxmlformats.org/officeDocument/2006/relationships/hyperlink" Target="http://www.3leafsystems.com/" TargetMode="External"/><Relationship Id="rId12" Type="http://schemas.openxmlformats.org/officeDocument/2006/relationships/hyperlink" Target="http://arjuna.com/" TargetMode="External"/><Relationship Id="rId17" Type="http://schemas.openxmlformats.org/officeDocument/2006/relationships/hyperlink" Target="http://www.box.net/" TargetMode="External"/><Relationship Id="rId25" Type="http://schemas.openxmlformats.org/officeDocument/2006/relationships/hyperlink" Target="http://www.cloudscale.com/" TargetMode="External"/><Relationship Id="rId33" Type="http://schemas.openxmlformats.org/officeDocument/2006/relationships/hyperlink" Target="http://www.elastichosts.com/" TargetMode="External"/><Relationship Id="rId38" Type="http://schemas.openxmlformats.org/officeDocument/2006/relationships/hyperlink" Target="http://www.enomalism.com/features/" TargetMode="External"/><Relationship Id="rId46" Type="http://schemas.openxmlformats.org/officeDocument/2006/relationships/hyperlink" Target="http://www.google.com/" TargetMode="External"/><Relationship Id="rId59" Type="http://schemas.openxmlformats.org/officeDocument/2006/relationships/hyperlink" Target="http://www.layeredtech.com/" TargetMode="External"/><Relationship Id="rId67" Type="http://schemas.openxmlformats.org/officeDocument/2006/relationships/hyperlink" Target="http://www.nirvanix.com/" TargetMode="External"/><Relationship Id="rId20" Type="http://schemas.openxmlformats.org/officeDocument/2006/relationships/hyperlink" Target="http://www.cisco.com/" TargetMode="External"/><Relationship Id="rId41" Type="http://schemas.openxmlformats.org/officeDocument/2006/relationships/hyperlink" Target="http://force.com/" TargetMode="External"/><Relationship Id="rId54" Type="http://schemas.openxmlformats.org/officeDocument/2006/relationships/hyperlink" Target="http://developer.intuit.com/ipp" TargetMode="External"/><Relationship Id="rId62" Type="http://schemas.openxmlformats.org/officeDocument/2006/relationships/hyperlink" Target="http://morganstanley.com/" TargetMode="External"/><Relationship Id="rId70" Type="http://schemas.openxmlformats.org/officeDocument/2006/relationships/hyperlink" Target="http://www.qrimp.com/" TargetMode="External"/><Relationship Id="rId75" Type="http://schemas.openxmlformats.org/officeDocument/2006/relationships/hyperlink" Target="http://www.utilitystatus.com/" TargetMode="External"/><Relationship Id="rId1" Type="http://schemas.openxmlformats.org/officeDocument/2006/relationships/slideLayout" Target="../slideLayouts/slideLayout4.xml"/><Relationship Id="rId6" Type="http://schemas.openxmlformats.org/officeDocument/2006/relationships/hyperlink" Target="http://aws.amazon.com/ec2/"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5"/>
          <p:cNvSpPr>
            <a:spLocks noGrp="1" noChangeArrowheads="1"/>
          </p:cNvSpPr>
          <p:nvPr>
            <p:ph type="ftr" sz="quarter" idx="11"/>
          </p:nvPr>
        </p:nvSpPr>
        <p:spPr/>
        <p:txBody>
          <a:bodyPr/>
          <a:lstStyle/>
          <a:p>
            <a:pPr>
              <a:defRPr/>
            </a:pPr>
            <a:r>
              <a:rPr lang="en-US" dirty="0" smtClean="0"/>
              <a:t>ITS - 2010</a:t>
            </a:r>
          </a:p>
        </p:txBody>
      </p:sp>
      <p:sp>
        <p:nvSpPr>
          <p:cNvPr id="6147" name="Rectangle 6"/>
          <p:cNvSpPr>
            <a:spLocks noGrp="1" noChangeArrowheads="1"/>
          </p:cNvSpPr>
          <p:nvPr>
            <p:ph type="sldNum" sz="quarter" idx="12"/>
          </p:nvPr>
        </p:nvSpPr>
        <p:spPr/>
        <p:txBody>
          <a:bodyPr/>
          <a:lstStyle/>
          <a:p>
            <a:pPr>
              <a:defRPr/>
            </a:pPr>
            <a:fld id="{A9916BC3-9904-4DA3-ACF0-A9C6F0B094CB}" type="slidenum">
              <a:rPr lang="en-US" smtClean="0"/>
              <a:pPr>
                <a:defRPr/>
              </a:pPr>
              <a:t>1</a:t>
            </a:fld>
            <a:endParaRPr lang="en-US" smtClean="0"/>
          </a:p>
        </p:txBody>
      </p:sp>
      <p:sp>
        <p:nvSpPr>
          <p:cNvPr id="6148" name="Text Box 3"/>
          <p:cNvSpPr txBox="1">
            <a:spLocks noChangeArrowheads="1"/>
          </p:cNvSpPr>
          <p:nvPr/>
        </p:nvSpPr>
        <p:spPr bwMode="auto">
          <a:xfrm>
            <a:off x="4572000" y="4953000"/>
            <a:ext cx="4017963" cy="1200150"/>
          </a:xfrm>
          <a:prstGeom prst="rect">
            <a:avLst/>
          </a:prstGeom>
          <a:noFill/>
          <a:ln w="9525">
            <a:noFill/>
            <a:miter lim="800000"/>
            <a:headEnd/>
            <a:tailEnd/>
          </a:ln>
        </p:spPr>
        <p:txBody>
          <a:bodyPr wrap="none">
            <a:spAutoFit/>
          </a:bodyPr>
          <a:lstStyle/>
          <a:p>
            <a:pPr algn="r"/>
            <a:r>
              <a:rPr lang="en-US">
                <a:latin typeface="Times New Roman" pitchFamily="18" charset="0"/>
              </a:rPr>
              <a:t>Al Vincent, Director</a:t>
            </a:r>
          </a:p>
          <a:p>
            <a:pPr algn="r"/>
            <a:r>
              <a:rPr lang="en-US">
                <a:latin typeface="Times New Roman" pitchFamily="18" charset="0"/>
              </a:rPr>
              <a:t>Institute for Telecommunication Sciences</a:t>
            </a:r>
          </a:p>
          <a:p>
            <a:pPr algn="r"/>
            <a:r>
              <a:rPr lang="en-US">
                <a:latin typeface="Times New Roman" pitchFamily="18" charset="0"/>
              </a:rPr>
              <a:t>NTIA (DoC)</a:t>
            </a:r>
          </a:p>
          <a:p>
            <a:pPr algn="r"/>
            <a:r>
              <a:rPr lang="en-US">
                <a:latin typeface="Times New Roman" pitchFamily="18" charset="0"/>
              </a:rPr>
              <a:t>AVincent@its.bldrdoc.gov</a:t>
            </a:r>
          </a:p>
        </p:txBody>
      </p:sp>
      <p:sp>
        <p:nvSpPr>
          <p:cNvPr id="6149" name="Rectangle 13"/>
          <p:cNvSpPr>
            <a:spLocks noGrp="1" noChangeArrowheads="1"/>
          </p:cNvSpPr>
          <p:nvPr>
            <p:ph type="ctrTitle"/>
          </p:nvPr>
        </p:nvSpPr>
        <p:spPr>
          <a:xfrm>
            <a:off x="533400" y="1981200"/>
            <a:ext cx="7772400" cy="1371600"/>
          </a:xfrm>
        </p:spPr>
        <p:txBody>
          <a:bodyPr/>
          <a:lstStyle/>
          <a:p>
            <a:pPr eaLnBrk="1" hangingPunct="1"/>
            <a:r>
              <a:rPr lang="en-US" sz="4000" smtClean="0"/>
              <a:t>“Cloud Computing”</a:t>
            </a:r>
          </a:p>
        </p:txBody>
      </p:sp>
      <p:sp>
        <p:nvSpPr>
          <p:cNvPr id="6150" name="Rectangle 14"/>
          <p:cNvSpPr>
            <a:spLocks noGrp="1" noChangeArrowheads="1"/>
          </p:cNvSpPr>
          <p:nvPr>
            <p:ph type="subTitle" idx="1"/>
          </p:nvPr>
        </p:nvSpPr>
        <p:spPr>
          <a:xfrm>
            <a:off x="457200" y="3124200"/>
            <a:ext cx="8077200" cy="990600"/>
          </a:xfrm>
        </p:spPr>
        <p:txBody>
          <a:bodyPr/>
          <a:lstStyle/>
          <a:p>
            <a:pPr eaLnBrk="1" hangingPunct="1"/>
            <a:r>
              <a:rPr lang="en-US" smtClean="0"/>
              <a:t>What is it and Why should you care?</a:t>
            </a:r>
          </a:p>
        </p:txBody>
      </p:sp>
      <p:pic>
        <p:nvPicPr>
          <p:cNvPr id="6151" name="Picture 8" descr="Chicago 2010"/>
          <p:cNvPicPr>
            <a:picLocks noChangeAspect="1" noChangeArrowheads="1"/>
          </p:cNvPicPr>
          <p:nvPr/>
        </p:nvPicPr>
        <p:blipFill>
          <a:blip r:embed="rId2" cstate="print"/>
          <a:srcRect/>
          <a:stretch>
            <a:fillRect/>
          </a:stretch>
        </p:blipFill>
        <p:spPr bwMode="auto">
          <a:xfrm>
            <a:off x="228600" y="4419600"/>
            <a:ext cx="3346450" cy="19177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en-US" smtClean="0"/>
              <a:t>Wouldn’t Everybody Like …</a:t>
            </a:r>
          </a:p>
        </p:txBody>
      </p:sp>
      <p:sp>
        <p:nvSpPr>
          <p:cNvPr id="7171" name="Date Placeholder 3"/>
          <p:cNvSpPr>
            <a:spLocks noGrp="1"/>
          </p:cNvSpPr>
          <p:nvPr>
            <p:ph type="dt" sz="quarter" idx="10"/>
          </p:nvPr>
        </p:nvSpPr>
        <p:spPr/>
        <p:txBody>
          <a:bodyPr/>
          <a:lstStyle/>
          <a:p>
            <a:pPr>
              <a:defRPr/>
            </a:pPr>
            <a:fld id="{5E9A9812-0F0A-4428-9BE8-9B172E33AEFD}" type="datetime1">
              <a:rPr lang="en-US" smtClean="0"/>
              <a:pPr>
                <a:defRPr/>
              </a:pPr>
              <a:t>9/22/2010</a:t>
            </a:fld>
            <a:endParaRPr lang="en-US" smtClean="0"/>
          </a:p>
        </p:txBody>
      </p:sp>
      <p:sp>
        <p:nvSpPr>
          <p:cNvPr id="7172" name="Footer Placeholder 4"/>
          <p:cNvSpPr>
            <a:spLocks noGrp="1"/>
          </p:cNvSpPr>
          <p:nvPr>
            <p:ph type="ftr" sz="quarter" idx="11"/>
          </p:nvPr>
        </p:nvSpPr>
        <p:spPr>
          <a:xfrm>
            <a:off x="3124200" y="6248400"/>
            <a:ext cx="2895600" cy="476250"/>
          </a:xfrm>
        </p:spPr>
        <p:txBody>
          <a:bodyPr/>
          <a:lstStyle/>
          <a:p>
            <a:pPr>
              <a:defRPr/>
            </a:pPr>
            <a:r>
              <a:rPr lang="en-US" dirty="0" smtClean="0"/>
              <a:t>ITS - 2010</a:t>
            </a:r>
          </a:p>
        </p:txBody>
      </p:sp>
      <p:sp>
        <p:nvSpPr>
          <p:cNvPr id="7173" name="Slide Number Placeholder 5"/>
          <p:cNvSpPr>
            <a:spLocks noGrp="1"/>
          </p:cNvSpPr>
          <p:nvPr>
            <p:ph type="sldNum" sz="quarter" idx="12"/>
          </p:nvPr>
        </p:nvSpPr>
        <p:spPr/>
        <p:txBody>
          <a:bodyPr/>
          <a:lstStyle/>
          <a:p>
            <a:pPr>
              <a:defRPr/>
            </a:pPr>
            <a:fld id="{4F8A8B54-88D5-4FBF-AC77-76386C503003}" type="slidenum">
              <a:rPr lang="en-US" smtClean="0"/>
              <a:pPr>
                <a:defRPr/>
              </a:pPr>
              <a:t>2</a:t>
            </a:fld>
            <a:endParaRPr lang="en-US" smtClean="0"/>
          </a:p>
        </p:txBody>
      </p:sp>
      <p:pic>
        <p:nvPicPr>
          <p:cNvPr id="7174" name="Picture 2"/>
          <p:cNvPicPr>
            <a:picLocks noGrp="1" noChangeAspect="1" noChangeArrowheads="1"/>
          </p:cNvPicPr>
          <p:nvPr>
            <p:ph idx="1"/>
          </p:nvPr>
        </p:nvPicPr>
        <p:blipFill>
          <a:blip r:embed="rId2" cstate="print"/>
          <a:srcRect/>
          <a:stretch>
            <a:fillRect/>
          </a:stretch>
        </p:blipFill>
        <p:spPr>
          <a:xfrm>
            <a:off x="2590800" y="1676400"/>
            <a:ext cx="4291013" cy="4267200"/>
          </a:xfrm>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eaLnBrk="1" hangingPunct="1"/>
            <a:r>
              <a:rPr lang="en-US" smtClean="0"/>
              <a:t> …To Turn Into</a:t>
            </a:r>
          </a:p>
        </p:txBody>
      </p:sp>
      <p:sp>
        <p:nvSpPr>
          <p:cNvPr id="8195" name="Date Placeholder 3"/>
          <p:cNvSpPr>
            <a:spLocks noGrp="1"/>
          </p:cNvSpPr>
          <p:nvPr>
            <p:ph type="dt" sz="quarter" idx="10"/>
          </p:nvPr>
        </p:nvSpPr>
        <p:spPr/>
        <p:txBody>
          <a:bodyPr/>
          <a:lstStyle/>
          <a:p>
            <a:pPr>
              <a:defRPr/>
            </a:pPr>
            <a:fld id="{9E6DBB1E-BB70-4AF3-BC74-53F992BDC3D2}" type="datetime1">
              <a:rPr lang="en-US" smtClean="0"/>
              <a:pPr>
                <a:defRPr/>
              </a:pPr>
              <a:t>9/22/2010</a:t>
            </a:fld>
            <a:endParaRPr lang="en-US" smtClean="0"/>
          </a:p>
        </p:txBody>
      </p:sp>
      <p:sp>
        <p:nvSpPr>
          <p:cNvPr id="8196" name="Footer Placeholder 4"/>
          <p:cNvSpPr>
            <a:spLocks noGrp="1"/>
          </p:cNvSpPr>
          <p:nvPr>
            <p:ph type="ftr" sz="quarter" idx="11"/>
          </p:nvPr>
        </p:nvSpPr>
        <p:spPr/>
        <p:txBody>
          <a:bodyPr/>
          <a:lstStyle/>
          <a:p>
            <a:pPr>
              <a:defRPr/>
            </a:pPr>
            <a:r>
              <a:rPr lang="en-US" dirty="0" smtClean="0"/>
              <a:t>ITS - 2010</a:t>
            </a:r>
          </a:p>
        </p:txBody>
      </p:sp>
      <p:sp>
        <p:nvSpPr>
          <p:cNvPr id="8197" name="Slide Number Placeholder 5"/>
          <p:cNvSpPr>
            <a:spLocks noGrp="1"/>
          </p:cNvSpPr>
          <p:nvPr>
            <p:ph type="sldNum" sz="quarter" idx="12"/>
          </p:nvPr>
        </p:nvSpPr>
        <p:spPr/>
        <p:txBody>
          <a:bodyPr/>
          <a:lstStyle/>
          <a:p>
            <a:pPr>
              <a:defRPr/>
            </a:pPr>
            <a:fld id="{58B2217C-C96D-4270-8B23-99580760BAF6}" type="slidenum">
              <a:rPr lang="en-US" smtClean="0"/>
              <a:pPr>
                <a:defRPr/>
              </a:pPr>
              <a:t>3</a:t>
            </a:fld>
            <a:endParaRPr lang="en-US" smtClean="0"/>
          </a:p>
        </p:txBody>
      </p:sp>
      <p:pic>
        <p:nvPicPr>
          <p:cNvPr id="8198" name="Picture 2"/>
          <p:cNvPicPr>
            <a:picLocks noGrp="1" noChangeAspect="1" noChangeArrowheads="1"/>
          </p:cNvPicPr>
          <p:nvPr>
            <p:ph idx="1"/>
          </p:nvPr>
        </p:nvPicPr>
        <p:blipFill>
          <a:blip r:embed="rId2" cstate="print"/>
          <a:srcRect/>
          <a:stretch>
            <a:fillRect/>
          </a:stretch>
        </p:blipFill>
        <p:spPr>
          <a:xfrm>
            <a:off x="2405063" y="2185988"/>
            <a:ext cx="4333875" cy="3552825"/>
          </a:xfrm>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r>
              <a:rPr lang="en-US" smtClean="0"/>
              <a:t>Cloud Services </a:t>
            </a:r>
            <a:r>
              <a:rPr lang="en-US" sz="2000" smtClean="0"/>
              <a:t>[WSJ]</a:t>
            </a:r>
          </a:p>
        </p:txBody>
      </p:sp>
      <p:sp>
        <p:nvSpPr>
          <p:cNvPr id="9219" name="Content Placeholder 2"/>
          <p:cNvSpPr>
            <a:spLocks noGrp="1"/>
          </p:cNvSpPr>
          <p:nvPr>
            <p:ph idx="1"/>
          </p:nvPr>
        </p:nvSpPr>
        <p:spPr/>
        <p:txBody>
          <a:bodyPr/>
          <a:lstStyle/>
          <a:p>
            <a:pPr eaLnBrk="1" hangingPunct="1"/>
            <a:r>
              <a:rPr lang="en-US" sz="2000" smtClean="0"/>
              <a:t>Broadly speaking, </a:t>
            </a:r>
            <a:r>
              <a:rPr lang="en-US" sz="2000" smtClean="0">
                <a:solidFill>
                  <a:srgbClr val="FF0000"/>
                </a:solidFill>
              </a:rPr>
              <a:t>any service or program sent over an Internet connection</a:t>
            </a:r>
            <a:r>
              <a:rPr lang="en-US" sz="2000" smtClean="0"/>
              <a:t> can be considered a cloud service. An outside vendor runs the servers and software, so the buyer doesn't have to worry about the technical issues in-house—and can focus on its own business.</a:t>
            </a:r>
          </a:p>
          <a:p>
            <a:pPr eaLnBrk="1" hangingPunct="1"/>
            <a:endParaRPr lang="en-US" sz="2000" smtClean="0"/>
          </a:p>
          <a:p>
            <a:pPr eaLnBrk="1" hangingPunct="1"/>
            <a:r>
              <a:rPr lang="en-US" sz="2000" smtClean="0"/>
              <a:t>The services come in a number of forms. Many businesses are already familiar with one aspect of cloud computing: software delivered over the Web. Along with email services like Google Inc.'s </a:t>
            </a:r>
            <a:r>
              <a:rPr lang="en-US" sz="2000" smtClean="0">
                <a:solidFill>
                  <a:srgbClr val="FF0000"/>
                </a:solidFill>
              </a:rPr>
              <a:t>Gmail</a:t>
            </a:r>
            <a:r>
              <a:rPr lang="en-US" sz="2000" smtClean="0"/>
              <a:t>, there are programs that help salespeople keep track of customer information, such as SalesForce.com Inc.'s software, and </a:t>
            </a:r>
            <a:r>
              <a:rPr lang="en-US" sz="2000" smtClean="0">
                <a:solidFill>
                  <a:srgbClr val="FF0000"/>
                </a:solidFill>
              </a:rPr>
              <a:t>backup data-storage services </a:t>
            </a:r>
            <a:r>
              <a:rPr lang="en-US" sz="2000" smtClean="0"/>
              <a:t>from providers such as Amazon.com Inc. </a:t>
            </a:r>
          </a:p>
        </p:txBody>
      </p:sp>
      <p:sp>
        <p:nvSpPr>
          <p:cNvPr id="9220" name="Date Placeholder 3"/>
          <p:cNvSpPr>
            <a:spLocks noGrp="1"/>
          </p:cNvSpPr>
          <p:nvPr>
            <p:ph type="dt" sz="quarter" idx="10"/>
          </p:nvPr>
        </p:nvSpPr>
        <p:spPr/>
        <p:txBody>
          <a:bodyPr/>
          <a:lstStyle/>
          <a:p>
            <a:pPr>
              <a:defRPr/>
            </a:pPr>
            <a:fld id="{A333CBB0-1403-48FF-A9DE-26D58CE0B32D}" type="datetime1">
              <a:rPr lang="en-US" smtClean="0"/>
              <a:pPr>
                <a:defRPr/>
              </a:pPr>
              <a:t>9/22/2010</a:t>
            </a:fld>
            <a:endParaRPr lang="en-US" smtClean="0"/>
          </a:p>
        </p:txBody>
      </p:sp>
      <p:sp>
        <p:nvSpPr>
          <p:cNvPr id="9221" name="Footer Placeholder 4"/>
          <p:cNvSpPr>
            <a:spLocks noGrp="1"/>
          </p:cNvSpPr>
          <p:nvPr>
            <p:ph type="ftr" sz="quarter" idx="11"/>
          </p:nvPr>
        </p:nvSpPr>
        <p:spPr/>
        <p:txBody>
          <a:bodyPr/>
          <a:lstStyle/>
          <a:p>
            <a:pPr>
              <a:defRPr/>
            </a:pPr>
            <a:r>
              <a:rPr lang="en-US" dirty="0" smtClean="0"/>
              <a:t>ITS - 2010</a:t>
            </a:r>
          </a:p>
        </p:txBody>
      </p:sp>
      <p:sp>
        <p:nvSpPr>
          <p:cNvPr id="9222" name="Slide Number Placeholder 5"/>
          <p:cNvSpPr>
            <a:spLocks noGrp="1"/>
          </p:cNvSpPr>
          <p:nvPr>
            <p:ph type="sldNum" sz="quarter" idx="12"/>
          </p:nvPr>
        </p:nvSpPr>
        <p:spPr/>
        <p:txBody>
          <a:bodyPr/>
          <a:lstStyle/>
          <a:p>
            <a:pPr>
              <a:defRPr/>
            </a:pPr>
            <a:fld id="{943E1086-FA06-48F1-9C90-3C813FA77401}" type="slidenum">
              <a:rPr lang="en-US" smtClean="0"/>
              <a:pPr>
                <a:defRPr/>
              </a:pPr>
              <a:t>4</a:t>
            </a:fld>
            <a:endParaRPr lang="en-US" smtClean="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en-US" smtClean="0"/>
              <a:t>Cloud Service Samples</a:t>
            </a:r>
            <a:endParaRPr lang="en-US" sz="2000" smtClean="0"/>
          </a:p>
        </p:txBody>
      </p:sp>
      <p:sp>
        <p:nvSpPr>
          <p:cNvPr id="10243" name="Content Placeholder 2"/>
          <p:cNvSpPr>
            <a:spLocks noGrp="1"/>
          </p:cNvSpPr>
          <p:nvPr>
            <p:ph sz="half" idx="1"/>
          </p:nvPr>
        </p:nvSpPr>
        <p:spPr>
          <a:xfrm>
            <a:off x="457200" y="1600200"/>
            <a:ext cx="4038600" cy="3505200"/>
          </a:xfrm>
        </p:spPr>
        <p:txBody>
          <a:bodyPr/>
          <a:lstStyle/>
          <a:p>
            <a:pPr eaLnBrk="1" hangingPunct="1"/>
            <a:r>
              <a:rPr lang="en-US" sz="2000" smtClean="0"/>
              <a:t>Remember Time Sharing?</a:t>
            </a:r>
          </a:p>
          <a:p>
            <a:pPr eaLnBrk="1" hangingPunct="1"/>
            <a:endParaRPr lang="en-US" sz="2000" smtClean="0"/>
          </a:p>
          <a:p>
            <a:pPr eaLnBrk="1" hangingPunct="1"/>
            <a:r>
              <a:rPr lang="en-US" sz="2000" smtClean="0"/>
              <a:t>Government Web-based</a:t>
            </a:r>
          </a:p>
          <a:p>
            <a:pPr lvl="1" eaLnBrk="1" hangingPunct="1"/>
            <a:r>
              <a:rPr lang="en-US" sz="1600" smtClean="0"/>
              <a:t>Time and Attendance</a:t>
            </a:r>
          </a:p>
          <a:p>
            <a:pPr lvl="1" eaLnBrk="1" hangingPunct="1"/>
            <a:r>
              <a:rPr lang="en-US" sz="1600" smtClean="0"/>
              <a:t>Procurement</a:t>
            </a:r>
          </a:p>
          <a:p>
            <a:pPr lvl="1" eaLnBrk="1" hangingPunct="1"/>
            <a:r>
              <a:rPr lang="en-US" sz="1600" smtClean="0"/>
              <a:t>Secure File Transfer</a:t>
            </a:r>
          </a:p>
          <a:p>
            <a:pPr lvl="1" eaLnBrk="1" hangingPunct="1"/>
            <a:r>
              <a:rPr lang="en-US" sz="1600" smtClean="0"/>
              <a:t>Web Mail</a:t>
            </a:r>
          </a:p>
          <a:p>
            <a:pPr lvl="1" eaLnBrk="1" hangingPunct="1"/>
            <a:r>
              <a:rPr lang="en-US" sz="1600" smtClean="0"/>
              <a:t>Web Portals for Data Sharing</a:t>
            </a:r>
          </a:p>
          <a:p>
            <a:pPr algn="just" eaLnBrk="1" hangingPunct="1"/>
            <a:endParaRPr lang="en-US" sz="2000" smtClean="0"/>
          </a:p>
          <a:p>
            <a:pPr algn="just" eaLnBrk="1" hangingPunct="1"/>
            <a:r>
              <a:rPr lang="en-US" sz="2000" smtClean="0"/>
              <a:t>Commercial</a:t>
            </a:r>
          </a:p>
          <a:p>
            <a:pPr lvl="1" eaLnBrk="1" hangingPunct="1"/>
            <a:r>
              <a:rPr lang="en-US" sz="1600" smtClean="0"/>
              <a:t>Network Backup Services</a:t>
            </a:r>
          </a:p>
          <a:p>
            <a:pPr lvl="1" eaLnBrk="1" hangingPunct="1"/>
            <a:r>
              <a:rPr lang="en-US" sz="1600" smtClean="0"/>
              <a:t>Flicker</a:t>
            </a:r>
          </a:p>
          <a:p>
            <a:pPr lvl="1" eaLnBrk="1" hangingPunct="1"/>
            <a:r>
              <a:rPr lang="en-US" sz="1600" smtClean="0"/>
              <a:t>Facebook</a:t>
            </a:r>
          </a:p>
          <a:p>
            <a:pPr lvl="1" eaLnBrk="1" hangingPunct="1"/>
            <a:r>
              <a:rPr lang="en-US" sz="1600" smtClean="0"/>
              <a:t>Google</a:t>
            </a:r>
          </a:p>
          <a:p>
            <a:pPr lvl="1" eaLnBrk="1" hangingPunct="1"/>
            <a:r>
              <a:rPr lang="en-US" sz="1600" smtClean="0"/>
              <a:t>Microsoft Live</a:t>
            </a:r>
          </a:p>
        </p:txBody>
      </p:sp>
      <p:sp>
        <p:nvSpPr>
          <p:cNvPr id="10244" name="Content Placeholder 6"/>
          <p:cNvSpPr>
            <a:spLocks noGrp="1"/>
          </p:cNvSpPr>
          <p:nvPr>
            <p:ph sz="half" idx="2"/>
          </p:nvPr>
        </p:nvSpPr>
        <p:spPr>
          <a:xfrm>
            <a:off x="4648200" y="1600200"/>
            <a:ext cx="4038600" cy="3505200"/>
          </a:xfrm>
        </p:spPr>
        <p:txBody>
          <a:bodyPr/>
          <a:lstStyle/>
          <a:p>
            <a:r>
              <a:rPr lang="en-US" sz="2000" smtClean="0">
                <a:solidFill>
                  <a:srgbClr val="FF0000"/>
                </a:solidFill>
              </a:rPr>
              <a:t>Microsoft Federal Business Productivity Suite</a:t>
            </a:r>
          </a:p>
          <a:p>
            <a:r>
              <a:rPr lang="en-US" sz="2000" smtClean="0">
                <a:solidFill>
                  <a:srgbClr val="FF0000"/>
                </a:solidFill>
              </a:rPr>
              <a:t>Google Apps for Government</a:t>
            </a:r>
          </a:p>
        </p:txBody>
      </p:sp>
      <p:sp>
        <p:nvSpPr>
          <p:cNvPr id="2" name="Date Placeholder 3"/>
          <p:cNvSpPr>
            <a:spLocks noGrp="1"/>
          </p:cNvSpPr>
          <p:nvPr>
            <p:ph type="dt" sz="quarter" idx="10"/>
          </p:nvPr>
        </p:nvSpPr>
        <p:spPr/>
        <p:txBody>
          <a:bodyPr/>
          <a:lstStyle/>
          <a:p>
            <a:pPr>
              <a:defRPr/>
            </a:pPr>
            <a:fld id="{796DFD3A-869F-4DF4-9DF8-E53A5E84B01E}" type="datetime1">
              <a:rPr lang="en-US" smtClean="0"/>
              <a:pPr>
                <a:defRPr/>
              </a:pPr>
              <a:t>9/22/2010</a:t>
            </a:fld>
            <a:endParaRPr lang="en-US" smtClean="0"/>
          </a:p>
        </p:txBody>
      </p:sp>
      <p:sp>
        <p:nvSpPr>
          <p:cNvPr id="10245" name="Footer Placeholder 4"/>
          <p:cNvSpPr>
            <a:spLocks noGrp="1"/>
          </p:cNvSpPr>
          <p:nvPr>
            <p:ph type="ftr" sz="quarter" idx="11"/>
          </p:nvPr>
        </p:nvSpPr>
        <p:spPr/>
        <p:txBody>
          <a:bodyPr/>
          <a:lstStyle/>
          <a:p>
            <a:pPr>
              <a:defRPr/>
            </a:pPr>
            <a:r>
              <a:rPr lang="en-US" dirty="0" smtClean="0"/>
              <a:t>ITS - 2010</a:t>
            </a:r>
          </a:p>
        </p:txBody>
      </p:sp>
      <p:sp>
        <p:nvSpPr>
          <p:cNvPr id="10246" name="Slide Number Placeholder 5"/>
          <p:cNvSpPr>
            <a:spLocks noGrp="1"/>
          </p:cNvSpPr>
          <p:nvPr>
            <p:ph type="sldNum" sz="quarter" idx="12"/>
          </p:nvPr>
        </p:nvSpPr>
        <p:spPr/>
        <p:txBody>
          <a:bodyPr/>
          <a:lstStyle/>
          <a:p>
            <a:pPr>
              <a:defRPr/>
            </a:pPr>
            <a:fld id="{07E3AC17-E7AC-4539-883F-2EB2F220BEC1}" type="slidenum">
              <a:rPr lang="en-US" smtClean="0"/>
              <a:pPr>
                <a:defRPr/>
              </a:pPr>
              <a:t>5</a:t>
            </a:fld>
            <a:endParaRPr lang="en-US" smtClean="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609600"/>
            <a:ext cx="8229600" cy="838200"/>
          </a:xfrm>
        </p:spPr>
        <p:txBody>
          <a:bodyPr/>
          <a:lstStyle/>
          <a:p>
            <a:pPr eaLnBrk="1" hangingPunct="1"/>
            <a:r>
              <a:rPr lang="en-US" smtClean="0"/>
              <a:t>Cloud Computing </a:t>
            </a:r>
            <a:r>
              <a:rPr lang="en-US" sz="2000" smtClean="0"/>
              <a:t>[NIST]</a:t>
            </a:r>
          </a:p>
        </p:txBody>
      </p:sp>
      <p:sp>
        <p:nvSpPr>
          <p:cNvPr id="11267" name="Content Placeholder 2"/>
          <p:cNvSpPr>
            <a:spLocks noGrp="1"/>
          </p:cNvSpPr>
          <p:nvPr>
            <p:ph idx="1"/>
          </p:nvPr>
        </p:nvSpPr>
        <p:spPr>
          <a:xfrm>
            <a:off x="457200" y="1600200"/>
            <a:ext cx="8229600" cy="4267200"/>
          </a:xfrm>
        </p:spPr>
        <p:txBody>
          <a:bodyPr/>
          <a:lstStyle/>
          <a:p>
            <a:pPr eaLnBrk="1" hangingPunct="1"/>
            <a:r>
              <a:rPr lang="en-US" sz="2400" smtClean="0">
                <a:cs typeface="Arial" charset="0"/>
              </a:rPr>
              <a:t>“</a:t>
            </a:r>
            <a:r>
              <a:rPr lang="en-US" sz="2400" i="1" smtClean="0">
                <a:cs typeface="Arial" charset="0"/>
              </a:rPr>
              <a:t>Cloud computing is a model for enabling convenient, </a:t>
            </a:r>
            <a:r>
              <a:rPr lang="en-US" sz="2400" i="1" smtClean="0">
                <a:solidFill>
                  <a:srgbClr val="FF0000"/>
                </a:solidFill>
                <a:cs typeface="Arial" charset="0"/>
              </a:rPr>
              <a:t>on-demand network access to a shared pool of configurable computing resources </a:t>
            </a:r>
            <a:r>
              <a:rPr lang="en-US" sz="2400" i="1" smtClean="0">
                <a:cs typeface="Arial" charset="0"/>
              </a:rPr>
              <a:t>(e.g., networks, servers, storage, applications, and services) that can be rapidly provisioned and released with minimal management effort or service provider interaction. </a:t>
            </a:r>
          </a:p>
          <a:p>
            <a:pPr eaLnBrk="1" hangingPunct="1"/>
            <a:endParaRPr lang="en-US" sz="2400" i="1" smtClean="0">
              <a:cs typeface="Arial" charset="0"/>
            </a:endParaRPr>
          </a:p>
          <a:p>
            <a:pPr eaLnBrk="1" hangingPunct="1"/>
            <a:r>
              <a:rPr lang="en-US" sz="2400" i="1" smtClean="0">
                <a:cs typeface="Arial" charset="0"/>
              </a:rPr>
              <a:t>This cloud model promotes availability and is composed of </a:t>
            </a:r>
          </a:p>
          <a:p>
            <a:pPr lvl="1" eaLnBrk="1" hangingPunct="1"/>
            <a:r>
              <a:rPr lang="en-US" sz="2000" i="1" smtClean="0">
                <a:solidFill>
                  <a:srgbClr val="FF0000"/>
                </a:solidFill>
                <a:cs typeface="Arial" charset="0"/>
              </a:rPr>
              <a:t>five essential characteristics, </a:t>
            </a:r>
          </a:p>
          <a:p>
            <a:pPr lvl="1" eaLnBrk="1" hangingPunct="1"/>
            <a:r>
              <a:rPr lang="en-US" sz="2000" i="1" smtClean="0">
                <a:solidFill>
                  <a:srgbClr val="FF0000"/>
                </a:solidFill>
                <a:cs typeface="Arial" charset="0"/>
              </a:rPr>
              <a:t>three delivery models, </a:t>
            </a:r>
          </a:p>
          <a:p>
            <a:pPr lvl="1" eaLnBrk="1" hangingPunct="1"/>
            <a:r>
              <a:rPr lang="en-US" sz="2000" i="1" smtClean="0">
                <a:solidFill>
                  <a:srgbClr val="FF0000"/>
                </a:solidFill>
                <a:cs typeface="Arial" charset="0"/>
              </a:rPr>
              <a:t>and four deployment models</a:t>
            </a:r>
            <a:r>
              <a:rPr lang="en-US" sz="2000" smtClean="0">
                <a:cs typeface="Arial" charset="0"/>
              </a:rPr>
              <a:t>”.</a:t>
            </a:r>
          </a:p>
          <a:p>
            <a:pPr eaLnBrk="1" hangingPunct="1"/>
            <a:endParaRPr lang="en-US" smtClean="0"/>
          </a:p>
        </p:txBody>
      </p:sp>
      <p:sp>
        <p:nvSpPr>
          <p:cNvPr id="11268" name="Date Placeholder 3"/>
          <p:cNvSpPr>
            <a:spLocks noGrp="1"/>
          </p:cNvSpPr>
          <p:nvPr>
            <p:ph type="dt" sz="quarter" idx="10"/>
          </p:nvPr>
        </p:nvSpPr>
        <p:spPr/>
        <p:txBody>
          <a:bodyPr/>
          <a:lstStyle/>
          <a:p>
            <a:pPr>
              <a:defRPr/>
            </a:pPr>
            <a:fld id="{598B1C5F-D1F8-42B0-87F2-B00EC0760E0A}" type="datetime1">
              <a:rPr lang="en-US" smtClean="0"/>
              <a:pPr>
                <a:defRPr/>
              </a:pPr>
              <a:t>9/22/2010</a:t>
            </a:fld>
            <a:endParaRPr lang="en-US" smtClean="0"/>
          </a:p>
        </p:txBody>
      </p:sp>
      <p:sp>
        <p:nvSpPr>
          <p:cNvPr id="11269" name="Footer Placeholder 4"/>
          <p:cNvSpPr>
            <a:spLocks noGrp="1"/>
          </p:cNvSpPr>
          <p:nvPr>
            <p:ph type="ftr" sz="quarter" idx="11"/>
          </p:nvPr>
        </p:nvSpPr>
        <p:spPr/>
        <p:txBody>
          <a:bodyPr/>
          <a:lstStyle/>
          <a:p>
            <a:pPr>
              <a:defRPr/>
            </a:pPr>
            <a:r>
              <a:rPr lang="en-US" dirty="0" smtClean="0"/>
              <a:t>ITS - 2010</a:t>
            </a:r>
          </a:p>
        </p:txBody>
      </p:sp>
      <p:sp>
        <p:nvSpPr>
          <p:cNvPr id="11270" name="Slide Number Placeholder 5"/>
          <p:cNvSpPr>
            <a:spLocks noGrp="1"/>
          </p:cNvSpPr>
          <p:nvPr>
            <p:ph type="sldNum" sz="quarter" idx="12"/>
          </p:nvPr>
        </p:nvSpPr>
        <p:spPr/>
        <p:txBody>
          <a:bodyPr/>
          <a:lstStyle/>
          <a:p>
            <a:pPr>
              <a:defRPr/>
            </a:pPr>
            <a:fld id="{A6B048CE-A5B3-45B4-A1E2-A331B2D4CEDE}" type="slidenum">
              <a:rPr lang="en-US" smtClean="0"/>
              <a:pPr>
                <a:defRPr/>
              </a:pPr>
              <a:t>6</a:t>
            </a:fld>
            <a:endParaRPr lang="en-US" smtClean="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152400" y="762000"/>
            <a:ext cx="8839200" cy="838200"/>
          </a:xfrm>
        </p:spPr>
        <p:txBody>
          <a:bodyPr/>
          <a:lstStyle/>
          <a:p>
            <a:pPr eaLnBrk="1" hangingPunct="1"/>
            <a:r>
              <a:rPr lang="en-US" smtClean="0"/>
              <a:t>Essential Characteristics </a:t>
            </a:r>
            <a:r>
              <a:rPr lang="en-US" sz="2000" smtClean="0"/>
              <a:t>[NIST]</a:t>
            </a:r>
          </a:p>
        </p:txBody>
      </p:sp>
      <p:sp>
        <p:nvSpPr>
          <p:cNvPr id="12291" name="Content Placeholder 2"/>
          <p:cNvSpPr>
            <a:spLocks noGrp="1"/>
          </p:cNvSpPr>
          <p:nvPr>
            <p:ph idx="1"/>
          </p:nvPr>
        </p:nvSpPr>
        <p:spPr/>
        <p:txBody>
          <a:bodyPr/>
          <a:lstStyle/>
          <a:p>
            <a:pPr eaLnBrk="1" hangingPunct="1"/>
            <a:r>
              <a:rPr lang="en-US" smtClean="0"/>
              <a:t>On-demand </a:t>
            </a:r>
            <a:r>
              <a:rPr lang="en-US" smtClean="0">
                <a:solidFill>
                  <a:srgbClr val="FF3300"/>
                </a:solidFill>
              </a:rPr>
              <a:t>self-service</a:t>
            </a:r>
            <a:r>
              <a:rPr lang="en-US" smtClean="0"/>
              <a:t> </a:t>
            </a:r>
          </a:p>
          <a:p>
            <a:pPr eaLnBrk="1" hangingPunct="1"/>
            <a:r>
              <a:rPr lang="en-US" smtClean="0"/>
              <a:t>Broad network </a:t>
            </a:r>
            <a:r>
              <a:rPr lang="en-US" smtClean="0">
                <a:solidFill>
                  <a:srgbClr val="FF3300"/>
                </a:solidFill>
              </a:rPr>
              <a:t>access</a:t>
            </a:r>
          </a:p>
          <a:p>
            <a:pPr eaLnBrk="1" hangingPunct="1"/>
            <a:r>
              <a:rPr lang="en-US" smtClean="0"/>
              <a:t>Resource pooling</a:t>
            </a:r>
          </a:p>
          <a:p>
            <a:pPr eaLnBrk="1" hangingPunct="1"/>
            <a:r>
              <a:rPr lang="en-US" smtClean="0"/>
              <a:t>Location</a:t>
            </a:r>
            <a:r>
              <a:rPr lang="en-US" smtClean="0">
                <a:solidFill>
                  <a:srgbClr val="FF3300"/>
                </a:solidFill>
              </a:rPr>
              <a:t> independence</a:t>
            </a:r>
          </a:p>
          <a:p>
            <a:pPr eaLnBrk="1" hangingPunct="1"/>
            <a:r>
              <a:rPr lang="en-US" smtClean="0"/>
              <a:t>Rapid </a:t>
            </a:r>
            <a:r>
              <a:rPr lang="en-US" smtClean="0">
                <a:solidFill>
                  <a:srgbClr val="FF3300"/>
                </a:solidFill>
              </a:rPr>
              <a:t>elasticity</a:t>
            </a:r>
          </a:p>
          <a:p>
            <a:pPr eaLnBrk="1" hangingPunct="1"/>
            <a:r>
              <a:rPr lang="en-US" smtClean="0">
                <a:solidFill>
                  <a:srgbClr val="FF3300"/>
                </a:solidFill>
              </a:rPr>
              <a:t>Measured</a:t>
            </a:r>
            <a:r>
              <a:rPr lang="en-US" smtClean="0"/>
              <a:t> service</a:t>
            </a:r>
          </a:p>
        </p:txBody>
      </p:sp>
      <p:sp>
        <p:nvSpPr>
          <p:cNvPr id="12292" name="Date Placeholder 3"/>
          <p:cNvSpPr>
            <a:spLocks noGrp="1"/>
          </p:cNvSpPr>
          <p:nvPr>
            <p:ph type="dt" sz="quarter" idx="10"/>
          </p:nvPr>
        </p:nvSpPr>
        <p:spPr/>
        <p:txBody>
          <a:bodyPr/>
          <a:lstStyle/>
          <a:p>
            <a:pPr>
              <a:defRPr/>
            </a:pPr>
            <a:fld id="{432FD758-B75D-45E8-A643-F6E7D288B042}" type="datetime1">
              <a:rPr lang="en-US" smtClean="0"/>
              <a:pPr>
                <a:defRPr/>
              </a:pPr>
              <a:t>9/22/2010</a:t>
            </a:fld>
            <a:endParaRPr lang="en-US" smtClean="0"/>
          </a:p>
        </p:txBody>
      </p:sp>
      <p:sp>
        <p:nvSpPr>
          <p:cNvPr id="12293" name="Footer Placeholder 4"/>
          <p:cNvSpPr>
            <a:spLocks noGrp="1"/>
          </p:cNvSpPr>
          <p:nvPr>
            <p:ph type="ftr" sz="quarter" idx="11"/>
          </p:nvPr>
        </p:nvSpPr>
        <p:spPr/>
        <p:txBody>
          <a:bodyPr/>
          <a:lstStyle/>
          <a:p>
            <a:pPr>
              <a:defRPr/>
            </a:pPr>
            <a:r>
              <a:rPr lang="en-US" dirty="0" smtClean="0"/>
              <a:t>ITS - 2010</a:t>
            </a:r>
          </a:p>
        </p:txBody>
      </p:sp>
      <p:sp>
        <p:nvSpPr>
          <p:cNvPr id="12294" name="Slide Number Placeholder 5"/>
          <p:cNvSpPr>
            <a:spLocks noGrp="1"/>
          </p:cNvSpPr>
          <p:nvPr>
            <p:ph type="sldNum" sz="quarter" idx="12"/>
          </p:nvPr>
        </p:nvSpPr>
        <p:spPr/>
        <p:txBody>
          <a:bodyPr/>
          <a:lstStyle/>
          <a:p>
            <a:pPr>
              <a:defRPr/>
            </a:pPr>
            <a:fld id="{AF4F00FF-E481-4476-8374-C8968AB3A07F}" type="slidenum">
              <a:rPr lang="en-US" smtClean="0"/>
              <a:pPr>
                <a:defRPr/>
              </a:pPr>
              <a:t>7</a:t>
            </a:fld>
            <a:endParaRPr lang="en-US" smtClean="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52400" y="762000"/>
            <a:ext cx="8839200" cy="838200"/>
          </a:xfrm>
        </p:spPr>
        <p:txBody>
          <a:bodyPr/>
          <a:lstStyle/>
          <a:p>
            <a:pPr eaLnBrk="1" hangingPunct="1"/>
            <a:r>
              <a:rPr lang="en-US" smtClean="0"/>
              <a:t>Delivery Models </a:t>
            </a:r>
            <a:r>
              <a:rPr lang="en-US" sz="2000" smtClean="0"/>
              <a:t>[NIST]</a:t>
            </a:r>
          </a:p>
        </p:txBody>
      </p:sp>
      <p:sp>
        <p:nvSpPr>
          <p:cNvPr id="12291" name="Content Placeholder 2"/>
          <p:cNvSpPr>
            <a:spLocks noGrp="1"/>
          </p:cNvSpPr>
          <p:nvPr>
            <p:ph idx="1"/>
          </p:nvPr>
        </p:nvSpPr>
        <p:spPr/>
        <p:txBody>
          <a:bodyPr/>
          <a:lstStyle/>
          <a:p>
            <a:pPr>
              <a:defRPr/>
            </a:pPr>
            <a:r>
              <a:rPr lang="en-US" i="1" dirty="0" smtClean="0"/>
              <a:t>Cloud Software as a Service (</a:t>
            </a:r>
            <a:r>
              <a:rPr lang="en-US" i="1" dirty="0" err="1" smtClean="0"/>
              <a:t>SaaS</a:t>
            </a:r>
            <a:r>
              <a:rPr lang="en-US" i="1" dirty="0" smtClean="0"/>
              <a:t>).</a:t>
            </a:r>
            <a:r>
              <a:rPr lang="en-US" dirty="0" smtClean="0"/>
              <a:t> </a:t>
            </a:r>
          </a:p>
          <a:p>
            <a:pPr lvl="1">
              <a:defRPr/>
            </a:pPr>
            <a:r>
              <a:rPr lang="en-US" dirty="0" smtClean="0">
                <a:solidFill>
                  <a:srgbClr val="FF0000"/>
                </a:solidFill>
                <a:ea typeface="+mn-ea"/>
                <a:cs typeface="+mn-cs"/>
              </a:rPr>
              <a:t>(e.g., web-based email). </a:t>
            </a:r>
          </a:p>
          <a:p>
            <a:pPr>
              <a:defRPr/>
            </a:pPr>
            <a:r>
              <a:rPr lang="en-US" i="1" dirty="0" smtClean="0"/>
              <a:t>Cloud Platform as a Service (</a:t>
            </a:r>
            <a:r>
              <a:rPr lang="en-US" i="1" dirty="0" err="1" smtClean="0"/>
              <a:t>PaaS</a:t>
            </a:r>
            <a:r>
              <a:rPr lang="en-US" i="1" dirty="0" smtClean="0"/>
              <a:t>)</a:t>
            </a:r>
            <a:r>
              <a:rPr lang="en-US" dirty="0" smtClean="0"/>
              <a:t>.  </a:t>
            </a:r>
          </a:p>
          <a:p>
            <a:pPr lvl="1">
              <a:defRPr/>
            </a:pPr>
            <a:r>
              <a:rPr lang="en-US" dirty="0" smtClean="0">
                <a:solidFill>
                  <a:srgbClr val="FF0000"/>
                </a:solidFill>
                <a:ea typeface="+mn-ea"/>
                <a:cs typeface="+mn-cs"/>
              </a:rPr>
              <a:t>(</a:t>
            </a:r>
            <a:r>
              <a:rPr lang="en-US" dirty="0" err="1" smtClean="0">
                <a:solidFill>
                  <a:srgbClr val="FF0000"/>
                </a:solidFill>
                <a:ea typeface="+mn-ea"/>
                <a:cs typeface="+mn-cs"/>
              </a:rPr>
              <a:t>e.g</a:t>
            </a:r>
            <a:r>
              <a:rPr lang="en-US" dirty="0" smtClean="0">
                <a:solidFill>
                  <a:srgbClr val="FF0000"/>
                </a:solidFill>
                <a:ea typeface="+mn-ea"/>
                <a:cs typeface="+mn-cs"/>
              </a:rPr>
              <a:t> Temporary Records Information Portal)</a:t>
            </a:r>
          </a:p>
          <a:p>
            <a:pPr>
              <a:defRPr/>
            </a:pPr>
            <a:r>
              <a:rPr lang="en-US" i="1" dirty="0" smtClean="0"/>
              <a:t>Cloud Infrastructure as a Service (</a:t>
            </a:r>
            <a:r>
              <a:rPr lang="en-US" i="1" dirty="0" err="1" smtClean="0"/>
              <a:t>IaaS</a:t>
            </a:r>
            <a:r>
              <a:rPr lang="en-US" i="1" dirty="0" smtClean="0"/>
              <a:t>). </a:t>
            </a:r>
          </a:p>
          <a:p>
            <a:pPr lvl="1">
              <a:defRPr/>
            </a:pPr>
            <a:r>
              <a:rPr lang="en-US" dirty="0" smtClean="0">
                <a:solidFill>
                  <a:srgbClr val="FF0000"/>
                </a:solidFill>
                <a:ea typeface="+mn-ea"/>
                <a:cs typeface="+mn-cs"/>
              </a:rPr>
              <a:t>(e.g., host firewalls).</a:t>
            </a:r>
            <a:endParaRPr lang="en-US" dirty="0">
              <a:solidFill>
                <a:srgbClr val="FF0000"/>
              </a:solidFill>
            </a:endParaRPr>
          </a:p>
        </p:txBody>
      </p:sp>
      <p:sp>
        <p:nvSpPr>
          <p:cNvPr id="12292" name="Date Placeholder 3"/>
          <p:cNvSpPr>
            <a:spLocks noGrp="1"/>
          </p:cNvSpPr>
          <p:nvPr>
            <p:ph type="dt" sz="quarter" idx="10"/>
          </p:nvPr>
        </p:nvSpPr>
        <p:spPr/>
        <p:txBody>
          <a:bodyPr/>
          <a:lstStyle/>
          <a:p>
            <a:pPr>
              <a:defRPr/>
            </a:pPr>
            <a:fld id="{432FD758-B75D-45E8-A643-F6E7D288B042}" type="datetime1">
              <a:rPr lang="en-US" smtClean="0"/>
              <a:pPr>
                <a:defRPr/>
              </a:pPr>
              <a:t>9/22/2010</a:t>
            </a:fld>
            <a:endParaRPr lang="en-US" smtClean="0"/>
          </a:p>
        </p:txBody>
      </p:sp>
      <p:sp>
        <p:nvSpPr>
          <p:cNvPr id="12293" name="Footer Placeholder 4"/>
          <p:cNvSpPr>
            <a:spLocks noGrp="1"/>
          </p:cNvSpPr>
          <p:nvPr>
            <p:ph type="ftr" sz="quarter" idx="11"/>
          </p:nvPr>
        </p:nvSpPr>
        <p:spPr/>
        <p:txBody>
          <a:bodyPr/>
          <a:lstStyle/>
          <a:p>
            <a:pPr>
              <a:defRPr/>
            </a:pPr>
            <a:r>
              <a:rPr lang="en-US" dirty="0" smtClean="0"/>
              <a:t>ITS - 2010</a:t>
            </a:r>
          </a:p>
        </p:txBody>
      </p:sp>
      <p:sp>
        <p:nvSpPr>
          <p:cNvPr id="12294" name="Slide Number Placeholder 5"/>
          <p:cNvSpPr>
            <a:spLocks noGrp="1"/>
          </p:cNvSpPr>
          <p:nvPr>
            <p:ph type="sldNum" sz="quarter" idx="12"/>
          </p:nvPr>
        </p:nvSpPr>
        <p:spPr/>
        <p:txBody>
          <a:bodyPr/>
          <a:lstStyle/>
          <a:p>
            <a:pPr>
              <a:defRPr/>
            </a:pPr>
            <a:fld id="{A2F5C372-528E-46CC-BDB9-96C1038F2CA6}" type="slidenum">
              <a:rPr lang="en-US" smtClean="0"/>
              <a:pPr>
                <a:defRPr/>
              </a:pPr>
              <a:t>8</a:t>
            </a:fld>
            <a:endParaRPr lang="en-US" smtClean="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152400" y="762000"/>
            <a:ext cx="8839200" cy="838200"/>
          </a:xfrm>
        </p:spPr>
        <p:txBody>
          <a:bodyPr/>
          <a:lstStyle/>
          <a:p>
            <a:pPr eaLnBrk="1" hangingPunct="1"/>
            <a:r>
              <a:rPr lang="en-US" smtClean="0"/>
              <a:t>Deployment Models </a:t>
            </a:r>
            <a:r>
              <a:rPr lang="en-US" sz="2000" smtClean="0"/>
              <a:t>[NIST]</a:t>
            </a:r>
          </a:p>
        </p:txBody>
      </p:sp>
      <p:sp>
        <p:nvSpPr>
          <p:cNvPr id="14339" name="Content Placeholder 2"/>
          <p:cNvSpPr>
            <a:spLocks noGrp="1"/>
          </p:cNvSpPr>
          <p:nvPr>
            <p:ph idx="1"/>
          </p:nvPr>
        </p:nvSpPr>
        <p:spPr/>
        <p:txBody>
          <a:bodyPr/>
          <a:lstStyle/>
          <a:p>
            <a:r>
              <a:rPr lang="en-US" i="1" smtClean="0"/>
              <a:t>Private cloud. 		</a:t>
            </a:r>
            <a:r>
              <a:rPr lang="en-US" i="1" smtClean="0">
                <a:solidFill>
                  <a:srgbClr val="FF0000"/>
                </a:solidFill>
              </a:rPr>
              <a:t>ITS Intranet</a:t>
            </a:r>
          </a:p>
          <a:p>
            <a:r>
              <a:rPr lang="en-US" i="1" smtClean="0"/>
              <a:t>Community cloud.</a:t>
            </a:r>
            <a:r>
              <a:rPr lang="en-US" smtClean="0"/>
              <a:t> 	</a:t>
            </a:r>
            <a:r>
              <a:rPr lang="en-US" smtClean="0">
                <a:solidFill>
                  <a:srgbClr val="FF0000"/>
                </a:solidFill>
              </a:rPr>
              <a:t>DoC Finance</a:t>
            </a:r>
          </a:p>
          <a:p>
            <a:r>
              <a:rPr lang="en-US" i="1" smtClean="0"/>
              <a:t>Public cloud. 		</a:t>
            </a:r>
            <a:r>
              <a:rPr lang="en-US" i="1" smtClean="0">
                <a:solidFill>
                  <a:srgbClr val="FF0000"/>
                </a:solidFill>
              </a:rPr>
              <a:t>GMail</a:t>
            </a:r>
          </a:p>
          <a:p>
            <a:r>
              <a:rPr lang="en-US" i="1" smtClean="0"/>
              <a:t>Hybrid cloud</a:t>
            </a:r>
            <a:r>
              <a:rPr lang="en-US" smtClean="0"/>
              <a:t>. 		</a:t>
            </a:r>
            <a:r>
              <a:rPr lang="en-US" smtClean="0">
                <a:solidFill>
                  <a:srgbClr val="FF0000"/>
                </a:solidFill>
              </a:rPr>
              <a:t>?</a:t>
            </a:r>
          </a:p>
        </p:txBody>
      </p:sp>
      <p:sp>
        <p:nvSpPr>
          <p:cNvPr id="12292" name="Date Placeholder 3"/>
          <p:cNvSpPr>
            <a:spLocks noGrp="1"/>
          </p:cNvSpPr>
          <p:nvPr>
            <p:ph type="dt" sz="quarter" idx="10"/>
          </p:nvPr>
        </p:nvSpPr>
        <p:spPr/>
        <p:txBody>
          <a:bodyPr/>
          <a:lstStyle/>
          <a:p>
            <a:pPr>
              <a:defRPr/>
            </a:pPr>
            <a:fld id="{432FD758-B75D-45E8-A643-F6E7D288B042}" type="datetime1">
              <a:rPr lang="en-US" smtClean="0"/>
              <a:pPr>
                <a:defRPr/>
              </a:pPr>
              <a:t>9/22/2010</a:t>
            </a:fld>
            <a:endParaRPr lang="en-US" smtClean="0"/>
          </a:p>
        </p:txBody>
      </p:sp>
      <p:sp>
        <p:nvSpPr>
          <p:cNvPr id="12293" name="Footer Placeholder 4"/>
          <p:cNvSpPr>
            <a:spLocks noGrp="1"/>
          </p:cNvSpPr>
          <p:nvPr>
            <p:ph type="ftr" sz="quarter" idx="11"/>
          </p:nvPr>
        </p:nvSpPr>
        <p:spPr/>
        <p:txBody>
          <a:bodyPr/>
          <a:lstStyle/>
          <a:p>
            <a:pPr>
              <a:defRPr/>
            </a:pPr>
            <a:r>
              <a:rPr lang="en-US" dirty="0" smtClean="0"/>
              <a:t>ITS - 2010</a:t>
            </a:r>
          </a:p>
        </p:txBody>
      </p:sp>
      <p:sp>
        <p:nvSpPr>
          <p:cNvPr id="12294" name="Slide Number Placeholder 5"/>
          <p:cNvSpPr>
            <a:spLocks noGrp="1"/>
          </p:cNvSpPr>
          <p:nvPr>
            <p:ph type="sldNum" sz="quarter" idx="12"/>
          </p:nvPr>
        </p:nvSpPr>
        <p:spPr/>
        <p:txBody>
          <a:bodyPr/>
          <a:lstStyle/>
          <a:p>
            <a:pPr>
              <a:defRPr/>
            </a:pPr>
            <a:fld id="{C7CE2E05-E570-4C77-81C6-B28B3D32EEAC}" type="slidenum">
              <a:rPr lang="en-US" smtClean="0"/>
              <a:pPr>
                <a:defRPr/>
              </a:pPr>
              <a:t>9</a:t>
            </a:fld>
            <a:endParaRPr lang="en-US" smtClean="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US" smtClean="0"/>
              <a:t>Why should you care?</a:t>
            </a:r>
          </a:p>
        </p:txBody>
      </p:sp>
      <p:sp>
        <p:nvSpPr>
          <p:cNvPr id="15363" name="Content Placeholder 2"/>
          <p:cNvSpPr>
            <a:spLocks noGrp="1"/>
          </p:cNvSpPr>
          <p:nvPr>
            <p:ph idx="1"/>
          </p:nvPr>
        </p:nvSpPr>
        <p:spPr/>
        <p:txBody>
          <a:bodyPr/>
          <a:lstStyle/>
          <a:p>
            <a:pPr eaLnBrk="1" hangingPunct="1"/>
            <a:r>
              <a:rPr lang="en-US" smtClean="0"/>
              <a:t>A new “internet-based” service model</a:t>
            </a:r>
          </a:p>
          <a:p>
            <a:pPr eaLnBrk="1" hangingPunct="1"/>
            <a:r>
              <a:rPr lang="en-US" smtClean="0"/>
              <a:t>A new cost structure (</a:t>
            </a:r>
            <a:r>
              <a:rPr lang="en-US" smtClean="0">
                <a:solidFill>
                  <a:srgbClr val="FF0000"/>
                </a:solidFill>
              </a:rPr>
              <a:t>rent vs. buy</a:t>
            </a:r>
            <a:r>
              <a:rPr lang="en-US" smtClean="0"/>
              <a:t>)</a:t>
            </a:r>
          </a:p>
          <a:p>
            <a:pPr eaLnBrk="1" hangingPunct="1"/>
            <a:r>
              <a:rPr lang="en-US" smtClean="0"/>
              <a:t>Easier sharing of services between government agencies </a:t>
            </a:r>
            <a:br>
              <a:rPr lang="en-US" smtClean="0"/>
            </a:br>
            <a:r>
              <a:rPr lang="en-US" smtClean="0"/>
              <a:t>(</a:t>
            </a:r>
            <a:r>
              <a:rPr lang="en-US" smtClean="0">
                <a:solidFill>
                  <a:srgbClr val="FF0000"/>
                </a:solidFill>
              </a:rPr>
              <a:t>Temporary Records Information Portal</a:t>
            </a:r>
            <a:r>
              <a:rPr lang="en-US" smtClean="0"/>
              <a:t>)</a:t>
            </a:r>
          </a:p>
          <a:p>
            <a:pPr eaLnBrk="1" hangingPunct="1"/>
            <a:r>
              <a:rPr lang="en-US" smtClean="0"/>
              <a:t>New tricks in the use and management</a:t>
            </a:r>
          </a:p>
          <a:p>
            <a:pPr eaLnBrk="1" hangingPunct="1"/>
            <a:r>
              <a:rPr lang="en-US" smtClean="0">
                <a:solidFill>
                  <a:srgbClr val="FF0000"/>
                </a:solidFill>
              </a:rPr>
              <a:t>Complex technology always has “issues”.</a:t>
            </a:r>
          </a:p>
        </p:txBody>
      </p:sp>
      <p:sp>
        <p:nvSpPr>
          <p:cNvPr id="13316" name="Date Placeholder 3"/>
          <p:cNvSpPr>
            <a:spLocks noGrp="1"/>
          </p:cNvSpPr>
          <p:nvPr>
            <p:ph type="dt" sz="quarter" idx="10"/>
          </p:nvPr>
        </p:nvSpPr>
        <p:spPr/>
        <p:txBody>
          <a:bodyPr/>
          <a:lstStyle/>
          <a:p>
            <a:pPr>
              <a:defRPr/>
            </a:pPr>
            <a:fld id="{9D959B3B-0275-428E-AFC6-A5A46ADCCB75}" type="datetime1">
              <a:rPr lang="en-US" smtClean="0"/>
              <a:pPr>
                <a:defRPr/>
              </a:pPr>
              <a:t>9/22/2010</a:t>
            </a:fld>
            <a:endParaRPr lang="en-US" smtClean="0"/>
          </a:p>
        </p:txBody>
      </p:sp>
      <p:sp>
        <p:nvSpPr>
          <p:cNvPr id="13317" name="Footer Placeholder 4"/>
          <p:cNvSpPr>
            <a:spLocks noGrp="1"/>
          </p:cNvSpPr>
          <p:nvPr>
            <p:ph type="ftr" sz="quarter" idx="11"/>
          </p:nvPr>
        </p:nvSpPr>
        <p:spPr/>
        <p:txBody>
          <a:bodyPr/>
          <a:lstStyle/>
          <a:p>
            <a:pPr>
              <a:defRPr/>
            </a:pPr>
            <a:r>
              <a:rPr lang="en-US" dirty="0" smtClean="0"/>
              <a:t>ITS - 2010</a:t>
            </a:r>
          </a:p>
        </p:txBody>
      </p:sp>
      <p:sp>
        <p:nvSpPr>
          <p:cNvPr id="13318" name="Slide Number Placeholder 5"/>
          <p:cNvSpPr>
            <a:spLocks noGrp="1"/>
          </p:cNvSpPr>
          <p:nvPr>
            <p:ph type="sldNum" sz="quarter" idx="12"/>
          </p:nvPr>
        </p:nvSpPr>
        <p:spPr/>
        <p:txBody>
          <a:bodyPr/>
          <a:lstStyle/>
          <a:p>
            <a:pPr>
              <a:defRPr/>
            </a:pPr>
            <a:fld id="{FD92E756-74FF-43C9-A42A-771DAF696929}" type="slidenum">
              <a:rPr lang="en-US" smtClean="0"/>
              <a:pPr>
                <a:defRPr/>
              </a:pPr>
              <a:t>10</a:t>
            </a:fld>
            <a:endParaRPr lang="en-US" smtClean="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6"/>
          <p:cNvSpPr>
            <a:spLocks noGrp="1"/>
          </p:cNvSpPr>
          <p:nvPr>
            <p:ph type="title"/>
          </p:nvPr>
        </p:nvSpPr>
        <p:spPr/>
        <p:txBody>
          <a:bodyPr/>
          <a:lstStyle/>
          <a:p>
            <a:pPr eaLnBrk="1" hangingPunct="1"/>
            <a:r>
              <a:rPr lang="en-US" smtClean="0"/>
              <a:t>Cloud Economics</a:t>
            </a:r>
          </a:p>
        </p:txBody>
      </p:sp>
      <p:sp>
        <p:nvSpPr>
          <p:cNvPr id="16387" name="Text Placeholder 7"/>
          <p:cNvSpPr>
            <a:spLocks noGrp="1"/>
          </p:cNvSpPr>
          <p:nvPr>
            <p:ph type="body" idx="1"/>
          </p:nvPr>
        </p:nvSpPr>
        <p:spPr/>
        <p:txBody>
          <a:bodyPr/>
          <a:lstStyle/>
          <a:p>
            <a:pPr algn="ctr" eaLnBrk="1" hangingPunct="1"/>
            <a:r>
              <a:rPr lang="en-US" smtClean="0"/>
              <a:t>Traditional</a:t>
            </a:r>
          </a:p>
        </p:txBody>
      </p:sp>
      <p:pic>
        <p:nvPicPr>
          <p:cNvPr id="16388" name="Content Placeholder 11" descr="CloudEconomics (2).gif"/>
          <p:cNvPicPr>
            <a:picLocks noGrp="1" noChangeAspect="1"/>
          </p:cNvPicPr>
          <p:nvPr>
            <p:ph sz="half" idx="2"/>
          </p:nvPr>
        </p:nvPicPr>
        <p:blipFill>
          <a:blip r:embed="rId2" cstate="print"/>
          <a:srcRect t="37202" r="56621"/>
          <a:stretch>
            <a:fillRect/>
          </a:stretch>
        </p:blipFill>
        <p:spPr>
          <a:xfrm>
            <a:off x="533400" y="2286000"/>
            <a:ext cx="3751263" cy="3576638"/>
          </a:xfrm>
        </p:spPr>
      </p:pic>
      <p:sp>
        <p:nvSpPr>
          <p:cNvPr id="16389" name="Text Placeholder 9"/>
          <p:cNvSpPr>
            <a:spLocks noGrp="1"/>
          </p:cNvSpPr>
          <p:nvPr>
            <p:ph type="body" sz="quarter" idx="3"/>
          </p:nvPr>
        </p:nvSpPr>
        <p:spPr/>
        <p:txBody>
          <a:bodyPr/>
          <a:lstStyle/>
          <a:p>
            <a:pPr algn="ctr" eaLnBrk="1" hangingPunct="1"/>
            <a:r>
              <a:rPr lang="en-US" smtClean="0"/>
              <a:t>Cloud</a:t>
            </a:r>
          </a:p>
        </p:txBody>
      </p:sp>
      <p:pic>
        <p:nvPicPr>
          <p:cNvPr id="16390" name="Content Placeholder 12" descr="CloudEconomics (2).gif"/>
          <p:cNvPicPr>
            <a:picLocks noGrp="1" noChangeAspect="1"/>
          </p:cNvPicPr>
          <p:nvPr>
            <p:ph sz="quarter" idx="4"/>
          </p:nvPr>
        </p:nvPicPr>
        <p:blipFill>
          <a:blip r:embed="rId2" cstate="print"/>
          <a:srcRect l="56638" b="37029"/>
          <a:stretch>
            <a:fillRect/>
          </a:stretch>
        </p:blipFill>
        <p:spPr>
          <a:xfrm>
            <a:off x="4800600" y="2509838"/>
            <a:ext cx="3749675" cy="3586162"/>
          </a:xfrm>
        </p:spPr>
      </p:pic>
      <p:sp>
        <p:nvSpPr>
          <p:cNvPr id="14343" name="Date Placeholder 3"/>
          <p:cNvSpPr>
            <a:spLocks noGrp="1"/>
          </p:cNvSpPr>
          <p:nvPr>
            <p:ph type="dt" sz="quarter" idx="10"/>
          </p:nvPr>
        </p:nvSpPr>
        <p:spPr/>
        <p:txBody>
          <a:bodyPr/>
          <a:lstStyle/>
          <a:p>
            <a:pPr>
              <a:defRPr/>
            </a:pPr>
            <a:fld id="{432F93FC-78C7-483A-8B14-A1CE55163D9B}" type="datetime1">
              <a:rPr lang="en-US" smtClean="0"/>
              <a:pPr>
                <a:defRPr/>
              </a:pPr>
              <a:t>9/22/2010</a:t>
            </a:fld>
            <a:endParaRPr lang="en-US" smtClean="0"/>
          </a:p>
        </p:txBody>
      </p:sp>
      <p:sp>
        <p:nvSpPr>
          <p:cNvPr id="14344" name="Footer Placeholder 4"/>
          <p:cNvSpPr>
            <a:spLocks noGrp="1"/>
          </p:cNvSpPr>
          <p:nvPr>
            <p:ph type="ftr" sz="quarter" idx="11"/>
          </p:nvPr>
        </p:nvSpPr>
        <p:spPr/>
        <p:txBody>
          <a:bodyPr/>
          <a:lstStyle/>
          <a:p>
            <a:pPr>
              <a:defRPr/>
            </a:pPr>
            <a:r>
              <a:rPr lang="en-US" dirty="0" smtClean="0"/>
              <a:t>ITS - 2010</a:t>
            </a:r>
          </a:p>
        </p:txBody>
      </p:sp>
      <p:sp>
        <p:nvSpPr>
          <p:cNvPr id="14345" name="Slide Number Placeholder 5"/>
          <p:cNvSpPr>
            <a:spLocks noGrp="1"/>
          </p:cNvSpPr>
          <p:nvPr>
            <p:ph type="sldNum" sz="quarter" idx="12"/>
          </p:nvPr>
        </p:nvSpPr>
        <p:spPr/>
        <p:txBody>
          <a:bodyPr/>
          <a:lstStyle/>
          <a:p>
            <a:pPr>
              <a:defRPr/>
            </a:pPr>
            <a:fld id="{1F3796D9-88E4-4B94-95F0-661FB03E511C}" type="slidenum">
              <a:rPr lang="en-US" smtClean="0"/>
              <a:pPr>
                <a:defRPr/>
              </a:pPr>
              <a:t>11</a:t>
            </a:fld>
            <a:endParaRPr lang="en-US" smtClean="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hangingPunct="1"/>
            <a:r>
              <a:rPr lang="en-US" smtClean="0"/>
              <a:t>Costs?</a:t>
            </a:r>
          </a:p>
        </p:txBody>
      </p:sp>
      <p:sp>
        <p:nvSpPr>
          <p:cNvPr id="16387" name="Date Placeholder 4"/>
          <p:cNvSpPr>
            <a:spLocks noGrp="1"/>
          </p:cNvSpPr>
          <p:nvPr>
            <p:ph type="dt" sz="quarter" idx="10"/>
          </p:nvPr>
        </p:nvSpPr>
        <p:spPr/>
        <p:txBody>
          <a:bodyPr/>
          <a:lstStyle/>
          <a:p>
            <a:pPr>
              <a:defRPr/>
            </a:pPr>
            <a:fld id="{D2F68429-A394-4C58-8930-86313046E343}" type="datetime1">
              <a:rPr lang="en-US" smtClean="0"/>
              <a:pPr>
                <a:defRPr/>
              </a:pPr>
              <a:t>9/22/2010</a:t>
            </a:fld>
            <a:endParaRPr lang="en-US" smtClean="0"/>
          </a:p>
        </p:txBody>
      </p:sp>
      <p:sp>
        <p:nvSpPr>
          <p:cNvPr id="16388" name="Footer Placeholder 5"/>
          <p:cNvSpPr>
            <a:spLocks noGrp="1"/>
          </p:cNvSpPr>
          <p:nvPr>
            <p:ph type="ftr" sz="quarter" idx="11"/>
          </p:nvPr>
        </p:nvSpPr>
        <p:spPr/>
        <p:txBody>
          <a:bodyPr/>
          <a:lstStyle/>
          <a:p>
            <a:pPr>
              <a:defRPr/>
            </a:pPr>
            <a:r>
              <a:rPr lang="en-US" dirty="0" smtClean="0"/>
              <a:t>ITS - 2010</a:t>
            </a:r>
          </a:p>
        </p:txBody>
      </p:sp>
      <p:sp>
        <p:nvSpPr>
          <p:cNvPr id="16389" name="Slide Number Placeholder 6"/>
          <p:cNvSpPr>
            <a:spLocks noGrp="1"/>
          </p:cNvSpPr>
          <p:nvPr>
            <p:ph type="sldNum" sz="quarter" idx="12"/>
          </p:nvPr>
        </p:nvSpPr>
        <p:spPr/>
        <p:txBody>
          <a:bodyPr/>
          <a:lstStyle/>
          <a:p>
            <a:pPr>
              <a:defRPr/>
            </a:pPr>
            <a:fld id="{31A547CC-5ECB-44A0-A862-B28B31C8C23F}" type="slidenum">
              <a:rPr lang="en-US" smtClean="0"/>
              <a:pPr>
                <a:defRPr/>
              </a:pPr>
              <a:t>12</a:t>
            </a:fld>
            <a:endParaRPr lang="en-US" smtClean="0"/>
          </a:p>
        </p:txBody>
      </p:sp>
      <p:pic>
        <p:nvPicPr>
          <p:cNvPr id="17414" name="Picture 3"/>
          <p:cNvPicPr>
            <a:picLocks noGrp="1" noChangeAspect="1" noChangeArrowheads="1"/>
          </p:cNvPicPr>
          <p:nvPr>
            <p:ph sz="half" idx="2"/>
          </p:nvPr>
        </p:nvPicPr>
        <p:blipFill>
          <a:blip r:embed="rId2" cstate="print"/>
          <a:srcRect/>
          <a:stretch>
            <a:fillRect/>
          </a:stretch>
        </p:blipFill>
        <p:spPr>
          <a:xfrm>
            <a:off x="152400" y="4648200"/>
            <a:ext cx="4887913" cy="1547813"/>
          </a:xfrm>
          <a:ln>
            <a:solidFill>
              <a:schemeClr val="accent1"/>
            </a:solidFill>
          </a:ln>
        </p:spPr>
      </p:pic>
      <p:pic>
        <p:nvPicPr>
          <p:cNvPr id="17415" name="Picture 4"/>
          <p:cNvPicPr>
            <a:picLocks noChangeAspect="1" noChangeArrowheads="1"/>
          </p:cNvPicPr>
          <p:nvPr/>
        </p:nvPicPr>
        <p:blipFill>
          <a:blip r:embed="rId3" cstate="print"/>
          <a:srcRect/>
          <a:stretch>
            <a:fillRect/>
          </a:stretch>
        </p:blipFill>
        <p:spPr bwMode="auto">
          <a:xfrm>
            <a:off x="152400" y="152400"/>
            <a:ext cx="3048000" cy="2478088"/>
          </a:xfrm>
          <a:prstGeom prst="rect">
            <a:avLst/>
          </a:prstGeom>
          <a:noFill/>
          <a:ln w="9525">
            <a:solidFill>
              <a:schemeClr val="accent1"/>
            </a:solidFill>
            <a:miter lim="800000"/>
            <a:headEnd/>
            <a:tailEnd/>
          </a:ln>
        </p:spPr>
      </p:pic>
      <p:pic>
        <p:nvPicPr>
          <p:cNvPr id="17416" name="Picture 5"/>
          <p:cNvPicPr>
            <a:picLocks noChangeAspect="1" noChangeArrowheads="1"/>
          </p:cNvPicPr>
          <p:nvPr/>
        </p:nvPicPr>
        <p:blipFill>
          <a:blip r:embed="rId4" cstate="print"/>
          <a:srcRect l="1978" r="1077"/>
          <a:stretch>
            <a:fillRect/>
          </a:stretch>
        </p:blipFill>
        <p:spPr bwMode="auto">
          <a:xfrm>
            <a:off x="228600" y="2709863"/>
            <a:ext cx="7467600" cy="1100137"/>
          </a:xfrm>
          <a:prstGeom prst="rect">
            <a:avLst/>
          </a:prstGeom>
          <a:noFill/>
          <a:ln w="9525">
            <a:solidFill>
              <a:schemeClr val="accent1"/>
            </a:solidFill>
            <a:miter lim="800000"/>
            <a:headEnd/>
            <a:tailEnd/>
          </a:ln>
        </p:spPr>
      </p:pic>
      <p:pic>
        <p:nvPicPr>
          <p:cNvPr id="17417" name="Picture 2"/>
          <p:cNvPicPr>
            <a:picLocks noGrp="1" noChangeAspect="1" noChangeArrowheads="1"/>
          </p:cNvPicPr>
          <p:nvPr>
            <p:ph sz="half" idx="1"/>
          </p:nvPr>
        </p:nvPicPr>
        <p:blipFill>
          <a:blip r:embed="rId5" cstate="print"/>
          <a:srcRect l="3098" t="4485" r="3999"/>
          <a:stretch>
            <a:fillRect/>
          </a:stretch>
        </p:blipFill>
        <p:spPr>
          <a:xfrm>
            <a:off x="4343400" y="3733800"/>
            <a:ext cx="4572000" cy="1624013"/>
          </a:xfrm>
          <a:ln>
            <a:solidFill>
              <a:schemeClr val="accent1"/>
            </a:solidFill>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457200"/>
            <a:ext cx="8229600" cy="838200"/>
          </a:xfrm>
        </p:spPr>
        <p:txBody>
          <a:bodyPr/>
          <a:lstStyle/>
          <a:p>
            <a:pPr eaLnBrk="1" hangingPunct="1"/>
            <a:r>
              <a:rPr lang="en-US" smtClean="0"/>
              <a:t>Costs?</a:t>
            </a:r>
          </a:p>
        </p:txBody>
      </p:sp>
      <p:pic>
        <p:nvPicPr>
          <p:cNvPr id="18435" name="Content Placeholder 12" descr="GooglePricing.gif"/>
          <p:cNvPicPr>
            <a:picLocks noGrp="1" noChangeAspect="1"/>
          </p:cNvPicPr>
          <p:nvPr>
            <p:ph idx="1"/>
          </p:nvPr>
        </p:nvPicPr>
        <p:blipFill>
          <a:blip r:embed="rId2" cstate="print"/>
          <a:srcRect b="2824"/>
          <a:stretch>
            <a:fillRect/>
          </a:stretch>
        </p:blipFill>
        <p:spPr>
          <a:xfrm>
            <a:off x="1600200" y="1295400"/>
            <a:ext cx="5410200" cy="4648200"/>
          </a:xfrm>
        </p:spPr>
      </p:pic>
      <p:sp>
        <p:nvSpPr>
          <p:cNvPr id="2" name="Date Placeholder 4"/>
          <p:cNvSpPr>
            <a:spLocks noGrp="1"/>
          </p:cNvSpPr>
          <p:nvPr>
            <p:ph type="dt" sz="quarter" idx="10"/>
          </p:nvPr>
        </p:nvSpPr>
        <p:spPr/>
        <p:txBody>
          <a:bodyPr/>
          <a:lstStyle/>
          <a:p>
            <a:pPr>
              <a:defRPr/>
            </a:pPr>
            <a:fld id="{D2F68429-A394-4C58-8930-86313046E343}" type="datetime1">
              <a:rPr lang="en-US" smtClean="0"/>
              <a:pPr>
                <a:defRPr/>
              </a:pPr>
              <a:t>9/22/2010</a:t>
            </a:fld>
            <a:endParaRPr lang="en-US" smtClean="0"/>
          </a:p>
        </p:txBody>
      </p:sp>
      <p:sp>
        <p:nvSpPr>
          <p:cNvPr id="16388" name="Footer Placeholder 5"/>
          <p:cNvSpPr>
            <a:spLocks noGrp="1"/>
          </p:cNvSpPr>
          <p:nvPr>
            <p:ph type="ftr" sz="quarter" idx="11"/>
          </p:nvPr>
        </p:nvSpPr>
        <p:spPr/>
        <p:txBody>
          <a:bodyPr/>
          <a:lstStyle/>
          <a:p>
            <a:pPr>
              <a:defRPr/>
            </a:pPr>
            <a:r>
              <a:rPr lang="en-US" dirty="0" smtClean="0"/>
              <a:t>ITS - 2010</a:t>
            </a:r>
          </a:p>
        </p:txBody>
      </p:sp>
      <p:sp>
        <p:nvSpPr>
          <p:cNvPr id="16389" name="Slide Number Placeholder 6"/>
          <p:cNvSpPr>
            <a:spLocks noGrp="1"/>
          </p:cNvSpPr>
          <p:nvPr>
            <p:ph type="sldNum" sz="quarter" idx="12"/>
          </p:nvPr>
        </p:nvSpPr>
        <p:spPr/>
        <p:txBody>
          <a:bodyPr/>
          <a:lstStyle/>
          <a:p>
            <a:pPr>
              <a:defRPr/>
            </a:pPr>
            <a:fld id="{E037D96D-89FE-479F-8013-A013DF536D9C}" type="slidenum">
              <a:rPr lang="en-US" smtClean="0"/>
              <a:pPr>
                <a:defRPr/>
              </a:pPr>
              <a:t>13</a:t>
            </a:fld>
            <a:endParaRPr lang="en-US" smtClean="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6"/>
          <p:cNvSpPr>
            <a:spLocks noGrp="1"/>
          </p:cNvSpPr>
          <p:nvPr>
            <p:ph type="title"/>
          </p:nvPr>
        </p:nvSpPr>
        <p:spPr/>
        <p:txBody>
          <a:bodyPr/>
          <a:lstStyle/>
          <a:p>
            <a:pPr eaLnBrk="1" hangingPunct="1"/>
            <a:r>
              <a:rPr lang="en-US" smtClean="0"/>
              <a:t>A Growing List</a:t>
            </a:r>
          </a:p>
        </p:txBody>
      </p:sp>
      <p:sp>
        <p:nvSpPr>
          <p:cNvPr id="19459" name="Content Placeholder 7"/>
          <p:cNvSpPr>
            <a:spLocks noGrp="1"/>
          </p:cNvSpPr>
          <p:nvPr>
            <p:ph sz="half" idx="1"/>
          </p:nvPr>
        </p:nvSpPr>
        <p:spPr>
          <a:xfrm>
            <a:off x="609600" y="1676400"/>
            <a:ext cx="1676400" cy="4343400"/>
          </a:xfrm>
        </p:spPr>
        <p:txBody>
          <a:bodyPr/>
          <a:lstStyle/>
          <a:p>
            <a:pPr eaLnBrk="1" hangingPunct="1"/>
            <a:r>
              <a:rPr lang="en-US" sz="1000" smtClean="0">
                <a:hlinkClick r:id="rId2"/>
              </a:rPr>
              <a:t>10Gen </a:t>
            </a:r>
            <a:endParaRPr lang="en-US" sz="1000" smtClean="0"/>
          </a:p>
          <a:p>
            <a:pPr eaLnBrk="1" hangingPunct="1"/>
            <a:r>
              <a:rPr lang="en-US" sz="1000" smtClean="0">
                <a:hlinkClick r:id="rId3"/>
              </a:rPr>
              <a:t>3Leaf Systems  </a:t>
            </a:r>
            <a:endParaRPr lang="en-US" sz="1000" smtClean="0"/>
          </a:p>
          <a:p>
            <a:pPr eaLnBrk="1" hangingPunct="1"/>
            <a:r>
              <a:rPr lang="en-US" sz="1000" smtClean="0">
                <a:hlinkClick r:id="rId4"/>
              </a:rPr>
              <a:t>3Tera</a:t>
            </a:r>
            <a:r>
              <a:rPr lang="en-US" sz="1000" smtClean="0"/>
              <a:t> </a:t>
            </a:r>
          </a:p>
          <a:p>
            <a:pPr eaLnBrk="1" hangingPunct="1"/>
            <a:r>
              <a:rPr lang="en-US" sz="1200" b="1" smtClean="0">
                <a:solidFill>
                  <a:srgbClr val="FF0000"/>
                </a:solidFill>
                <a:hlinkClick r:id="rId5"/>
              </a:rPr>
              <a:t>Akamai </a:t>
            </a:r>
            <a:endParaRPr lang="en-US" sz="1200" b="1" smtClean="0">
              <a:solidFill>
                <a:srgbClr val="FF0000"/>
              </a:solidFill>
            </a:endParaRPr>
          </a:p>
          <a:p>
            <a:pPr eaLnBrk="1" hangingPunct="1"/>
            <a:r>
              <a:rPr lang="en-US" sz="1200" b="1" smtClean="0">
                <a:solidFill>
                  <a:srgbClr val="FF0000"/>
                </a:solidFill>
                <a:hlinkClick r:id="rId6"/>
              </a:rPr>
              <a:t>Amazon EC2 </a:t>
            </a:r>
            <a:endParaRPr lang="en-US" sz="1200" b="1" smtClean="0">
              <a:solidFill>
                <a:srgbClr val="FF0000"/>
              </a:solidFill>
            </a:endParaRPr>
          </a:p>
          <a:p>
            <a:pPr eaLnBrk="1" hangingPunct="1"/>
            <a:r>
              <a:rPr lang="en-US" sz="1000" smtClean="0">
                <a:hlinkClick r:id="rId7"/>
              </a:rPr>
              <a:t>Apache Hadoop</a:t>
            </a:r>
            <a:r>
              <a:rPr lang="en-US" sz="1000" smtClean="0"/>
              <a:t> </a:t>
            </a:r>
          </a:p>
          <a:p>
            <a:pPr eaLnBrk="1" hangingPunct="1"/>
            <a:r>
              <a:rPr lang="en-US" sz="1000" smtClean="0">
                <a:hlinkClick r:id="rId8"/>
              </a:rPr>
              <a:t>Appirio</a:t>
            </a:r>
            <a:r>
              <a:rPr lang="en-US" sz="1000" smtClean="0"/>
              <a:t> </a:t>
            </a:r>
          </a:p>
          <a:p>
            <a:pPr eaLnBrk="1" hangingPunct="1"/>
            <a:r>
              <a:rPr lang="en-US" sz="1000" smtClean="0">
                <a:hlinkClick r:id="rId9"/>
              </a:rPr>
              <a:t>Appistry</a:t>
            </a:r>
            <a:r>
              <a:rPr lang="en-US" sz="1000" smtClean="0"/>
              <a:t> </a:t>
            </a:r>
          </a:p>
          <a:p>
            <a:pPr eaLnBrk="1" hangingPunct="1"/>
            <a:r>
              <a:rPr lang="en-US" sz="1000" smtClean="0">
                <a:hlinkClick r:id="rId10"/>
              </a:rPr>
              <a:t>AppNexus</a:t>
            </a:r>
            <a:r>
              <a:rPr lang="en-US" sz="1000" smtClean="0"/>
              <a:t> </a:t>
            </a:r>
            <a:r>
              <a:rPr lang="en-US" sz="1000" smtClean="0">
                <a:hlinkClick r:id="rId11"/>
              </a:rPr>
              <a:t>A</a:t>
            </a:r>
          </a:p>
          <a:p>
            <a:pPr eaLnBrk="1" hangingPunct="1"/>
            <a:r>
              <a:rPr lang="en-US" sz="1000" smtClean="0">
                <a:hlinkClick r:id="rId11"/>
              </a:rPr>
              <a:t>ptana</a:t>
            </a:r>
            <a:r>
              <a:rPr lang="en-US" sz="1000" smtClean="0"/>
              <a:t> </a:t>
            </a:r>
          </a:p>
          <a:p>
            <a:pPr eaLnBrk="1" hangingPunct="1"/>
            <a:r>
              <a:rPr lang="en-US" sz="1000" smtClean="0">
                <a:hlinkClick r:id="rId12"/>
              </a:rPr>
              <a:t>Arjuna</a:t>
            </a:r>
            <a:r>
              <a:rPr lang="en-US" sz="1000" smtClean="0"/>
              <a:t> </a:t>
            </a:r>
          </a:p>
          <a:p>
            <a:pPr eaLnBrk="1" hangingPunct="1"/>
            <a:r>
              <a:rPr lang="en-US" sz="1000" smtClean="0">
                <a:hlinkClick r:id="rId13"/>
              </a:rPr>
              <a:t>Asankya</a:t>
            </a:r>
            <a:r>
              <a:rPr lang="en-US" sz="1000" smtClean="0"/>
              <a:t> </a:t>
            </a:r>
          </a:p>
          <a:p>
            <a:pPr eaLnBrk="1" hangingPunct="1"/>
            <a:r>
              <a:rPr lang="en-US" sz="1200" b="1" smtClean="0">
                <a:solidFill>
                  <a:srgbClr val="FF0000"/>
                </a:solidFill>
                <a:hlinkClick r:id="rId14"/>
              </a:rPr>
              <a:t>AT&amp;T </a:t>
            </a:r>
            <a:endParaRPr lang="en-US" sz="1200" b="1" smtClean="0">
              <a:solidFill>
                <a:srgbClr val="FF0000"/>
              </a:solidFill>
            </a:endParaRPr>
          </a:p>
          <a:p>
            <a:pPr eaLnBrk="1" hangingPunct="1"/>
            <a:r>
              <a:rPr lang="en-US" sz="1000" smtClean="0">
                <a:hlinkClick r:id="rId15"/>
              </a:rPr>
              <a:t>Bluewolf</a:t>
            </a:r>
            <a:r>
              <a:rPr lang="en-US" sz="1000" smtClean="0"/>
              <a:t> </a:t>
            </a:r>
          </a:p>
          <a:p>
            <a:pPr eaLnBrk="1" hangingPunct="1"/>
            <a:r>
              <a:rPr lang="en-US" sz="1000" smtClean="0">
                <a:hlinkClick r:id="rId16"/>
              </a:rPr>
              <a:t>Boomi</a:t>
            </a:r>
            <a:r>
              <a:rPr lang="en-US" sz="1000" smtClean="0"/>
              <a:t> </a:t>
            </a:r>
          </a:p>
          <a:p>
            <a:pPr eaLnBrk="1" hangingPunct="1"/>
            <a:r>
              <a:rPr lang="en-US" sz="1000" smtClean="0">
                <a:hlinkClick r:id="rId17"/>
              </a:rPr>
              <a:t>Box-Net</a:t>
            </a:r>
            <a:r>
              <a:rPr lang="en-US" sz="1000" smtClean="0"/>
              <a:t> </a:t>
            </a:r>
          </a:p>
          <a:p>
            <a:pPr eaLnBrk="1" hangingPunct="1"/>
            <a:r>
              <a:rPr lang="en-US" sz="1000" smtClean="0">
                <a:hlinkClick r:id="rId18"/>
              </a:rPr>
              <a:t>CAM Solutions</a:t>
            </a:r>
            <a:endParaRPr lang="en-US" sz="1000" smtClean="0"/>
          </a:p>
          <a:p>
            <a:pPr eaLnBrk="1" hangingPunct="1"/>
            <a:r>
              <a:rPr lang="en-US" sz="1000" smtClean="0">
                <a:hlinkClick r:id="rId19"/>
              </a:rPr>
              <a:t>Cassatt</a:t>
            </a:r>
            <a:r>
              <a:rPr lang="en-US" sz="1000" smtClean="0"/>
              <a:t> </a:t>
            </a:r>
          </a:p>
          <a:p>
            <a:pPr eaLnBrk="1" hangingPunct="1"/>
            <a:r>
              <a:rPr lang="en-US" sz="1000" b="1" u="sng" smtClean="0">
                <a:solidFill>
                  <a:srgbClr val="FF0000"/>
                </a:solidFill>
                <a:hlinkClick r:id="rId20"/>
              </a:rPr>
              <a:t>Cisco</a:t>
            </a:r>
            <a:r>
              <a:rPr lang="en-US" sz="1000" b="1" u="sng" smtClean="0">
                <a:solidFill>
                  <a:srgbClr val="FF0000"/>
                </a:solidFill>
              </a:rPr>
              <a:t> </a:t>
            </a:r>
          </a:p>
          <a:p>
            <a:pPr eaLnBrk="1" hangingPunct="1"/>
            <a:r>
              <a:rPr lang="en-US" sz="1000" smtClean="0">
                <a:hlinkClick r:id="rId21"/>
              </a:rPr>
              <a:t>Citrix</a:t>
            </a:r>
            <a:r>
              <a:rPr lang="en-US" sz="1000" smtClean="0"/>
              <a:t> </a:t>
            </a:r>
          </a:p>
          <a:p>
            <a:pPr eaLnBrk="1" hangingPunct="1"/>
            <a:r>
              <a:rPr lang="en-US" sz="1000" smtClean="0">
                <a:hlinkClick r:id="rId22"/>
              </a:rPr>
              <a:t>Cloud9 Analytics</a:t>
            </a:r>
            <a:r>
              <a:rPr lang="en-US" sz="1000" smtClean="0"/>
              <a:t> </a:t>
            </a:r>
          </a:p>
          <a:p>
            <a:pPr eaLnBrk="1" hangingPunct="1"/>
            <a:r>
              <a:rPr lang="en-US" sz="1000" smtClean="0">
                <a:hlinkClick r:id="rId23"/>
              </a:rPr>
              <a:t>Cloudera </a:t>
            </a:r>
            <a:endParaRPr lang="en-US" sz="1000" smtClean="0"/>
          </a:p>
          <a:p>
            <a:pPr eaLnBrk="1" hangingPunct="1"/>
            <a:r>
              <a:rPr lang="en-US" sz="1000" smtClean="0">
                <a:hlinkClick r:id="rId24"/>
              </a:rPr>
              <a:t>CloudHan</a:t>
            </a:r>
            <a:endParaRPr lang="en-US" sz="1000" smtClean="0"/>
          </a:p>
        </p:txBody>
      </p:sp>
      <p:sp>
        <p:nvSpPr>
          <p:cNvPr id="19460" name="Content Placeholder 8"/>
          <p:cNvSpPr>
            <a:spLocks noGrp="1"/>
          </p:cNvSpPr>
          <p:nvPr>
            <p:ph sz="half" idx="2"/>
          </p:nvPr>
        </p:nvSpPr>
        <p:spPr>
          <a:xfrm>
            <a:off x="2286000" y="1676400"/>
            <a:ext cx="1676400" cy="4343400"/>
          </a:xfrm>
        </p:spPr>
        <p:txBody>
          <a:bodyPr/>
          <a:lstStyle/>
          <a:p>
            <a:pPr eaLnBrk="1" hangingPunct="1"/>
            <a:r>
              <a:rPr lang="en-US" sz="1000" smtClean="0">
                <a:hlinkClick r:id="rId23"/>
              </a:rPr>
              <a:t>Cloudera </a:t>
            </a:r>
            <a:endParaRPr lang="en-US" sz="1000" smtClean="0"/>
          </a:p>
          <a:p>
            <a:pPr eaLnBrk="1" hangingPunct="1"/>
            <a:r>
              <a:rPr lang="en-US" sz="1000" smtClean="0">
                <a:hlinkClick r:id="rId24"/>
              </a:rPr>
              <a:t>CloudHan</a:t>
            </a:r>
            <a:r>
              <a:rPr lang="en-US" sz="1000" smtClean="0"/>
              <a:t> </a:t>
            </a:r>
          </a:p>
          <a:p>
            <a:pPr eaLnBrk="1" hangingPunct="1"/>
            <a:r>
              <a:rPr lang="en-US" sz="1000" smtClean="0">
                <a:hlinkClick r:id="rId25"/>
              </a:rPr>
              <a:t>Cloudscale</a:t>
            </a:r>
            <a:r>
              <a:rPr lang="en-US" sz="1000" smtClean="0"/>
              <a:t> </a:t>
            </a:r>
          </a:p>
          <a:p>
            <a:pPr eaLnBrk="1" hangingPunct="1"/>
            <a:r>
              <a:rPr lang="en-US" sz="1000" smtClean="0">
                <a:hlinkClick r:id="rId26"/>
              </a:rPr>
              <a:t>CloudStatus</a:t>
            </a:r>
            <a:r>
              <a:rPr lang="en-US" sz="1000" smtClean="0"/>
              <a:t> </a:t>
            </a:r>
          </a:p>
          <a:p>
            <a:pPr eaLnBrk="1" hangingPunct="1"/>
            <a:r>
              <a:rPr lang="en-US" sz="1000" smtClean="0">
                <a:hlinkClick r:id="rId27"/>
              </a:rPr>
              <a:t>Cloudworks </a:t>
            </a:r>
            <a:endParaRPr lang="en-US" sz="1000" smtClean="0"/>
          </a:p>
          <a:p>
            <a:pPr eaLnBrk="1" hangingPunct="1"/>
            <a:r>
              <a:rPr lang="en-US" sz="1000" smtClean="0">
                <a:hlinkClick r:id="rId28"/>
              </a:rPr>
              <a:t>CohesiveFT</a:t>
            </a:r>
            <a:r>
              <a:rPr lang="en-US" sz="1000" smtClean="0"/>
              <a:t> </a:t>
            </a:r>
          </a:p>
          <a:p>
            <a:pPr eaLnBrk="1" hangingPunct="1"/>
            <a:r>
              <a:rPr lang="en-US" sz="1000" smtClean="0">
                <a:hlinkClick r:id="rId29"/>
              </a:rPr>
              <a:t>Cordys</a:t>
            </a:r>
            <a:r>
              <a:rPr lang="en-US" sz="1000" smtClean="0"/>
              <a:t> </a:t>
            </a:r>
          </a:p>
          <a:p>
            <a:pPr eaLnBrk="1" hangingPunct="1"/>
            <a:r>
              <a:rPr lang="en-US" sz="1000" smtClean="0">
                <a:hlinkClick r:id="rId30"/>
              </a:rPr>
              <a:t>Dataline</a:t>
            </a:r>
            <a:r>
              <a:rPr lang="en-US" sz="1000" smtClean="0"/>
              <a:t> </a:t>
            </a:r>
          </a:p>
          <a:p>
            <a:pPr eaLnBrk="1" hangingPunct="1"/>
            <a:r>
              <a:rPr lang="en-US" sz="1000" smtClean="0">
                <a:hlinkClick r:id="rId31"/>
              </a:rPr>
              <a:t>DATASiSAR</a:t>
            </a:r>
            <a:r>
              <a:rPr lang="en-US" sz="1000" smtClean="0"/>
              <a:t> </a:t>
            </a:r>
          </a:p>
          <a:p>
            <a:pPr eaLnBrk="1" hangingPunct="1"/>
            <a:r>
              <a:rPr lang="en-US" sz="1200" b="1" smtClean="0">
                <a:solidFill>
                  <a:srgbClr val="FF0000"/>
                </a:solidFill>
                <a:hlinkClick r:id="rId32"/>
              </a:rPr>
              <a:t>Dell</a:t>
            </a:r>
            <a:r>
              <a:rPr lang="en-US" sz="1200" b="1" smtClean="0">
                <a:solidFill>
                  <a:srgbClr val="FF0000"/>
                </a:solidFill>
              </a:rPr>
              <a:t> </a:t>
            </a:r>
          </a:p>
          <a:p>
            <a:pPr eaLnBrk="1" hangingPunct="1"/>
            <a:r>
              <a:rPr lang="en-US" sz="1000" smtClean="0">
                <a:hlinkClick r:id="rId33"/>
              </a:rPr>
              <a:t>ElasticHosts</a:t>
            </a:r>
            <a:r>
              <a:rPr lang="en-US" sz="1000" smtClean="0"/>
              <a:t> </a:t>
            </a:r>
          </a:p>
          <a:p>
            <a:pPr eaLnBrk="1" hangingPunct="1"/>
            <a:r>
              <a:rPr lang="en-US" sz="1000" smtClean="0">
                <a:hlinkClick r:id="rId34"/>
              </a:rPr>
              <a:t>Elastra</a:t>
            </a:r>
            <a:r>
              <a:rPr lang="en-US" sz="1000" smtClean="0"/>
              <a:t> </a:t>
            </a:r>
          </a:p>
          <a:p>
            <a:pPr eaLnBrk="1" hangingPunct="1"/>
            <a:r>
              <a:rPr lang="en-US" sz="1200" b="1" smtClean="0">
                <a:solidFill>
                  <a:srgbClr val="FF0000"/>
                </a:solidFill>
                <a:hlinkClick r:id="rId35"/>
              </a:rPr>
              <a:t>EMC</a:t>
            </a:r>
            <a:r>
              <a:rPr lang="en-US" sz="1200" b="1" smtClean="0">
                <a:solidFill>
                  <a:srgbClr val="FF0000"/>
                </a:solidFill>
              </a:rPr>
              <a:t> </a:t>
            </a:r>
          </a:p>
          <a:p>
            <a:pPr eaLnBrk="1" hangingPunct="1"/>
            <a:r>
              <a:rPr lang="en-US" sz="1000" smtClean="0">
                <a:hlinkClick r:id="rId36"/>
              </a:rPr>
              <a:t>Engine Yard</a:t>
            </a:r>
            <a:endParaRPr lang="en-US" sz="1000" smtClean="0"/>
          </a:p>
          <a:p>
            <a:pPr eaLnBrk="1" hangingPunct="1"/>
            <a:r>
              <a:rPr lang="en-US" sz="1000" smtClean="0">
                <a:hlinkClick r:id="rId37"/>
              </a:rPr>
              <a:t>ENKI</a:t>
            </a:r>
            <a:r>
              <a:rPr lang="en-US" sz="1000" smtClean="0"/>
              <a:t> </a:t>
            </a:r>
          </a:p>
          <a:p>
            <a:pPr eaLnBrk="1" hangingPunct="1"/>
            <a:r>
              <a:rPr lang="en-US" sz="1000" smtClean="0">
                <a:hlinkClick r:id="rId38"/>
              </a:rPr>
              <a:t>Enomalism</a:t>
            </a:r>
            <a:r>
              <a:rPr lang="en-US" sz="1000" smtClean="0"/>
              <a:t> </a:t>
            </a:r>
          </a:p>
          <a:p>
            <a:pPr eaLnBrk="1" hangingPunct="1"/>
            <a:r>
              <a:rPr lang="en-US" sz="1000" smtClean="0">
                <a:hlinkClick r:id="rId39"/>
              </a:rPr>
              <a:t>Eucalyptus</a:t>
            </a:r>
            <a:r>
              <a:rPr lang="en-US" sz="1000" smtClean="0"/>
              <a:t> </a:t>
            </a:r>
          </a:p>
          <a:p>
            <a:pPr eaLnBrk="1" hangingPunct="1"/>
            <a:r>
              <a:rPr lang="en-US" sz="1000" smtClean="0">
                <a:hlinkClick r:id="rId40"/>
              </a:rPr>
              <a:t>FlexiScale</a:t>
            </a:r>
            <a:r>
              <a:rPr lang="en-US" sz="1000" smtClean="0"/>
              <a:t> </a:t>
            </a:r>
          </a:p>
          <a:p>
            <a:pPr eaLnBrk="1" hangingPunct="1"/>
            <a:r>
              <a:rPr lang="en-US" sz="1200" b="1" smtClean="0">
                <a:solidFill>
                  <a:srgbClr val="FF0000"/>
                </a:solidFill>
                <a:hlinkClick r:id="rId41"/>
              </a:rPr>
              <a:t>Force.com </a:t>
            </a:r>
            <a:endParaRPr lang="en-US" sz="1200" b="1" smtClean="0">
              <a:solidFill>
                <a:srgbClr val="FF0000"/>
              </a:solidFill>
            </a:endParaRPr>
          </a:p>
          <a:p>
            <a:pPr eaLnBrk="1" hangingPunct="1"/>
            <a:r>
              <a:rPr lang="en-US" sz="1000" smtClean="0">
                <a:hlinkClick r:id="rId42"/>
              </a:rPr>
              <a:t>Fortress ITX</a:t>
            </a:r>
            <a:r>
              <a:rPr lang="en-US" sz="1000" smtClean="0"/>
              <a:t> </a:t>
            </a:r>
          </a:p>
          <a:p>
            <a:pPr eaLnBrk="1" hangingPunct="1"/>
            <a:r>
              <a:rPr lang="en-US" sz="1000" smtClean="0">
                <a:hlinkClick r:id="rId43"/>
              </a:rPr>
              <a:t>G.ho.st</a:t>
            </a:r>
            <a:r>
              <a:rPr lang="en-US" sz="1000" smtClean="0"/>
              <a:t> </a:t>
            </a:r>
          </a:p>
          <a:p>
            <a:pPr eaLnBrk="1" hangingPunct="1"/>
            <a:r>
              <a:rPr lang="en-US" sz="1000" smtClean="0">
                <a:hlinkClick r:id="rId44"/>
              </a:rPr>
              <a:t>GigaSpaces </a:t>
            </a:r>
            <a:endParaRPr lang="en-US" sz="1000" smtClean="0"/>
          </a:p>
          <a:p>
            <a:pPr eaLnBrk="1" hangingPunct="1"/>
            <a:r>
              <a:rPr lang="en-US" sz="1000" smtClean="0">
                <a:hlinkClick r:id="rId45"/>
              </a:rPr>
              <a:t>GoGrid/ServPath</a:t>
            </a:r>
            <a:endParaRPr lang="en-US" sz="1000" smtClean="0"/>
          </a:p>
        </p:txBody>
      </p:sp>
      <p:sp>
        <p:nvSpPr>
          <p:cNvPr id="15365" name="Date Placeholder 3"/>
          <p:cNvSpPr>
            <a:spLocks noGrp="1"/>
          </p:cNvSpPr>
          <p:nvPr>
            <p:ph type="dt" sz="quarter" idx="10"/>
          </p:nvPr>
        </p:nvSpPr>
        <p:spPr/>
        <p:txBody>
          <a:bodyPr/>
          <a:lstStyle/>
          <a:p>
            <a:pPr>
              <a:defRPr/>
            </a:pPr>
            <a:fld id="{2A2AB00A-6434-4D5F-AE18-CB8CD058297A}" type="datetime1">
              <a:rPr lang="en-US" smtClean="0"/>
              <a:pPr>
                <a:defRPr/>
              </a:pPr>
              <a:t>9/22/2010</a:t>
            </a:fld>
            <a:endParaRPr lang="en-US" smtClean="0"/>
          </a:p>
        </p:txBody>
      </p:sp>
      <p:sp>
        <p:nvSpPr>
          <p:cNvPr id="15366" name="Footer Placeholder 4"/>
          <p:cNvSpPr>
            <a:spLocks noGrp="1"/>
          </p:cNvSpPr>
          <p:nvPr>
            <p:ph type="ftr" sz="quarter" idx="11"/>
          </p:nvPr>
        </p:nvSpPr>
        <p:spPr/>
        <p:txBody>
          <a:bodyPr/>
          <a:lstStyle/>
          <a:p>
            <a:pPr>
              <a:defRPr/>
            </a:pPr>
            <a:r>
              <a:rPr lang="en-US" dirty="0" smtClean="0"/>
              <a:t>ITS - 2010</a:t>
            </a:r>
          </a:p>
        </p:txBody>
      </p:sp>
      <p:sp>
        <p:nvSpPr>
          <p:cNvPr id="15367" name="Slide Number Placeholder 5"/>
          <p:cNvSpPr>
            <a:spLocks noGrp="1"/>
          </p:cNvSpPr>
          <p:nvPr>
            <p:ph type="sldNum" sz="quarter" idx="12"/>
          </p:nvPr>
        </p:nvSpPr>
        <p:spPr/>
        <p:txBody>
          <a:bodyPr/>
          <a:lstStyle/>
          <a:p>
            <a:pPr>
              <a:defRPr/>
            </a:pPr>
            <a:fld id="{978C00C4-A8FD-4196-BEB9-973EA1736473}" type="slidenum">
              <a:rPr lang="en-US" smtClean="0"/>
              <a:pPr>
                <a:defRPr/>
              </a:pPr>
              <a:t>14</a:t>
            </a:fld>
            <a:endParaRPr lang="en-US" smtClean="0"/>
          </a:p>
        </p:txBody>
      </p:sp>
      <p:sp>
        <p:nvSpPr>
          <p:cNvPr id="10" name="Content Placeholder 8"/>
          <p:cNvSpPr txBox="1">
            <a:spLocks/>
          </p:cNvSpPr>
          <p:nvPr/>
        </p:nvSpPr>
        <p:spPr bwMode="auto">
          <a:xfrm>
            <a:off x="4114800" y="1676400"/>
            <a:ext cx="1981200" cy="4343400"/>
          </a:xfrm>
          <a:prstGeom prst="rect">
            <a:avLst/>
          </a:prstGeom>
          <a:noFill/>
          <a:ln w="9525">
            <a:noFill/>
            <a:miter lim="800000"/>
            <a:headEnd/>
            <a:tailEnd/>
          </a:ln>
          <a:effectLst/>
        </p:spPr>
        <p:txBody>
          <a:bodyPr/>
          <a:lstStyle/>
          <a:p>
            <a:pPr marL="342900" indent="-342900">
              <a:spcBef>
                <a:spcPct val="20000"/>
              </a:spcBef>
              <a:buFontTx/>
              <a:buChar char="•"/>
              <a:defRPr/>
            </a:pPr>
            <a:r>
              <a:rPr lang="en-US" sz="1200" b="1" kern="0" dirty="0">
                <a:solidFill>
                  <a:srgbClr val="FF0000"/>
                </a:solidFill>
                <a:latin typeface="+mn-lt"/>
                <a:cs typeface="+mn-cs"/>
                <a:hlinkClick r:id="rId46"/>
              </a:rPr>
              <a:t>Google </a:t>
            </a:r>
            <a:endParaRPr lang="en-US" sz="1200" b="1" kern="0" dirty="0">
              <a:solidFill>
                <a:srgbClr val="FF0000"/>
              </a:solidFill>
              <a:latin typeface="+mn-lt"/>
              <a:cs typeface="+mn-cs"/>
            </a:endParaRPr>
          </a:p>
          <a:p>
            <a:pPr marL="342900" indent="-342900">
              <a:spcBef>
                <a:spcPct val="20000"/>
              </a:spcBef>
              <a:buFontTx/>
              <a:buChar char="•"/>
              <a:defRPr/>
            </a:pPr>
            <a:r>
              <a:rPr lang="en-US" sz="1000" kern="0" dirty="0" err="1">
                <a:latin typeface="+mn-lt"/>
                <a:cs typeface="+mn-cs"/>
                <a:hlinkClick r:id="rId47"/>
              </a:rPr>
              <a:t>gOS</a:t>
            </a:r>
            <a:r>
              <a:rPr lang="en-US" sz="1000" kern="0" dirty="0">
                <a:latin typeface="+mn-lt"/>
                <a:cs typeface="+mn-cs"/>
              </a:rPr>
              <a:t> </a:t>
            </a:r>
          </a:p>
          <a:p>
            <a:pPr marL="342900" indent="-342900">
              <a:spcBef>
                <a:spcPct val="20000"/>
              </a:spcBef>
              <a:buFontTx/>
              <a:buChar char="•"/>
              <a:defRPr/>
            </a:pPr>
            <a:r>
              <a:rPr lang="en-US" sz="1000" kern="0" dirty="0" err="1">
                <a:latin typeface="+mn-lt"/>
                <a:cs typeface="+mn-cs"/>
                <a:hlinkClick r:id="rId48"/>
              </a:rPr>
              <a:t>Heroku</a:t>
            </a:r>
            <a:r>
              <a:rPr lang="en-US" sz="1000" kern="0" dirty="0">
                <a:latin typeface="+mn-lt"/>
                <a:cs typeface="+mn-cs"/>
              </a:rPr>
              <a:t> </a:t>
            </a:r>
          </a:p>
          <a:p>
            <a:pPr marL="342900" indent="-342900">
              <a:spcBef>
                <a:spcPct val="20000"/>
              </a:spcBef>
              <a:buFontTx/>
              <a:buChar char="•"/>
              <a:defRPr/>
            </a:pPr>
            <a:r>
              <a:rPr lang="en-US" sz="1000" kern="0" dirty="0">
                <a:latin typeface="+mn-lt"/>
                <a:cs typeface="+mn-cs"/>
                <a:hlinkClick r:id="rId49"/>
              </a:rPr>
              <a:t>Hosting.com</a:t>
            </a:r>
            <a:r>
              <a:rPr lang="en-US" sz="1000" kern="0" dirty="0">
                <a:latin typeface="+mn-lt"/>
                <a:cs typeface="+mn-cs"/>
              </a:rPr>
              <a:t> </a:t>
            </a:r>
          </a:p>
          <a:p>
            <a:pPr marL="342900" indent="-342900">
              <a:spcBef>
                <a:spcPct val="20000"/>
              </a:spcBef>
              <a:buFontTx/>
              <a:buChar char="•"/>
              <a:defRPr/>
            </a:pPr>
            <a:r>
              <a:rPr lang="en-US" sz="1200" b="1" kern="0" dirty="0">
                <a:solidFill>
                  <a:srgbClr val="FF0000"/>
                </a:solidFill>
                <a:latin typeface="+mn-lt"/>
                <a:cs typeface="+mn-cs"/>
                <a:hlinkClick r:id="rId50"/>
              </a:rPr>
              <a:t>HP</a:t>
            </a:r>
            <a:r>
              <a:rPr lang="en-US" sz="1200" b="1" kern="0" dirty="0">
                <a:solidFill>
                  <a:srgbClr val="FF0000"/>
                </a:solidFill>
                <a:latin typeface="+mn-lt"/>
                <a:cs typeface="+mn-cs"/>
              </a:rPr>
              <a:t> </a:t>
            </a:r>
          </a:p>
          <a:p>
            <a:pPr marL="342900" indent="-342900">
              <a:spcBef>
                <a:spcPct val="20000"/>
              </a:spcBef>
              <a:buFontTx/>
              <a:buChar char="•"/>
              <a:defRPr/>
            </a:pPr>
            <a:r>
              <a:rPr lang="en-US" sz="1000" kern="0" dirty="0" err="1">
                <a:latin typeface="+mn-lt"/>
                <a:cs typeface="+mn-cs"/>
                <a:hlinkClick r:id="rId51"/>
              </a:rPr>
              <a:t>Hyperic</a:t>
            </a:r>
            <a:endParaRPr lang="en-US" sz="1000" kern="0" dirty="0">
              <a:latin typeface="+mn-lt"/>
              <a:cs typeface="+mn-cs"/>
            </a:endParaRPr>
          </a:p>
          <a:p>
            <a:pPr marL="342900" indent="-342900">
              <a:spcBef>
                <a:spcPct val="20000"/>
              </a:spcBef>
              <a:buFontTx/>
              <a:buChar char="•"/>
              <a:defRPr/>
            </a:pPr>
            <a:r>
              <a:rPr lang="en-US" sz="1200" b="1" dirty="0">
                <a:solidFill>
                  <a:srgbClr val="FF0000"/>
                </a:solidFill>
                <a:cs typeface="+mn-cs"/>
                <a:hlinkClick r:id="rId52"/>
              </a:rPr>
              <a:t>IBM</a:t>
            </a:r>
            <a:r>
              <a:rPr lang="en-US" sz="1200" b="1" dirty="0">
                <a:solidFill>
                  <a:srgbClr val="FF0000"/>
                </a:solidFill>
                <a:cs typeface="+mn-cs"/>
              </a:rPr>
              <a:t> </a:t>
            </a:r>
          </a:p>
          <a:p>
            <a:pPr marL="342900" indent="-342900">
              <a:spcBef>
                <a:spcPct val="20000"/>
              </a:spcBef>
              <a:buFontTx/>
              <a:buChar char="•"/>
              <a:defRPr/>
            </a:pPr>
            <a:r>
              <a:rPr lang="en-US" sz="1000" dirty="0" err="1">
                <a:cs typeface="+mn-cs"/>
                <a:hlinkClick r:id="rId53"/>
              </a:rPr>
              <a:t>iCloud</a:t>
            </a:r>
            <a:r>
              <a:rPr lang="en-US" sz="1000" dirty="0">
                <a:cs typeface="+mn-cs"/>
              </a:rPr>
              <a:t> </a:t>
            </a:r>
          </a:p>
          <a:p>
            <a:pPr marL="342900" indent="-342900">
              <a:spcBef>
                <a:spcPct val="20000"/>
              </a:spcBef>
              <a:buFontTx/>
              <a:buChar char="•"/>
              <a:defRPr/>
            </a:pPr>
            <a:r>
              <a:rPr lang="en-US" sz="1000" dirty="0">
                <a:cs typeface="+mn-cs"/>
                <a:hlinkClick r:id="rId54"/>
              </a:rPr>
              <a:t>Intuit Partner Platform</a:t>
            </a:r>
            <a:r>
              <a:rPr lang="en-US" sz="1000" dirty="0">
                <a:cs typeface="+mn-cs"/>
              </a:rPr>
              <a:t> </a:t>
            </a:r>
          </a:p>
          <a:p>
            <a:pPr marL="342900" indent="-342900">
              <a:spcBef>
                <a:spcPct val="20000"/>
              </a:spcBef>
              <a:buFontTx/>
              <a:buChar char="•"/>
              <a:defRPr/>
            </a:pPr>
            <a:r>
              <a:rPr lang="en-US" sz="1000" dirty="0" err="1">
                <a:cs typeface="+mn-cs"/>
                <a:hlinkClick r:id="rId55"/>
              </a:rPr>
              <a:t>Joyent</a:t>
            </a:r>
            <a:r>
              <a:rPr lang="en-US" sz="1000" dirty="0">
                <a:cs typeface="+mn-cs"/>
              </a:rPr>
              <a:t> </a:t>
            </a:r>
          </a:p>
          <a:p>
            <a:pPr marL="342900" indent="-342900">
              <a:spcBef>
                <a:spcPct val="20000"/>
              </a:spcBef>
              <a:buFontTx/>
              <a:buChar char="•"/>
              <a:defRPr/>
            </a:pPr>
            <a:r>
              <a:rPr lang="en-US" sz="1000" dirty="0" err="1">
                <a:cs typeface="+mn-cs"/>
                <a:hlinkClick r:id="rId56"/>
              </a:rPr>
              <a:t>JumpBox</a:t>
            </a:r>
            <a:r>
              <a:rPr lang="en-US" sz="1000" dirty="0">
                <a:cs typeface="+mn-cs"/>
              </a:rPr>
              <a:t> </a:t>
            </a:r>
          </a:p>
          <a:p>
            <a:pPr marL="342900" indent="-342900">
              <a:spcBef>
                <a:spcPct val="20000"/>
              </a:spcBef>
              <a:buFontTx/>
              <a:buChar char="•"/>
              <a:defRPr/>
            </a:pPr>
            <a:r>
              <a:rPr lang="en-US" sz="1000" dirty="0" err="1">
                <a:cs typeface="+mn-cs"/>
                <a:hlinkClick r:id="rId57"/>
              </a:rPr>
              <a:t>Kaavo</a:t>
            </a:r>
            <a:r>
              <a:rPr lang="en-US" sz="1000" dirty="0">
                <a:cs typeface="+mn-cs"/>
              </a:rPr>
              <a:t> </a:t>
            </a:r>
          </a:p>
          <a:p>
            <a:pPr marL="342900" indent="-342900">
              <a:spcBef>
                <a:spcPct val="20000"/>
              </a:spcBef>
              <a:buFontTx/>
              <a:buChar char="•"/>
              <a:defRPr/>
            </a:pPr>
            <a:r>
              <a:rPr lang="en-US" sz="1000" dirty="0">
                <a:cs typeface="+mn-cs"/>
                <a:hlinkClick r:id="rId58"/>
              </a:rPr>
              <a:t>Keynote Systems </a:t>
            </a:r>
            <a:endParaRPr lang="en-US" sz="1000" dirty="0">
              <a:cs typeface="+mn-cs"/>
            </a:endParaRPr>
          </a:p>
          <a:p>
            <a:pPr marL="342900" indent="-342900">
              <a:spcBef>
                <a:spcPct val="20000"/>
              </a:spcBef>
              <a:buFontTx/>
              <a:buChar char="•"/>
              <a:defRPr/>
            </a:pPr>
            <a:r>
              <a:rPr lang="en-US" sz="1000" dirty="0">
                <a:cs typeface="+mn-cs"/>
                <a:hlinkClick r:id="rId59"/>
              </a:rPr>
              <a:t>Layered Technologies</a:t>
            </a:r>
            <a:r>
              <a:rPr lang="en-US" sz="1000" dirty="0">
                <a:cs typeface="+mn-cs"/>
              </a:rPr>
              <a:t> </a:t>
            </a:r>
          </a:p>
          <a:p>
            <a:pPr marL="342900" indent="-342900">
              <a:spcBef>
                <a:spcPct val="20000"/>
              </a:spcBef>
              <a:buFontTx/>
              <a:buChar char="•"/>
              <a:defRPr/>
            </a:pPr>
            <a:r>
              <a:rPr lang="en-US" sz="1200" b="1" dirty="0">
                <a:solidFill>
                  <a:srgbClr val="FF0000"/>
                </a:solidFill>
                <a:cs typeface="+mn-cs"/>
                <a:hlinkClick r:id="rId60"/>
              </a:rPr>
              <a:t>Microsoft Azure</a:t>
            </a:r>
            <a:r>
              <a:rPr lang="en-US" sz="1200" b="1" dirty="0">
                <a:solidFill>
                  <a:srgbClr val="FF0000"/>
                </a:solidFill>
                <a:cs typeface="+mn-cs"/>
              </a:rPr>
              <a:t> </a:t>
            </a:r>
          </a:p>
          <a:p>
            <a:pPr marL="342900" indent="-342900">
              <a:spcBef>
                <a:spcPct val="20000"/>
              </a:spcBef>
              <a:buFontTx/>
              <a:buChar char="•"/>
              <a:defRPr/>
            </a:pPr>
            <a:r>
              <a:rPr lang="en-US" sz="1200" b="1" dirty="0">
                <a:solidFill>
                  <a:srgbClr val="FF0000"/>
                </a:solidFill>
                <a:cs typeface="+mn-cs"/>
                <a:hlinkClick r:id="rId61"/>
              </a:rPr>
              <a:t>Microsoft Mesh </a:t>
            </a:r>
            <a:endParaRPr lang="en-US" sz="1200" b="1" dirty="0">
              <a:solidFill>
                <a:srgbClr val="FF0000"/>
              </a:solidFill>
              <a:cs typeface="+mn-cs"/>
            </a:endParaRPr>
          </a:p>
          <a:p>
            <a:pPr marL="342900" indent="-342900">
              <a:spcBef>
                <a:spcPct val="20000"/>
              </a:spcBef>
              <a:buFontTx/>
              <a:buChar char="•"/>
              <a:defRPr/>
            </a:pPr>
            <a:r>
              <a:rPr lang="en-US" sz="1200" b="1" dirty="0">
                <a:solidFill>
                  <a:srgbClr val="FF0000"/>
                </a:solidFill>
                <a:cs typeface="+mn-cs"/>
                <a:hlinkClick r:id="rId62"/>
              </a:rPr>
              <a:t>Morgan Stanley</a:t>
            </a:r>
            <a:r>
              <a:rPr lang="en-US" sz="1200" b="1" dirty="0">
                <a:solidFill>
                  <a:srgbClr val="FF0000"/>
                </a:solidFill>
                <a:cs typeface="+mn-cs"/>
              </a:rPr>
              <a:t> </a:t>
            </a:r>
          </a:p>
          <a:p>
            <a:pPr marL="342900" indent="-342900">
              <a:spcBef>
                <a:spcPct val="20000"/>
              </a:spcBef>
              <a:buFontTx/>
              <a:buChar char="•"/>
              <a:defRPr/>
            </a:pPr>
            <a:r>
              <a:rPr lang="en-US" sz="1000" dirty="0">
                <a:cs typeface="+mn-cs"/>
                <a:hlinkClick r:id="rId63"/>
              </a:rPr>
              <a:t>Morph Labs</a:t>
            </a:r>
            <a:r>
              <a:rPr lang="en-US" sz="1000" dirty="0">
                <a:cs typeface="+mn-cs"/>
              </a:rPr>
              <a:t> </a:t>
            </a:r>
          </a:p>
          <a:p>
            <a:pPr marL="342900" indent="-342900">
              <a:spcBef>
                <a:spcPct val="20000"/>
              </a:spcBef>
              <a:buFontTx/>
              <a:buChar char="•"/>
              <a:defRPr/>
            </a:pPr>
            <a:r>
              <a:rPr lang="en-US" sz="1000" dirty="0" err="1">
                <a:cs typeface="+mn-cs"/>
                <a:hlinkClick r:id="rId64"/>
              </a:rPr>
              <a:t>MorphExchange</a:t>
            </a:r>
            <a:r>
              <a:rPr lang="en-US" sz="1000" dirty="0">
                <a:cs typeface="+mn-cs"/>
                <a:hlinkClick r:id="rId64"/>
              </a:rPr>
              <a:t> </a:t>
            </a:r>
            <a:endParaRPr lang="en-US" sz="1000" dirty="0">
              <a:cs typeface="+mn-cs"/>
            </a:endParaRPr>
          </a:p>
          <a:p>
            <a:pPr marL="342900" indent="-342900">
              <a:spcBef>
                <a:spcPct val="20000"/>
              </a:spcBef>
              <a:buFontTx/>
              <a:buChar char="•"/>
              <a:defRPr/>
            </a:pPr>
            <a:r>
              <a:rPr lang="en-US" sz="1000" dirty="0" err="1">
                <a:cs typeface="+mn-cs"/>
                <a:hlinkClick r:id="rId65"/>
              </a:rPr>
              <a:t>Nasstar</a:t>
            </a:r>
            <a:r>
              <a:rPr lang="en-US" sz="1000" dirty="0">
                <a:cs typeface="+mn-cs"/>
                <a:hlinkClick r:id="rId65"/>
              </a:rPr>
              <a:t> </a:t>
            </a:r>
            <a:endParaRPr lang="en-US" sz="1000" dirty="0">
              <a:cs typeface="+mn-cs"/>
            </a:endParaRPr>
          </a:p>
          <a:p>
            <a:pPr marL="342900" indent="-342900">
              <a:spcBef>
                <a:spcPct val="20000"/>
              </a:spcBef>
              <a:buFontTx/>
              <a:buChar char="•"/>
              <a:defRPr/>
            </a:pPr>
            <a:r>
              <a:rPr lang="en-US" sz="1000" dirty="0" err="1">
                <a:cs typeface="+mn-cs"/>
                <a:hlinkClick r:id="rId66"/>
              </a:rPr>
              <a:t>Netsuite</a:t>
            </a:r>
            <a:r>
              <a:rPr lang="en-US" sz="1000" dirty="0">
                <a:cs typeface="+mn-cs"/>
              </a:rPr>
              <a:t> </a:t>
            </a:r>
          </a:p>
          <a:p>
            <a:pPr marL="342900" indent="-342900">
              <a:spcBef>
                <a:spcPct val="20000"/>
              </a:spcBef>
              <a:buFontTx/>
              <a:buChar char="•"/>
              <a:defRPr/>
            </a:pPr>
            <a:r>
              <a:rPr lang="en-US" sz="1000" dirty="0" err="1">
                <a:cs typeface="+mn-cs"/>
                <a:hlinkClick r:id="rId67"/>
              </a:rPr>
              <a:t>Nirvanix</a:t>
            </a:r>
            <a:r>
              <a:rPr lang="en-US" sz="1000" dirty="0">
                <a:cs typeface="+mn-cs"/>
              </a:rPr>
              <a:t> </a:t>
            </a:r>
          </a:p>
        </p:txBody>
      </p:sp>
      <p:sp>
        <p:nvSpPr>
          <p:cNvPr id="11" name="Content Placeholder 8"/>
          <p:cNvSpPr txBox="1">
            <a:spLocks/>
          </p:cNvSpPr>
          <p:nvPr/>
        </p:nvSpPr>
        <p:spPr bwMode="auto">
          <a:xfrm>
            <a:off x="6172200" y="1676400"/>
            <a:ext cx="2438400" cy="4343400"/>
          </a:xfrm>
          <a:prstGeom prst="rect">
            <a:avLst/>
          </a:prstGeom>
          <a:noFill/>
          <a:ln w="9525">
            <a:noFill/>
            <a:miter lim="800000"/>
            <a:headEnd/>
            <a:tailEnd/>
          </a:ln>
          <a:effectLst/>
        </p:spPr>
        <p:txBody>
          <a:bodyPr/>
          <a:lstStyle/>
          <a:p>
            <a:pPr marL="342900" indent="-342900">
              <a:spcBef>
                <a:spcPct val="20000"/>
              </a:spcBef>
              <a:buFontTx/>
              <a:buChar char="•"/>
              <a:defRPr/>
            </a:pPr>
            <a:r>
              <a:rPr lang="en-US" sz="1000" dirty="0" err="1">
                <a:cs typeface="+mn-cs"/>
                <a:hlinkClick r:id="rId68"/>
              </a:rPr>
              <a:t>nScaled</a:t>
            </a:r>
            <a:r>
              <a:rPr lang="en-US" sz="1000" dirty="0">
                <a:cs typeface="+mn-cs"/>
                <a:hlinkClick r:id="rId68"/>
              </a:rPr>
              <a:t>, Inc</a:t>
            </a:r>
            <a:r>
              <a:rPr lang="en-US" sz="1000" dirty="0">
                <a:cs typeface="+mn-cs"/>
              </a:rPr>
              <a:t> </a:t>
            </a:r>
          </a:p>
          <a:p>
            <a:pPr marL="342900" indent="-342900">
              <a:spcBef>
                <a:spcPct val="20000"/>
              </a:spcBef>
              <a:buFontTx/>
              <a:buChar char="•"/>
              <a:defRPr/>
            </a:pPr>
            <a:r>
              <a:rPr lang="en-US" sz="1200" b="1" dirty="0">
                <a:solidFill>
                  <a:srgbClr val="FF0000"/>
                </a:solidFill>
                <a:cs typeface="+mn-cs"/>
                <a:hlinkClick r:id="rId69"/>
              </a:rPr>
              <a:t>Oracle </a:t>
            </a:r>
          </a:p>
          <a:p>
            <a:pPr marL="342900" indent="-342900">
              <a:spcBef>
                <a:spcPct val="20000"/>
              </a:spcBef>
              <a:buFontTx/>
              <a:buChar char="•"/>
              <a:defRPr/>
            </a:pPr>
            <a:r>
              <a:rPr lang="en-US" sz="1000" dirty="0" err="1">
                <a:cs typeface="+mn-cs"/>
                <a:hlinkClick r:id="rId69"/>
              </a:rPr>
              <a:t>OpenNebula</a:t>
            </a:r>
            <a:r>
              <a:rPr lang="en-US" sz="1000" dirty="0">
                <a:cs typeface="+mn-cs"/>
              </a:rPr>
              <a:t> </a:t>
            </a:r>
          </a:p>
          <a:p>
            <a:pPr marL="342900" indent="-342900">
              <a:spcBef>
                <a:spcPct val="20000"/>
              </a:spcBef>
              <a:buFontTx/>
              <a:buChar char="•"/>
              <a:defRPr/>
            </a:pPr>
            <a:r>
              <a:rPr lang="en-US" sz="1000" dirty="0" err="1">
                <a:cs typeface="+mn-cs"/>
                <a:hlinkClick r:id="rId70"/>
              </a:rPr>
              <a:t>Qrimp</a:t>
            </a:r>
            <a:r>
              <a:rPr lang="en-US" sz="1000" dirty="0">
                <a:cs typeface="+mn-cs"/>
              </a:rPr>
              <a:t> </a:t>
            </a:r>
          </a:p>
          <a:p>
            <a:pPr marL="342900" indent="-342900">
              <a:spcBef>
                <a:spcPct val="20000"/>
              </a:spcBef>
              <a:buFontTx/>
              <a:buChar char="•"/>
              <a:defRPr/>
            </a:pPr>
            <a:r>
              <a:rPr lang="en-US" sz="1000" dirty="0" err="1">
                <a:cs typeface="+mn-cs"/>
                <a:hlinkClick r:id="rId71"/>
              </a:rPr>
              <a:t>RightScale</a:t>
            </a:r>
            <a:r>
              <a:rPr lang="en-US" sz="1000" dirty="0">
                <a:cs typeface="+mn-cs"/>
              </a:rPr>
              <a:t> </a:t>
            </a:r>
          </a:p>
          <a:p>
            <a:pPr marL="342900" indent="-342900">
              <a:spcBef>
                <a:spcPct val="20000"/>
              </a:spcBef>
              <a:buFontTx/>
              <a:buChar char="•"/>
              <a:defRPr/>
            </a:pPr>
            <a:r>
              <a:rPr lang="en-US" sz="1200" b="1" dirty="0">
                <a:solidFill>
                  <a:srgbClr val="FF0000"/>
                </a:solidFill>
                <a:cs typeface="+mn-cs"/>
                <a:hlinkClick r:id="rId72"/>
              </a:rPr>
              <a:t>Sun </a:t>
            </a:r>
          </a:p>
          <a:p>
            <a:pPr marL="342900" indent="-342900">
              <a:spcBef>
                <a:spcPct val="20000"/>
              </a:spcBef>
              <a:buFontTx/>
              <a:buChar char="•"/>
              <a:defRPr/>
            </a:pPr>
            <a:r>
              <a:rPr lang="en-US" sz="1000" dirty="0" err="1">
                <a:cs typeface="+mn-cs"/>
                <a:hlinkClick r:id="rId72"/>
              </a:rPr>
              <a:t>Stax</a:t>
            </a:r>
            <a:r>
              <a:rPr lang="en-US" sz="1000" dirty="0">
                <a:cs typeface="+mn-cs"/>
              </a:rPr>
              <a:t> </a:t>
            </a:r>
          </a:p>
          <a:p>
            <a:pPr marL="342900" indent="-342900">
              <a:spcBef>
                <a:spcPct val="20000"/>
              </a:spcBef>
              <a:buFontTx/>
              <a:buChar char="•"/>
              <a:defRPr/>
            </a:pPr>
            <a:r>
              <a:rPr lang="en-US" sz="1000" dirty="0" err="1">
                <a:cs typeface="+mn-cs"/>
                <a:hlinkClick r:id="rId73"/>
              </a:rPr>
              <a:t>ThoughtExpress</a:t>
            </a:r>
            <a:r>
              <a:rPr lang="en-US" sz="1000" dirty="0">
                <a:cs typeface="+mn-cs"/>
                <a:hlinkClick r:id="rId73"/>
              </a:rPr>
              <a:t> </a:t>
            </a:r>
            <a:endParaRPr lang="en-US" sz="1000" dirty="0">
              <a:cs typeface="+mn-cs"/>
            </a:endParaRPr>
          </a:p>
          <a:p>
            <a:pPr marL="342900" indent="-342900">
              <a:spcBef>
                <a:spcPct val="20000"/>
              </a:spcBef>
              <a:buFontTx/>
              <a:buChar char="•"/>
              <a:defRPr/>
            </a:pPr>
            <a:r>
              <a:rPr lang="en-US" sz="1000" dirty="0" err="1">
                <a:cs typeface="+mn-cs"/>
                <a:hlinkClick r:id="rId74"/>
              </a:rPr>
              <a:t>TrustSaaS</a:t>
            </a:r>
            <a:r>
              <a:rPr lang="en-US" sz="1000" dirty="0">
                <a:cs typeface="+mn-cs"/>
              </a:rPr>
              <a:t> </a:t>
            </a:r>
          </a:p>
          <a:p>
            <a:pPr marL="342900" indent="-342900">
              <a:spcBef>
                <a:spcPct val="20000"/>
              </a:spcBef>
              <a:buFontTx/>
              <a:buChar char="•"/>
              <a:defRPr/>
            </a:pPr>
            <a:r>
              <a:rPr lang="en-US" sz="1000" dirty="0" err="1">
                <a:cs typeface="+mn-cs"/>
                <a:hlinkClick r:id="rId75"/>
              </a:rPr>
              <a:t>UtilityStatus</a:t>
            </a:r>
            <a:r>
              <a:rPr lang="en-US" sz="1000" dirty="0">
                <a:cs typeface="+mn-cs"/>
              </a:rPr>
              <a:t> </a:t>
            </a:r>
          </a:p>
          <a:p>
            <a:pPr marL="342900" indent="-342900">
              <a:spcBef>
                <a:spcPct val="20000"/>
              </a:spcBef>
              <a:buFontTx/>
              <a:buChar char="•"/>
              <a:defRPr/>
            </a:pPr>
            <a:r>
              <a:rPr lang="en-US" sz="1000" dirty="0" err="1">
                <a:cs typeface="+mn-cs"/>
                <a:hlinkClick r:id="rId76"/>
              </a:rPr>
              <a:t>Xpack</a:t>
            </a:r>
            <a:endParaRPr lang="en-US" sz="1000" kern="0" dirty="0">
              <a:latin typeface="+mn-lt"/>
              <a:cs typeface="+mn-cs"/>
            </a:endParaRPr>
          </a:p>
        </p:txBody>
      </p:sp>
      <p:sp>
        <p:nvSpPr>
          <p:cNvPr id="19466" name="TextBox 11"/>
          <p:cNvSpPr txBox="1">
            <a:spLocks noChangeArrowheads="1"/>
          </p:cNvSpPr>
          <p:nvPr/>
        </p:nvSpPr>
        <p:spPr bwMode="auto">
          <a:xfrm>
            <a:off x="6781800" y="4267200"/>
            <a:ext cx="1484313" cy="830263"/>
          </a:xfrm>
          <a:prstGeom prst="rect">
            <a:avLst/>
          </a:prstGeom>
          <a:noFill/>
          <a:ln w="9525">
            <a:noFill/>
            <a:miter lim="800000"/>
            <a:headEnd/>
            <a:tailEnd/>
          </a:ln>
        </p:spPr>
        <p:txBody>
          <a:bodyPr wrap="none">
            <a:spAutoFit/>
          </a:bodyPr>
          <a:lstStyle/>
          <a:p>
            <a:r>
              <a:rPr lang="en-US" sz="4800">
                <a:solidFill>
                  <a:srgbClr val="0070C0"/>
                </a:solidFill>
              </a:rPr>
              <a:t>GSA</a:t>
            </a:r>
          </a:p>
        </p:txBody>
      </p:sp>
      <p:sp>
        <p:nvSpPr>
          <p:cNvPr id="19467" name="TextBox 11"/>
          <p:cNvSpPr txBox="1">
            <a:spLocks noChangeArrowheads="1"/>
          </p:cNvSpPr>
          <p:nvPr/>
        </p:nvSpPr>
        <p:spPr bwMode="auto">
          <a:xfrm>
            <a:off x="6629400" y="5410200"/>
            <a:ext cx="1860550" cy="830263"/>
          </a:xfrm>
          <a:prstGeom prst="rect">
            <a:avLst/>
          </a:prstGeom>
          <a:noFill/>
          <a:ln w="9525">
            <a:noFill/>
            <a:miter lim="800000"/>
            <a:headEnd/>
            <a:tailEnd/>
          </a:ln>
        </p:spPr>
        <p:txBody>
          <a:bodyPr wrap="none">
            <a:spAutoFit/>
          </a:bodyPr>
          <a:lstStyle/>
          <a:p>
            <a:r>
              <a:rPr lang="en-US" sz="4800">
                <a:solidFill>
                  <a:srgbClr val="0070C0"/>
                </a:solidFill>
              </a:rPr>
              <a:t>NASA</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5029200" y="2057400"/>
            <a:ext cx="3962400" cy="838200"/>
          </a:xfrm>
        </p:spPr>
        <p:txBody>
          <a:bodyPr/>
          <a:lstStyle/>
          <a:p>
            <a:r>
              <a:rPr lang="en-US" smtClean="0"/>
              <a:t>Cloud</a:t>
            </a:r>
            <a:br>
              <a:rPr lang="en-US" smtClean="0"/>
            </a:br>
            <a:r>
              <a:rPr lang="en-US" smtClean="0"/>
              <a:t>Building</a:t>
            </a:r>
            <a:br>
              <a:rPr lang="en-US" smtClean="0"/>
            </a:br>
            <a:r>
              <a:rPr lang="en-US" smtClean="0"/>
              <a:t>Blocks </a:t>
            </a:r>
            <a:br>
              <a:rPr lang="en-US" smtClean="0"/>
            </a:br>
            <a:r>
              <a:rPr lang="en-US" sz="2000" smtClean="0"/>
              <a:t>[NIST/Oracle]</a:t>
            </a:r>
          </a:p>
        </p:txBody>
      </p:sp>
      <p:sp>
        <p:nvSpPr>
          <p:cNvPr id="4" name="Date Placeholder 3"/>
          <p:cNvSpPr>
            <a:spLocks noGrp="1"/>
          </p:cNvSpPr>
          <p:nvPr>
            <p:ph type="dt" sz="quarter" idx="10"/>
          </p:nvPr>
        </p:nvSpPr>
        <p:spPr/>
        <p:txBody>
          <a:bodyPr/>
          <a:lstStyle/>
          <a:p>
            <a:pPr>
              <a:defRPr/>
            </a:pPr>
            <a:fld id="{B2C31253-ECB7-47B6-B7B8-6EDC89055E8A}" type="datetime1">
              <a:rPr lang="en-US" smtClean="0"/>
              <a:pPr>
                <a:defRPr/>
              </a:pPr>
              <a:t>9/22/2010</a:t>
            </a:fld>
            <a:endParaRPr lang="en-US" dirty="0"/>
          </a:p>
        </p:txBody>
      </p:sp>
      <p:sp>
        <p:nvSpPr>
          <p:cNvPr id="5" name="Footer Placeholder 4"/>
          <p:cNvSpPr>
            <a:spLocks noGrp="1"/>
          </p:cNvSpPr>
          <p:nvPr>
            <p:ph type="ftr" sz="quarter" idx="11"/>
          </p:nvPr>
        </p:nvSpPr>
        <p:spPr/>
        <p:txBody>
          <a:bodyPr/>
          <a:lstStyle/>
          <a:p>
            <a:pPr>
              <a:defRPr/>
            </a:pPr>
            <a:r>
              <a:rPr lang="en-US" smtClean="0"/>
              <a:t>ITS - 2010</a:t>
            </a:r>
            <a:endParaRPr lang="en-US"/>
          </a:p>
        </p:txBody>
      </p:sp>
      <p:sp>
        <p:nvSpPr>
          <p:cNvPr id="6" name="Slide Number Placeholder 5"/>
          <p:cNvSpPr>
            <a:spLocks noGrp="1"/>
          </p:cNvSpPr>
          <p:nvPr>
            <p:ph type="sldNum" sz="quarter" idx="12"/>
          </p:nvPr>
        </p:nvSpPr>
        <p:spPr/>
        <p:txBody>
          <a:bodyPr/>
          <a:lstStyle/>
          <a:p>
            <a:pPr>
              <a:defRPr/>
            </a:pPr>
            <a:fld id="{227F519A-3343-4D49-9B0F-C40929D99B8E}" type="slidenum">
              <a:rPr lang="en-US" smtClean="0"/>
              <a:pPr>
                <a:defRPr/>
              </a:pPr>
              <a:t>15</a:t>
            </a:fld>
            <a:endParaRPr lang="en-US"/>
          </a:p>
        </p:txBody>
      </p:sp>
      <p:pic>
        <p:nvPicPr>
          <p:cNvPr id="20486" name="Picture 2"/>
          <p:cNvPicPr>
            <a:picLocks noGrp="1" noChangeAspect="1" noChangeArrowheads="1"/>
          </p:cNvPicPr>
          <p:nvPr>
            <p:ph idx="1"/>
          </p:nvPr>
        </p:nvPicPr>
        <p:blipFill>
          <a:blip r:embed="rId2" cstate="print"/>
          <a:srcRect l="23691" t="9616" r="18053" b="8929"/>
          <a:stretch>
            <a:fillRect/>
          </a:stretch>
        </p:blipFill>
        <p:spPr>
          <a:xfrm>
            <a:off x="1676400" y="228600"/>
            <a:ext cx="3962400" cy="5830888"/>
          </a:xfrm>
          <a:noFill/>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smtClean="0"/>
              <a:t>Cloud Stack </a:t>
            </a:r>
            <a:r>
              <a:rPr lang="en-US" sz="2000" smtClean="0"/>
              <a:t>[SUN]</a:t>
            </a:r>
          </a:p>
        </p:txBody>
      </p:sp>
      <p:pic>
        <p:nvPicPr>
          <p:cNvPr id="21507" name="Content Placeholder 6" descr="Cloudstack.gif"/>
          <p:cNvPicPr>
            <a:picLocks noGrp="1" noChangeAspect="1"/>
          </p:cNvPicPr>
          <p:nvPr>
            <p:ph idx="1"/>
          </p:nvPr>
        </p:nvPicPr>
        <p:blipFill>
          <a:blip r:embed="rId2" cstate="print"/>
          <a:srcRect/>
          <a:stretch>
            <a:fillRect/>
          </a:stretch>
        </p:blipFill>
        <p:spPr>
          <a:xfrm>
            <a:off x="1384300" y="1828800"/>
            <a:ext cx="6375400" cy="4267200"/>
          </a:xfrm>
        </p:spPr>
      </p:pic>
      <p:sp>
        <p:nvSpPr>
          <p:cNvPr id="17412" name="Date Placeholder 3"/>
          <p:cNvSpPr>
            <a:spLocks noGrp="1"/>
          </p:cNvSpPr>
          <p:nvPr>
            <p:ph type="dt" sz="quarter" idx="10"/>
          </p:nvPr>
        </p:nvSpPr>
        <p:spPr/>
        <p:txBody>
          <a:bodyPr/>
          <a:lstStyle/>
          <a:p>
            <a:pPr>
              <a:defRPr/>
            </a:pPr>
            <a:fld id="{7D62D8D2-52D1-43CC-A011-29AEAEA8D98D}" type="datetime1">
              <a:rPr lang="en-US" smtClean="0"/>
              <a:pPr>
                <a:defRPr/>
              </a:pPr>
              <a:t>9/22/2010</a:t>
            </a:fld>
            <a:endParaRPr lang="en-US" smtClean="0"/>
          </a:p>
        </p:txBody>
      </p:sp>
      <p:sp>
        <p:nvSpPr>
          <p:cNvPr id="17413" name="Footer Placeholder 4"/>
          <p:cNvSpPr>
            <a:spLocks noGrp="1"/>
          </p:cNvSpPr>
          <p:nvPr>
            <p:ph type="ftr" sz="quarter" idx="11"/>
          </p:nvPr>
        </p:nvSpPr>
        <p:spPr/>
        <p:txBody>
          <a:bodyPr/>
          <a:lstStyle/>
          <a:p>
            <a:pPr>
              <a:defRPr/>
            </a:pPr>
            <a:r>
              <a:rPr lang="en-US" dirty="0" smtClean="0"/>
              <a:t>ITS - 2010</a:t>
            </a:r>
          </a:p>
        </p:txBody>
      </p:sp>
      <p:sp>
        <p:nvSpPr>
          <p:cNvPr id="17414" name="Slide Number Placeholder 5"/>
          <p:cNvSpPr>
            <a:spLocks noGrp="1"/>
          </p:cNvSpPr>
          <p:nvPr>
            <p:ph type="sldNum" sz="quarter" idx="12"/>
          </p:nvPr>
        </p:nvSpPr>
        <p:spPr/>
        <p:txBody>
          <a:bodyPr/>
          <a:lstStyle/>
          <a:p>
            <a:pPr>
              <a:defRPr/>
            </a:pPr>
            <a:fld id="{F91E0137-6033-4D83-85E5-C1370B53EABE}" type="slidenum">
              <a:rPr lang="en-US" smtClean="0"/>
              <a:pPr>
                <a:defRPr/>
              </a:pPr>
              <a:t>16</a:t>
            </a:fld>
            <a:endParaRPr lang="en-US" smtClean="0"/>
          </a:p>
        </p:txBody>
      </p:sp>
      <p:sp>
        <p:nvSpPr>
          <p:cNvPr id="21511" name="TextBox 7"/>
          <p:cNvSpPr txBox="1">
            <a:spLocks noChangeArrowheads="1"/>
          </p:cNvSpPr>
          <p:nvPr/>
        </p:nvSpPr>
        <p:spPr bwMode="auto">
          <a:xfrm>
            <a:off x="407988" y="5649913"/>
            <a:ext cx="658812" cy="369887"/>
          </a:xfrm>
          <a:prstGeom prst="rect">
            <a:avLst/>
          </a:prstGeom>
          <a:noFill/>
          <a:ln w="9525">
            <a:noFill/>
            <a:miter lim="800000"/>
            <a:headEnd/>
            <a:tailEnd/>
          </a:ln>
        </p:spPr>
        <p:txBody>
          <a:bodyPr wrap="none">
            <a:spAutoFit/>
          </a:bodyPr>
          <a:lstStyle/>
          <a:p>
            <a:r>
              <a:rPr lang="en-US">
                <a:solidFill>
                  <a:srgbClr val="FF0000"/>
                </a:solidFill>
              </a:rPr>
              <a:t>Wire</a:t>
            </a:r>
          </a:p>
        </p:txBody>
      </p:sp>
      <p:sp>
        <p:nvSpPr>
          <p:cNvPr id="9" name="Down Arrow 8"/>
          <p:cNvSpPr/>
          <p:nvPr/>
        </p:nvSpPr>
        <p:spPr>
          <a:xfrm rot="10800000">
            <a:off x="685800" y="2209800"/>
            <a:ext cx="152400" cy="32766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r>
              <a:rPr lang="en-US" smtClean="0"/>
              <a:t>Cloud Stack </a:t>
            </a:r>
            <a:r>
              <a:rPr lang="en-US" sz="2000" smtClean="0"/>
              <a:t>[Oracle]</a:t>
            </a:r>
          </a:p>
        </p:txBody>
      </p:sp>
      <p:pic>
        <p:nvPicPr>
          <p:cNvPr id="22531" name="Content Placeholder 6" descr="Oracle Private Cloud Architecture Elements - sized2.jpg"/>
          <p:cNvPicPr>
            <a:picLocks noGrp="1" noChangeAspect="1"/>
          </p:cNvPicPr>
          <p:nvPr>
            <p:ph idx="1"/>
          </p:nvPr>
        </p:nvPicPr>
        <p:blipFill>
          <a:blip r:embed="rId2" cstate="print"/>
          <a:srcRect/>
          <a:stretch>
            <a:fillRect/>
          </a:stretch>
        </p:blipFill>
        <p:spPr>
          <a:xfrm>
            <a:off x="1524000" y="1600200"/>
            <a:ext cx="6234113" cy="4841875"/>
          </a:xfrm>
        </p:spPr>
      </p:pic>
      <p:sp>
        <p:nvSpPr>
          <p:cNvPr id="18436" name="Date Placeholder 3"/>
          <p:cNvSpPr>
            <a:spLocks noGrp="1"/>
          </p:cNvSpPr>
          <p:nvPr>
            <p:ph type="dt" sz="quarter" idx="10"/>
          </p:nvPr>
        </p:nvSpPr>
        <p:spPr/>
        <p:txBody>
          <a:bodyPr/>
          <a:lstStyle/>
          <a:p>
            <a:pPr>
              <a:defRPr/>
            </a:pPr>
            <a:fld id="{073DE849-26EB-4F5D-BB8A-0FFE14953F6D}" type="datetime1">
              <a:rPr lang="en-US" smtClean="0"/>
              <a:pPr>
                <a:defRPr/>
              </a:pPr>
              <a:t>9/22/2010</a:t>
            </a:fld>
            <a:endParaRPr lang="en-US" smtClean="0"/>
          </a:p>
        </p:txBody>
      </p:sp>
      <p:sp>
        <p:nvSpPr>
          <p:cNvPr id="18437" name="Footer Placeholder 4"/>
          <p:cNvSpPr>
            <a:spLocks noGrp="1"/>
          </p:cNvSpPr>
          <p:nvPr>
            <p:ph type="ftr" sz="quarter" idx="11"/>
          </p:nvPr>
        </p:nvSpPr>
        <p:spPr/>
        <p:txBody>
          <a:bodyPr/>
          <a:lstStyle/>
          <a:p>
            <a:pPr>
              <a:defRPr/>
            </a:pPr>
            <a:r>
              <a:rPr lang="en-US" dirty="0" smtClean="0"/>
              <a:t>ITS - 2010</a:t>
            </a:r>
          </a:p>
        </p:txBody>
      </p:sp>
      <p:sp>
        <p:nvSpPr>
          <p:cNvPr id="18438" name="Slide Number Placeholder 5"/>
          <p:cNvSpPr>
            <a:spLocks noGrp="1"/>
          </p:cNvSpPr>
          <p:nvPr>
            <p:ph type="sldNum" sz="quarter" idx="12"/>
          </p:nvPr>
        </p:nvSpPr>
        <p:spPr/>
        <p:txBody>
          <a:bodyPr/>
          <a:lstStyle/>
          <a:p>
            <a:pPr>
              <a:defRPr/>
            </a:pPr>
            <a:fld id="{A274499A-163F-4370-9F74-4C750AE3892E}" type="slidenum">
              <a:rPr lang="en-US" smtClean="0"/>
              <a:pPr>
                <a:defRPr/>
              </a:pPr>
              <a:t>17</a:t>
            </a:fld>
            <a:endParaRPr lang="en-US" smtClean="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US" smtClean="0"/>
              <a:t>Cloud Stack </a:t>
            </a:r>
            <a:r>
              <a:rPr lang="en-US" sz="2000" smtClean="0"/>
              <a:t>[Microsoft]</a:t>
            </a:r>
          </a:p>
        </p:txBody>
      </p:sp>
      <p:sp>
        <p:nvSpPr>
          <p:cNvPr id="19459" name="Date Placeholder 3"/>
          <p:cNvSpPr>
            <a:spLocks noGrp="1"/>
          </p:cNvSpPr>
          <p:nvPr>
            <p:ph type="dt" sz="quarter" idx="10"/>
          </p:nvPr>
        </p:nvSpPr>
        <p:spPr/>
        <p:txBody>
          <a:bodyPr/>
          <a:lstStyle/>
          <a:p>
            <a:pPr>
              <a:defRPr/>
            </a:pPr>
            <a:fld id="{7A082252-00B4-4855-A2EC-0128A6E14339}" type="datetime1">
              <a:rPr lang="en-US" smtClean="0"/>
              <a:pPr>
                <a:defRPr/>
              </a:pPr>
              <a:t>9/22/2010</a:t>
            </a:fld>
            <a:endParaRPr lang="en-US" smtClean="0"/>
          </a:p>
        </p:txBody>
      </p:sp>
      <p:sp>
        <p:nvSpPr>
          <p:cNvPr id="19460" name="Footer Placeholder 4"/>
          <p:cNvSpPr>
            <a:spLocks noGrp="1"/>
          </p:cNvSpPr>
          <p:nvPr>
            <p:ph type="ftr" sz="quarter" idx="11"/>
          </p:nvPr>
        </p:nvSpPr>
        <p:spPr/>
        <p:txBody>
          <a:bodyPr/>
          <a:lstStyle/>
          <a:p>
            <a:pPr>
              <a:defRPr/>
            </a:pPr>
            <a:r>
              <a:rPr lang="en-US" dirty="0" smtClean="0"/>
              <a:t>ITS - 2010</a:t>
            </a:r>
          </a:p>
        </p:txBody>
      </p:sp>
      <p:sp>
        <p:nvSpPr>
          <p:cNvPr id="19461" name="Slide Number Placeholder 5"/>
          <p:cNvSpPr>
            <a:spLocks noGrp="1"/>
          </p:cNvSpPr>
          <p:nvPr>
            <p:ph type="sldNum" sz="quarter" idx="12"/>
          </p:nvPr>
        </p:nvSpPr>
        <p:spPr/>
        <p:txBody>
          <a:bodyPr/>
          <a:lstStyle/>
          <a:p>
            <a:pPr>
              <a:defRPr/>
            </a:pPr>
            <a:fld id="{5575541A-FD34-4C59-AB29-CB22D4A56BDC}" type="slidenum">
              <a:rPr lang="en-US" smtClean="0"/>
              <a:pPr>
                <a:defRPr/>
              </a:pPr>
              <a:t>18</a:t>
            </a:fld>
            <a:endParaRPr lang="en-US" smtClean="0"/>
          </a:p>
        </p:txBody>
      </p:sp>
      <p:pic>
        <p:nvPicPr>
          <p:cNvPr id="23558" name="Content Placeholder 8" descr="AzureArchiectureDiagramLandscape640px.png"/>
          <p:cNvPicPr>
            <a:picLocks noGrp="1" noChangeAspect="1"/>
          </p:cNvPicPr>
          <p:nvPr>
            <p:ph idx="1"/>
          </p:nvPr>
        </p:nvPicPr>
        <p:blipFill>
          <a:blip r:embed="rId2" cstate="print"/>
          <a:srcRect/>
          <a:stretch>
            <a:fillRect/>
          </a:stretch>
        </p:blipFill>
        <p:spPr>
          <a:xfrm>
            <a:off x="0" y="2505075"/>
            <a:ext cx="9144000" cy="3286125"/>
          </a:xfrm>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US" smtClean="0"/>
              <a:t>GSA Cloud Computing </a:t>
            </a:r>
            <a:r>
              <a:rPr lang="en-US" sz="2000" smtClean="0"/>
              <a:t>[GSA RFP]</a:t>
            </a:r>
          </a:p>
        </p:txBody>
      </p:sp>
      <p:sp>
        <p:nvSpPr>
          <p:cNvPr id="20483" name="Date Placeholder 3"/>
          <p:cNvSpPr>
            <a:spLocks noGrp="1"/>
          </p:cNvSpPr>
          <p:nvPr>
            <p:ph type="dt" sz="quarter" idx="10"/>
          </p:nvPr>
        </p:nvSpPr>
        <p:spPr/>
        <p:txBody>
          <a:bodyPr/>
          <a:lstStyle/>
          <a:p>
            <a:pPr>
              <a:defRPr/>
            </a:pPr>
            <a:fld id="{F3D05C7C-DF6B-4BC2-B91F-73863F4BC585}" type="datetime1">
              <a:rPr lang="en-US" smtClean="0"/>
              <a:pPr>
                <a:defRPr/>
              </a:pPr>
              <a:t>9/22/2010</a:t>
            </a:fld>
            <a:endParaRPr lang="en-US" smtClean="0"/>
          </a:p>
        </p:txBody>
      </p:sp>
      <p:sp>
        <p:nvSpPr>
          <p:cNvPr id="20484" name="Footer Placeholder 4"/>
          <p:cNvSpPr>
            <a:spLocks noGrp="1"/>
          </p:cNvSpPr>
          <p:nvPr>
            <p:ph type="ftr" sz="quarter" idx="11"/>
          </p:nvPr>
        </p:nvSpPr>
        <p:spPr/>
        <p:txBody>
          <a:bodyPr/>
          <a:lstStyle/>
          <a:p>
            <a:pPr>
              <a:defRPr/>
            </a:pPr>
            <a:r>
              <a:rPr lang="en-US" dirty="0" smtClean="0"/>
              <a:t>ITS - 2010</a:t>
            </a:r>
          </a:p>
        </p:txBody>
      </p:sp>
      <p:sp>
        <p:nvSpPr>
          <p:cNvPr id="20485" name="Slide Number Placeholder 5"/>
          <p:cNvSpPr>
            <a:spLocks noGrp="1"/>
          </p:cNvSpPr>
          <p:nvPr>
            <p:ph type="sldNum" sz="quarter" idx="12"/>
          </p:nvPr>
        </p:nvSpPr>
        <p:spPr/>
        <p:txBody>
          <a:bodyPr/>
          <a:lstStyle/>
          <a:p>
            <a:pPr>
              <a:defRPr/>
            </a:pPr>
            <a:fld id="{0795BD73-1ADD-408D-9CB1-795C8DB759B6}" type="slidenum">
              <a:rPr lang="en-US" smtClean="0"/>
              <a:pPr>
                <a:defRPr/>
              </a:pPr>
              <a:t>19</a:t>
            </a:fld>
            <a:endParaRPr lang="en-US" smtClean="0"/>
          </a:p>
        </p:txBody>
      </p:sp>
      <p:grpSp>
        <p:nvGrpSpPr>
          <p:cNvPr id="24582" name="Content Placeholder 6"/>
          <p:cNvGrpSpPr>
            <a:grpSpLocks noGrp="1"/>
          </p:cNvGrpSpPr>
          <p:nvPr>
            <p:ph idx="1"/>
          </p:nvPr>
        </p:nvGrpSpPr>
        <p:grpSpPr bwMode="auto">
          <a:xfrm>
            <a:off x="228600" y="1676400"/>
            <a:ext cx="8610600" cy="4572000"/>
            <a:chOff x="-1588" y="838200"/>
            <a:chExt cx="8688388" cy="5181600"/>
          </a:xfrm>
        </p:grpSpPr>
        <p:sp>
          <p:nvSpPr>
            <p:cNvPr id="8" name="Rectangle 7"/>
            <p:cNvSpPr/>
            <p:nvPr/>
          </p:nvSpPr>
          <p:spPr bwMode="gray">
            <a:xfrm>
              <a:off x="656769" y="3515360"/>
              <a:ext cx="5177152" cy="867198"/>
            </a:xfrm>
            <a:prstGeom prst="rect">
              <a:avLst/>
            </a:prstGeom>
            <a:solidFill>
              <a:schemeClr val="accent6">
                <a:lumMod val="50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lstStyle/>
            <a:p>
              <a:pPr eaLnBrk="0" hangingPunct="0">
                <a:defRPr/>
              </a:pPr>
              <a:r>
                <a:rPr lang="en-US" sz="1200" b="1" dirty="0">
                  <a:solidFill>
                    <a:schemeClr val="bg1"/>
                  </a:solidFill>
                </a:rPr>
                <a:t>Infrastructure as a </a:t>
              </a:r>
            </a:p>
            <a:p>
              <a:pPr eaLnBrk="0" hangingPunct="0">
                <a:defRPr/>
              </a:pPr>
              <a:r>
                <a:rPr lang="en-US" sz="1200" b="1" dirty="0">
                  <a:solidFill>
                    <a:schemeClr val="bg1"/>
                  </a:solidFill>
                </a:rPr>
                <a:t>Service (</a:t>
              </a:r>
              <a:r>
                <a:rPr lang="en-US" sz="1200" b="1" dirty="0" err="1">
                  <a:solidFill>
                    <a:schemeClr val="bg1"/>
                  </a:solidFill>
                </a:rPr>
                <a:t>IaaS</a:t>
              </a:r>
              <a:r>
                <a:rPr lang="en-US" sz="1200" b="1" dirty="0">
                  <a:solidFill>
                    <a:schemeClr val="bg1"/>
                  </a:solidFill>
                </a:rPr>
                <a:t>)</a:t>
              </a:r>
            </a:p>
          </p:txBody>
        </p:sp>
        <p:sp>
          <p:nvSpPr>
            <p:cNvPr id="9" name="Rectangle 8"/>
            <p:cNvSpPr/>
            <p:nvPr/>
          </p:nvSpPr>
          <p:spPr bwMode="gray">
            <a:xfrm>
              <a:off x="656769" y="2585191"/>
              <a:ext cx="5177152" cy="863600"/>
            </a:xfrm>
            <a:prstGeom prst="rect">
              <a:avLst/>
            </a:prstGeom>
            <a:solidFill>
              <a:schemeClr val="accent6">
                <a:lumMod val="50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lstStyle/>
            <a:p>
              <a:pPr eaLnBrk="0" hangingPunct="0">
                <a:defRPr/>
              </a:pPr>
              <a:r>
                <a:rPr lang="en-US" sz="1200" b="1" dirty="0">
                  <a:solidFill>
                    <a:schemeClr val="bg1"/>
                  </a:solidFill>
                </a:rPr>
                <a:t>Platform as a </a:t>
              </a:r>
            </a:p>
            <a:p>
              <a:pPr eaLnBrk="0" hangingPunct="0">
                <a:defRPr/>
              </a:pPr>
              <a:r>
                <a:rPr lang="en-US" sz="1200" b="1" dirty="0">
                  <a:solidFill>
                    <a:schemeClr val="bg1"/>
                  </a:solidFill>
                </a:rPr>
                <a:t>Service (</a:t>
              </a:r>
              <a:r>
                <a:rPr lang="en-US" sz="1200" b="1" dirty="0" err="1">
                  <a:solidFill>
                    <a:schemeClr val="bg1"/>
                  </a:solidFill>
                </a:rPr>
                <a:t>PaaS</a:t>
              </a:r>
              <a:r>
                <a:rPr lang="en-US" sz="1200" b="1" dirty="0">
                  <a:solidFill>
                    <a:schemeClr val="bg1"/>
                  </a:solidFill>
                </a:rPr>
                <a:t>)</a:t>
              </a:r>
            </a:p>
          </p:txBody>
        </p:sp>
        <p:sp>
          <p:nvSpPr>
            <p:cNvPr id="10" name="Rectangle 9"/>
            <p:cNvSpPr/>
            <p:nvPr/>
          </p:nvSpPr>
          <p:spPr bwMode="gray">
            <a:xfrm>
              <a:off x="656769" y="1302385"/>
              <a:ext cx="5177152" cy="1212638"/>
            </a:xfrm>
            <a:prstGeom prst="rect">
              <a:avLst/>
            </a:prstGeom>
            <a:solidFill>
              <a:schemeClr val="accent6">
                <a:lumMod val="50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lstStyle/>
            <a:p>
              <a:pPr eaLnBrk="0" hangingPunct="0">
                <a:defRPr/>
              </a:pPr>
              <a:r>
                <a:rPr lang="en-US" sz="1200" b="1" dirty="0">
                  <a:solidFill>
                    <a:schemeClr val="bg1"/>
                  </a:solidFill>
                </a:rPr>
                <a:t>Software as a Service (</a:t>
              </a:r>
              <a:r>
                <a:rPr lang="en-US" sz="1200" b="1" dirty="0" err="1">
                  <a:solidFill>
                    <a:schemeClr val="bg1"/>
                  </a:solidFill>
                </a:rPr>
                <a:t>SaaS</a:t>
              </a:r>
              <a:r>
                <a:rPr lang="en-US" sz="1200" b="1" dirty="0">
                  <a:solidFill>
                    <a:schemeClr val="bg1"/>
                  </a:solidFill>
                </a:rPr>
                <a:t>) / Applications</a:t>
              </a:r>
            </a:p>
          </p:txBody>
        </p:sp>
        <p:sp>
          <p:nvSpPr>
            <p:cNvPr id="11" name="Rectangle 10"/>
            <p:cNvSpPr/>
            <p:nvPr/>
          </p:nvSpPr>
          <p:spPr bwMode="gray">
            <a:xfrm>
              <a:off x="6889534" y="1302385"/>
              <a:ext cx="929068" cy="3080173"/>
            </a:xfrm>
            <a:prstGeom prst="rect">
              <a:avLst/>
            </a:prstGeom>
            <a:solidFill>
              <a:schemeClr val="accent1">
                <a:lumMod val="20000"/>
                <a:lumOff val="80000"/>
              </a:schemeClr>
            </a:solidFill>
            <a:ln w="6350">
              <a:solidFill>
                <a:schemeClr val="accent1">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lstStyle/>
            <a:p>
              <a:pPr eaLnBrk="0" hangingPunct="0">
                <a:defRPr/>
              </a:pPr>
              <a:r>
                <a:rPr lang="en-US" sz="1000" b="1" dirty="0">
                  <a:solidFill>
                    <a:schemeClr val="tx1"/>
                  </a:solidFill>
                </a:rPr>
                <a:t>User/ Admin Portal</a:t>
              </a:r>
            </a:p>
          </p:txBody>
        </p:sp>
        <p:sp>
          <p:nvSpPr>
            <p:cNvPr id="12" name="Rectangle 11"/>
            <p:cNvSpPr/>
            <p:nvPr/>
          </p:nvSpPr>
          <p:spPr bwMode="gray">
            <a:xfrm>
              <a:off x="7874667" y="1302385"/>
              <a:ext cx="812133" cy="3080173"/>
            </a:xfrm>
            <a:prstGeom prst="rect">
              <a:avLst/>
            </a:prstGeom>
            <a:solidFill>
              <a:schemeClr val="accent1">
                <a:lumMod val="20000"/>
                <a:lumOff val="80000"/>
              </a:schemeClr>
            </a:solidFill>
            <a:ln w="6350">
              <a:solidFill>
                <a:schemeClr val="accent1">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0" rIns="0"/>
            <a:lstStyle/>
            <a:p>
              <a:pPr marL="53975" eaLnBrk="0" hangingPunct="0">
                <a:defRPr/>
              </a:pPr>
              <a:r>
                <a:rPr lang="en-US" sz="1000" b="1" dirty="0">
                  <a:solidFill>
                    <a:schemeClr val="tx1"/>
                  </a:solidFill>
                </a:rPr>
                <a:t>Reporting &amp; Analytics</a:t>
              </a:r>
            </a:p>
          </p:txBody>
        </p:sp>
        <p:sp>
          <p:nvSpPr>
            <p:cNvPr id="13" name="Rectangle 12"/>
            <p:cNvSpPr/>
            <p:nvPr/>
          </p:nvSpPr>
          <p:spPr bwMode="gray">
            <a:xfrm>
              <a:off x="624733" y="4434735"/>
              <a:ext cx="8062067" cy="465984"/>
            </a:xfrm>
            <a:prstGeom prst="rect">
              <a:avLst/>
            </a:prstGeom>
            <a:solidFill>
              <a:srgbClr val="0070C0"/>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lstStyle/>
            <a:p>
              <a:pPr eaLnBrk="0" hangingPunct="0">
                <a:defRPr/>
              </a:pPr>
              <a:r>
                <a:rPr lang="en-US" sz="1000" b="1" dirty="0">
                  <a:solidFill>
                    <a:schemeClr val="bg1"/>
                  </a:solidFill>
                </a:rPr>
                <a:t>Service Mgmt &amp; </a:t>
              </a:r>
              <a:br>
                <a:rPr lang="en-US" sz="1000" b="1" dirty="0">
                  <a:solidFill>
                    <a:schemeClr val="bg1"/>
                  </a:solidFill>
                </a:rPr>
              </a:br>
              <a:r>
                <a:rPr lang="en-US" sz="1000" b="1" dirty="0">
                  <a:solidFill>
                    <a:schemeClr val="bg1"/>
                  </a:solidFill>
                </a:rPr>
                <a:t>Provisioning</a:t>
              </a:r>
            </a:p>
          </p:txBody>
        </p:sp>
        <p:sp>
          <p:nvSpPr>
            <p:cNvPr id="14" name="Rectangle 13"/>
            <p:cNvSpPr>
              <a:spLocks noChangeArrowheads="1"/>
            </p:cNvSpPr>
            <p:nvPr/>
          </p:nvSpPr>
          <p:spPr bwMode="gray">
            <a:xfrm>
              <a:off x="7937138" y="2023851"/>
              <a:ext cx="683987" cy="287867"/>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Analytic Tools</a:t>
              </a:r>
            </a:p>
          </p:txBody>
        </p:sp>
        <p:sp>
          <p:nvSpPr>
            <p:cNvPr id="15" name="Rectangle 14"/>
            <p:cNvSpPr>
              <a:spLocks noChangeArrowheads="1"/>
            </p:cNvSpPr>
            <p:nvPr/>
          </p:nvSpPr>
          <p:spPr bwMode="gray">
            <a:xfrm>
              <a:off x="7937138" y="2369291"/>
              <a:ext cx="683987" cy="289665"/>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Data Mgmt</a:t>
              </a:r>
            </a:p>
          </p:txBody>
        </p:sp>
        <p:sp>
          <p:nvSpPr>
            <p:cNvPr id="16" name="Rectangle 15"/>
            <p:cNvSpPr>
              <a:spLocks noChangeArrowheads="1"/>
            </p:cNvSpPr>
            <p:nvPr/>
          </p:nvSpPr>
          <p:spPr bwMode="gray">
            <a:xfrm>
              <a:off x="7937138" y="2716530"/>
              <a:ext cx="683987" cy="287867"/>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Reporting</a:t>
              </a:r>
            </a:p>
          </p:txBody>
        </p:sp>
        <p:sp>
          <p:nvSpPr>
            <p:cNvPr id="17" name="Rectangle 16"/>
            <p:cNvSpPr>
              <a:spLocks noChangeArrowheads="1"/>
            </p:cNvSpPr>
            <p:nvPr/>
          </p:nvSpPr>
          <p:spPr bwMode="gray">
            <a:xfrm>
              <a:off x="7932333" y="3063770"/>
              <a:ext cx="693597" cy="318452"/>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Knowledge Mgmt</a:t>
              </a:r>
            </a:p>
          </p:txBody>
        </p:sp>
        <p:sp>
          <p:nvSpPr>
            <p:cNvPr id="18" name="Rounded Rectangle 17"/>
            <p:cNvSpPr/>
            <p:nvPr/>
          </p:nvSpPr>
          <p:spPr bwMode="gray">
            <a:xfrm>
              <a:off x="714436" y="1523683"/>
              <a:ext cx="1380787" cy="939165"/>
            </a:xfrm>
            <a:prstGeom prst="roundRect">
              <a:avLst>
                <a:gd name="adj" fmla="val 6250"/>
              </a:avLst>
            </a:prstGeom>
            <a:noFill/>
            <a:ln w="9525" cap="flat" cmpd="sng" algn="ctr">
              <a:solidFill>
                <a:schemeClr val="bg1"/>
              </a:solidFill>
              <a:prstDash val="dash"/>
              <a:round/>
              <a:headEnd type="none" w="med" len="med"/>
              <a:tailEnd type="none" w="med" len="med"/>
            </a:ln>
            <a:effectLst>
              <a:outerShdw blurRad="50800" dist="38100" dir="2700000" algn="tl" rotWithShape="0">
                <a:prstClr val="black">
                  <a:alpha val="40000"/>
                </a:prstClr>
              </a:outerShdw>
            </a:effectLst>
          </p:spPr>
          <p:txBody>
            <a:bodyPr wrap="none" lIns="45720" rIns="45720"/>
            <a:lstStyle/>
            <a:p>
              <a:pPr algn="ctr" eaLnBrk="0" hangingPunct="0">
                <a:defRPr/>
              </a:pPr>
              <a:r>
                <a:rPr lang="en-US" sz="1000" dirty="0">
                  <a:solidFill>
                    <a:schemeClr val="accent3">
                      <a:lumMod val="95000"/>
                    </a:schemeClr>
                  </a:solidFill>
                  <a:cs typeface="+mn-cs"/>
                </a:rPr>
                <a:t>Citizen Engagement</a:t>
              </a:r>
            </a:p>
          </p:txBody>
        </p:sp>
        <p:grpSp>
          <p:nvGrpSpPr>
            <p:cNvPr id="24594" name="Group 137"/>
            <p:cNvGrpSpPr>
              <a:grpSpLocks/>
            </p:cNvGrpSpPr>
            <p:nvPr/>
          </p:nvGrpSpPr>
          <p:grpSpPr bwMode="auto">
            <a:xfrm>
              <a:off x="5908675" y="1301750"/>
              <a:ext cx="896938" cy="3081338"/>
              <a:chOff x="152400" y="457200"/>
              <a:chExt cx="990600" cy="3703638"/>
            </a:xfrm>
          </p:grpSpPr>
          <p:sp>
            <p:nvSpPr>
              <p:cNvPr id="70" name="Rectangle 69"/>
              <p:cNvSpPr/>
              <p:nvPr/>
            </p:nvSpPr>
            <p:spPr bwMode="gray">
              <a:xfrm>
                <a:off x="152987" y="457963"/>
                <a:ext cx="990703" cy="3702238"/>
              </a:xfrm>
              <a:prstGeom prst="rect">
                <a:avLst/>
              </a:prstGeom>
              <a:solidFill>
                <a:schemeClr val="accent1">
                  <a:lumMod val="20000"/>
                  <a:lumOff val="80000"/>
                </a:schemeClr>
              </a:solidFill>
              <a:ln w="6350">
                <a:solidFill>
                  <a:schemeClr val="accent1">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0" rIns="0"/>
              <a:lstStyle/>
              <a:p>
                <a:pPr marL="53975" eaLnBrk="0" hangingPunct="0">
                  <a:defRPr/>
                </a:pPr>
                <a:r>
                  <a:rPr lang="en-US" sz="1000" b="1" dirty="0">
                    <a:solidFill>
                      <a:schemeClr val="tx1"/>
                    </a:solidFill>
                  </a:rPr>
                  <a:t>Application Integration</a:t>
                </a:r>
              </a:p>
            </p:txBody>
          </p:sp>
          <p:sp>
            <p:nvSpPr>
              <p:cNvPr id="71" name="Rectangle 70"/>
              <p:cNvSpPr>
                <a:spLocks noChangeArrowheads="1"/>
              </p:cNvSpPr>
              <p:nvPr/>
            </p:nvSpPr>
            <p:spPr bwMode="gray">
              <a:xfrm>
                <a:off x="260904" y="1292696"/>
                <a:ext cx="769563" cy="400067"/>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API’s</a:t>
                </a:r>
              </a:p>
            </p:txBody>
          </p:sp>
          <p:sp>
            <p:nvSpPr>
              <p:cNvPr id="72" name="Rectangle 71"/>
              <p:cNvSpPr>
                <a:spLocks noChangeArrowheads="1"/>
              </p:cNvSpPr>
              <p:nvPr/>
            </p:nvSpPr>
            <p:spPr bwMode="gray">
              <a:xfrm>
                <a:off x="260904" y="1774939"/>
                <a:ext cx="769563" cy="397904"/>
              </a:xfrm>
              <a:prstGeom prst="rect">
                <a:avLst/>
              </a:prstGeom>
              <a:solidFill>
                <a:srgbClr val="33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Workflow Engine</a:t>
                </a:r>
              </a:p>
            </p:txBody>
          </p:sp>
          <p:sp>
            <p:nvSpPr>
              <p:cNvPr id="73" name="Rectangle 72"/>
              <p:cNvSpPr>
                <a:spLocks noChangeArrowheads="1"/>
              </p:cNvSpPr>
              <p:nvPr/>
            </p:nvSpPr>
            <p:spPr bwMode="gray">
              <a:xfrm>
                <a:off x="260904" y="2252856"/>
                <a:ext cx="769563" cy="395742"/>
              </a:xfrm>
              <a:prstGeom prst="rect">
                <a:avLst/>
              </a:prstGeom>
              <a:solidFill>
                <a:srgbClr val="33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EAI</a:t>
                </a:r>
              </a:p>
            </p:txBody>
          </p:sp>
          <p:sp>
            <p:nvSpPr>
              <p:cNvPr id="74" name="Rectangle 73"/>
              <p:cNvSpPr>
                <a:spLocks noChangeArrowheads="1"/>
              </p:cNvSpPr>
              <p:nvPr/>
            </p:nvSpPr>
            <p:spPr bwMode="gray">
              <a:xfrm>
                <a:off x="260904" y="2745911"/>
                <a:ext cx="769563" cy="397904"/>
              </a:xfrm>
              <a:prstGeom prst="rect">
                <a:avLst/>
              </a:prstGeom>
              <a:solidFill>
                <a:srgbClr val="336699"/>
              </a:solidFill>
              <a:ln w="3175" algn="ctr">
                <a:solidFill>
                  <a:schemeClr val="bg1"/>
                </a:solidFill>
                <a:miter lim="800000"/>
                <a:headEnd/>
                <a:tailEnd/>
              </a:ln>
              <a:effectLst>
                <a:outerShdw dist="20000" dir="5400000" rotWithShape="0">
                  <a:srgbClr val="000000">
                    <a:alpha val="37999"/>
                  </a:srgbClr>
                </a:outerShdw>
              </a:effectLst>
            </p:spPr>
            <p:txBody>
              <a:bodyPr lIns="0" rIns="0" anchor="ctr"/>
              <a:lstStyle/>
              <a:p>
                <a:pPr algn="ctr" eaLnBrk="0" hangingPunct="0">
                  <a:defRPr/>
                </a:pPr>
                <a:r>
                  <a:rPr lang="en-US" sz="800" dirty="0">
                    <a:solidFill>
                      <a:schemeClr val="bg1"/>
                    </a:solidFill>
                    <a:latin typeface="+mn-lt"/>
                    <a:cs typeface="+mn-cs"/>
                  </a:rPr>
                  <a:t>Mobile Device Integration</a:t>
                </a:r>
              </a:p>
            </p:txBody>
          </p:sp>
          <p:sp>
            <p:nvSpPr>
              <p:cNvPr id="75" name="Rectangle 74"/>
              <p:cNvSpPr>
                <a:spLocks noChangeArrowheads="1"/>
              </p:cNvSpPr>
              <p:nvPr/>
            </p:nvSpPr>
            <p:spPr bwMode="gray">
              <a:xfrm>
                <a:off x="260904" y="3232479"/>
                <a:ext cx="769563" cy="397904"/>
              </a:xfrm>
              <a:prstGeom prst="rect">
                <a:avLst/>
              </a:prstGeom>
              <a:solidFill>
                <a:srgbClr val="336699"/>
              </a:solidFill>
              <a:ln w="3175" algn="ctr">
                <a:solidFill>
                  <a:schemeClr val="bg1"/>
                </a:solidFill>
                <a:miter lim="800000"/>
                <a:headEnd/>
                <a:tailEnd/>
              </a:ln>
              <a:effectLst>
                <a:outerShdw dist="20000" dir="5400000" rotWithShape="0">
                  <a:srgbClr val="000000">
                    <a:alpha val="37999"/>
                  </a:srgbClr>
                </a:outerShdw>
              </a:effectLst>
            </p:spPr>
            <p:txBody>
              <a:bodyPr lIns="0" rIns="0" anchor="ctr"/>
              <a:lstStyle/>
              <a:p>
                <a:pPr algn="ctr" eaLnBrk="0" hangingPunct="0">
                  <a:defRPr/>
                </a:pPr>
                <a:r>
                  <a:rPr lang="en-US" sz="800" dirty="0">
                    <a:solidFill>
                      <a:schemeClr val="bg1"/>
                    </a:solidFill>
                    <a:latin typeface="+mn-lt"/>
                    <a:cs typeface="+mn-cs"/>
                  </a:rPr>
                  <a:t>Data Migration Tools </a:t>
                </a:r>
              </a:p>
            </p:txBody>
          </p:sp>
          <p:sp>
            <p:nvSpPr>
              <p:cNvPr id="76" name="Rectangle 75"/>
              <p:cNvSpPr>
                <a:spLocks noChangeArrowheads="1"/>
              </p:cNvSpPr>
              <p:nvPr/>
            </p:nvSpPr>
            <p:spPr bwMode="gray">
              <a:xfrm>
                <a:off x="252058" y="3732021"/>
                <a:ext cx="766026" cy="346004"/>
              </a:xfrm>
              <a:prstGeom prst="rect">
                <a:avLst/>
              </a:prstGeom>
              <a:solidFill>
                <a:srgbClr val="33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ETL</a:t>
                </a:r>
              </a:p>
            </p:txBody>
          </p:sp>
        </p:grpSp>
        <p:sp>
          <p:nvSpPr>
            <p:cNvPr id="20" name="Rectangle 19"/>
            <p:cNvSpPr>
              <a:spLocks noChangeArrowheads="1"/>
            </p:cNvSpPr>
            <p:nvPr/>
          </p:nvSpPr>
          <p:spPr bwMode="gray">
            <a:xfrm>
              <a:off x="860203" y="1735985"/>
              <a:ext cx="1054012" cy="212302"/>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Wikis / Blogs</a:t>
              </a:r>
            </a:p>
          </p:txBody>
        </p:sp>
        <p:sp>
          <p:nvSpPr>
            <p:cNvPr id="21" name="Rectangle 20"/>
            <p:cNvSpPr>
              <a:spLocks noChangeArrowheads="1"/>
            </p:cNvSpPr>
            <p:nvPr/>
          </p:nvSpPr>
          <p:spPr bwMode="gray">
            <a:xfrm>
              <a:off x="860203" y="1986068"/>
              <a:ext cx="1054012" cy="208703"/>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Social Networking</a:t>
              </a:r>
            </a:p>
          </p:txBody>
        </p:sp>
        <p:sp>
          <p:nvSpPr>
            <p:cNvPr id="22" name="Rectangle 21"/>
            <p:cNvSpPr>
              <a:spLocks noChangeArrowheads="1"/>
            </p:cNvSpPr>
            <p:nvPr/>
          </p:nvSpPr>
          <p:spPr bwMode="gray">
            <a:xfrm>
              <a:off x="860203" y="2223558"/>
              <a:ext cx="1054012" cy="214101"/>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Agency Website Hosting</a:t>
              </a:r>
            </a:p>
          </p:txBody>
        </p:sp>
        <p:sp>
          <p:nvSpPr>
            <p:cNvPr id="23" name="Rectangle 22"/>
            <p:cNvSpPr>
              <a:spLocks noChangeArrowheads="1"/>
            </p:cNvSpPr>
            <p:nvPr/>
          </p:nvSpPr>
          <p:spPr bwMode="gray">
            <a:xfrm>
              <a:off x="2619025" y="1735985"/>
              <a:ext cx="1055614" cy="212302"/>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Email / IM </a:t>
              </a:r>
            </a:p>
          </p:txBody>
        </p:sp>
        <p:sp>
          <p:nvSpPr>
            <p:cNvPr id="24" name="Rectangle 23"/>
            <p:cNvSpPr>
              <a:spLocks noChangeArrowheads="1"/>
            </p:cNvSpPr>
            <p:nvPr/>
          </p:nvSpPr>
          <p:spPr bwMode="gray">
            <a:xfrm>
              <a:off x="2619025" y="1986068"/>
              <a:ext cx="1055614" cy="208703"/>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Virtual Desktop</a:t>
              </a:r>
            </a:p>
          </p:txBody>
        </p:sp>
        <p:sp>
          <p:nvSpPr>
            <p:cNvPr id="25" name="Rectangle 24"/>
            <p:cNvSpPr>
              <a:spLocks noChangeArrowheads="1"/>
            </p:cNvSpPr>
            <p:nvPr/>
          </p:nvSpPr>
          <p:spPr bwMode="gray">
            <a:xfrm>
              <a:off x="2619025" y="2223558"/>
              <a:ext cx="1055614" cy="214101"/>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Office Automation</a:t>
              </a:r>
            </a:p>
          </p:txBody>
        </p:sp>
        <p:sp>
          <p:nvSpPr>
            <p:cNvPr id="26" name="Rectangle 25"/>
            <p:cNvSpPr>
              <a:spLocks noChangeArrowheads="1"/>
            </p:cNvSpPr>
            <p:nvPr/>
          </p:nvSpPr>
          <p:spPr bwMode="gray">
            <a:xfrm>
              <a:off x="4323384" y="1735985"/>
              <a:ext cx="949892" cy="212302"/>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Business </a:t>
              </a:r>
              <a:r>
                <a:rPr lang="en-US" sz="800" dirty="0" err="1">
                  <a:solidFill>
                    <a:schemeClr val="bg1"/>
                  </a:solidFill>
                  <a:latin typeface="+mn-lt"/>
                  <a:cs typeface="+mn-cs"/>
                </a:rPr>
                <a:t>Svcs</a:t>
              </a:r>
              <a:r>
                <a:rPr lang="en-US" sz="800" dirty="0">
                  <a:solidFill>
                    <a:schemeClr val="bg1"/>
                  </a:solidFill>
                  <a:latin typeface="+mn-lt"/>
                  <a:cs typeface="+mn-cs"/>
                </a:rPr>
                <a:t> Apps</a:t>
              </a:r>
            </a:p>
          </p:txBody>
        </p:sp>
        <p:sp>
          <p:nvSpPr>
            <p:cNvPr id="27" name="Rectangle 26"/>
            <p:cNvSpPr>
              <a:spLocks noChangeArrowheads="1"/>
            </p:cNvSpPr>
            <p:nvPr/>
          </p:nvSpPr>
          <p:spPr bwMode="gray">
            <a:xfrm>
              <a:off x="4323384" y="1986068"/>
              <a:ext cx="949892" cy="208703"/>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Core Mission  Apps</a:t>
              </a:r>
            </a:p>
          </p:txBody>
        </p:sp>
        <p:sp>
          <p:nvSpPr>
            <p:cNvPr id="28" name="Rectangle 27"/>
            <p:cNvSpPr>
              <a:spLocks noChangeArrowheads="1"/>
            </p:cNvSpPr>
            <p:nvPr/>
          </p:nvSpPr>
          <p:spPr bwMode="gray">
            <a:xfrm>
              <a:off x="4323384" y="2223558"/>
              <a:ext cx="949892" cy="214101"/>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Legacy Apps (Mainframes)</a:t>
              </a:r>
            </a:p>
          </p:txBody>
        </p:sp>
        <p:sp>
          <p:nvSpPr>
            <p:cNvPr id="29" name="Rounded Rectangle 28"/>
            <p:cNvSpPr/>
            <p:nvPr/>
          </p:nvSpPr>
          <p:spPr bwMode="gray">
            <a:xfrm>
              <a:off x="2450832" y="1532678"/>
              <a:ext cx="1380787" cy="939165"/>
            </a:xfrm>
            <a:prstGeom prst="roundRect">
              <a:avLst>
                <a:gd name="adj" fmla="val 6250"/>
              </a:avLst>
            </a:prstGeom>
            <a:noFill/>
            <a:ln w="9525" cap="flat" cmpd="sng" algn="ctr">
              <a:solidFill>
                <a:schemeClr val="bg1"/>
              </a:solidFill>
              <a:prstDash val="dash"/>
              <a:round/>
              <a:headEnd type="none" w="med" len="med"/>
              <a:tailEnd type="none" w="med" len="med"/>
            </a:ln>
            <a:effectLst>
              <a:outerShdw blurRad="50800" dist="38100" dir="2700000" algn="tl" rotWithShape="0">
                <a:prstClr val="black">
                  <a:alpha val="40000"/>
                </a:prstClr>
              </a:outerShdw>
            </a:effectLst>
          </p:spPr>
          <p:txBody>
            <a:bodyPr wrap="none" lIns="45720" rIns="45720"/>
            <a:lstStyle/>
            <a:p>
              <a:pPr algn="ctr" eaLnBrk="0" hangingPunct="0">
                <a:defRPr/>
              </a:pPr>
              <a:r>
                <a:rPr lang="en-US" sz="1000" dirty="0">
                  <a:solidFill>
                    <a:schemeClr val="accent3">
                      <a:lumMod val="95000"/>
                    </a:schemeClr>
                  </a:solidFill>
                  <a:cs typeface="+mn-cs"/>
                </a:rPr>
                <a:t>Gov Productivity</a:t>
              </a:r>
            </a:p>
          </p:txBody>
        </p:sp>
        <p:sp>
          <p:nvSpPr>
            <p:cNvPr id="30" name="Rounded Rectangle 29"/>
            <p:cNvSpPr/>
            <p:nvPr/>
          </p:nvSpPr>
          <p:spPr bwMode="gray">
            <a:xfrm>
              <a:off x="4176014" y="1532678"/>
              <a:ext cx="1243029" cy="939165"/>
            </a:xfrm>
            <a:prstGeom prst="roundRect">
              <a:avLst>
                <a:gd name="adj" fmla="val 6250"/>
              </a:avLst>
            </a:prstGeom>
            <a:noFill/>
            <a:ln w="9525" cap="flat" cmpd="sng" algn="ctr">
              <a:solidFill>
                <a:schemeClr val="bg1"/>
              </a:solidFill>
              <a:prstDash val="dash"/>
              <a:round/>
              <a:headEnd type="none" w="med" len="med"/>
              <a:tailEnd type="none" w="med" len="med"/>
            </a:ln>
            <a:effectLst>
              <a:outerShdw blurRad="50800" dist="38100" dir="2700000" algn="tl" rotWithShape="0">
                <a:prstClr val="black">
                  <a:alpha val="40000"/>
                </a:prstClr>
              </a:outerShdw>
            </a:effectLst>
          </p:spPr>
          <p:txBody>
            <a:bodyPr wrap="none" lIns="45720" rIns="45720"/>
            <a:lstStyle/>
            <a:p>
              <a:pPr algn="ctr" eaLnBrk="0" hangingPunct="0">
                <a:defRPr/>
              </a:pPr>
              <a:r>
                <a:rPr lang="en-US" sz="1000" dirty="0">
                  <a:solidFill>
                    <a:schemeClr val="accent3">
                      <a:lumMod val="95000"/>
                    </a:schemeClr>
                  </a:solidFill>
                  <a:cs typeface="+mn-cs"/>
                </a:rPr>
                <a:t>Gov Enterprise Apps</a:t>
              </a:r>
            </a:p>
          </p:txBody>
        </p:sp>
        <p:sp>
          <p:nvSpPr>
            <p:cNvPr id="31" name="Rectangle 30"/>
            <p:cNvSpPr>
              <a:spLocks noChangeArrowheads="1"/>
            </p:cNvSpPr>
            <p:nvPr/>
          </p:nvSpPr>
          <p:spPr bwMode="gray">
            <a:xfrm>
              <a:off x="2431610" y="2766907"/>
              <a:ext cx="725634" cy="264478"/>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Database</a:t>
              </a:r>
            </a:p>
          </p:txBody>
        </p:sp>
        <p:sp>
          <p:nvSpPr>
            <p:cNvPr id="32" name="Rectangle 31"/>
            <p:cNvSpPr>
              <a:spLocks noChangeArrowheads="1"/>
            </p:cNvSpPr>
            <p:nvPr/>
          </p:nvSpPr>
          <p:spPr bwMode="gray">
            <a:xfrm>
              <a:off x="3243743" y="2766907"/>
              <a:ext cx="725635" cy="264478"/>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Testing Tools</a:t>
              </a:r>
            </a:p>
          </p:txBody>
        </p:sp>
        <p:sp>
          <p:nvSpPr>
            <p:cNvPr id="33" name="Rectangle 32"/>
            <p:cNvSpPr>
              <a:spLocks noChangeArrowheads="1"/>
            </p:cNvSpPr>
            <p:nvPr/>
          </p:nvSpPr>
          <p:spPr bwMode="gray">
            <a:xfrm>
              <a:off x="4054275" y="2766907"/>
              <a:ext cx="725635" cy="264478"/>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Developer Tools</a:t>
              </a:r>
            </a:p>
          </p:txBody>
        </p:sp>
        <p:sp>
          <p:nvSpPr>
            <p:cNvPr id="34" name="Rectangle 33"/>
            <p:cNvSpPr>
              <a:spLocks noChangeArrowheads="1"/>
            </p:cNvSpPr>
            <p:nvPr/>
          </p:nvSpPr>
          <p:spPr bwMode="gray">
            <a:xfrm>
              <a:off x="2431610" y="3069167"/>
              <a:ext cx="725634" cy="264478"/>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DBMS</a:t>
              </a:r>
            </a:p>
          </p:txBody>
        </p:sp>
        <p:sp>
          <p:nvSpPr>
            <p:cNvPr id="35" name="Rectangle 34"/>
            <p:cNvSpPr>
              <a:spLocks noChangeArrowheads="1"/>
            </p:cNvSpPr>
            <p:nvPr/>
          </p:nvSpPr>
          <p:spPr bwMode="gray">
            <a:xfrm>
              <a:off x="3243743" y="3069167"/>
              <a:ext cx="725635" cy="264478"/>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Directory Services</a:t>
              </a:r>
            </a:p>
          </p:txBody>
        </p:sp>
        <p:sp>
          <p:nvSpPr>
            <p:cNvPr id="36" name="Rectangle 35"/>
            <p:cNvSpPr/>
            <p:nvPr/>
          </p:nvSpPr>
          <p:spPr bwMode="gray">
            <a:xfrm>
              <a:off x="624733" y="4958292"/>
              <a:ext cx="8062067" cy="464185"/>
            </a:xfrm>
            <a:prstGeom prst="rect">
              <a:avLst/>
            </a:prstGeom>
            <a:solidFill>
              <a:srgbClr val="0070C0"/>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lstStyle/>
            <a:p>
              <a:pPr eaLnBrk="0" hangingPunct="0">
                <a:defRPr/>
              </a:pPr>
              <a:r>
                <a:rPr lang="en-US" sz="1000" b="1" dirty="0">
                  <a:solidFill>
                    <a:schemeClr val="bg1"/>
                  </a:solidFill>
                </a:rPr>
                <a:t>Security &amp; </a:t>
              </a:r>
              <a:br>
                <a:rPr lang="en-US" sz="1000" b="1" dirty="0">
                  <a:solidFill>
                    <a:schemeClr val="bg1"/>
                  </a:solidFill>
                </a:rPr>
              </a:br>
              <a:r>
                <a:rPr lang="en-US" sz="1000" b="1" dirty="0">
                  <a:solidFill>
                    <a:schemeClr val="bg1"/>
                  </a:solidFill>
                </a:rPr>
                <a:t>Data Privacy</a:t>
              </a:r>
            </a:p>
          </p:txBody>
        </p:sp>
        <p:sp>
          <p:nvSpPr>
            <p:cNvPr id="37" name="Rectangle 36"/>
            <p:cNvSpPr>
              <a:spLocks noChangeArrowheads="1"/>
            </p:cNvSpPr>
            <p:nvPr/>
          </p:nvSpPr>
          <p:spPr bwMode="gray">
            <a:xfrm>
              <a:off x="2341907" y="5073438"/>
              <a:ext cx="805726" cy="28606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Data/Network Security</a:t>
              </a:r>
            </a:p>
          </p:txBody>
        </p:sp>
        <p:sp>
          <p:nvSpPr>
            <p:cNvPr id="38" name="Rectangle 37"/>
            <p:cNvSpPr>
              <a:spLocks noChangeArrowheads="1"/>
            </p:cNvSpPr>
            <p:nvPr/>
          </p:nvSpPr>
          <p:spPr bwMode="gray">
            <a:xfrm>
              <a:off x="3206901" y="5073438"/>
              <a:ext cx="805726" cy="28606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Data Privacy</a:t>
              </a:r>
            </a:p>
          </p:txBody>
        </p:sp>
        <p:sp>
          <p:nvSpPr>
            <p:cNvPr id="39" name="Rectangle 38"/>
            <p:cNvSpPr>
              <a:spLocks noChangeArrowheads="1"/>
            </p:cNvSpPr>
            <p:nvPr/>
          </p:nvSpPr>
          <p:spPr bwMode="gray">
            <a:xfrm>
              <a:off x="4118348" y="5073438"/>
              <a:ext cx="807328" cy="28606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lIns="0" rIns="0" anchor="ctr"/>
            <a:lstStyle/>
            <a:p>
              <a:pPr algn="ctr" eaLnBrk="0" hangingPunct="0">
                <a:defRPr/>
              </a:pPr>
              <a:r>
                <a:rPr lang="en-US" sz="800" dirty="0">
                  <a:solidFill>
                    <a:schemeClr val="bg1"/>
                  </a:solidFill>
                  <a:latin typeface="+mn-lt"/>
                  <a:cs typeface="+mn-cs"/>
                </a:rPr>
                <a:t>Certification &amp; Compliance</a:t>
              </a:r>
            </a:p>
          </p:txBody>
        </p:sp>
        <p:sp>
          <p:nvSpPr>
            <p:cNvPr id="40" name="Rectangle 39"/>
            <p:cNvSpPr>
              <a:spLocks noChangeArrowheads="1"/>
            </p:cNvSpPr>
            <p:nvPr/>
          </p:nvSpPr>
          <p:spPr bwMode="gray">
            <a:xfrm>
              <a:off x="5028194" y="5071640"/>
              <a:ext cx="805727" cy="286067"/>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lIns="0" rIns="0" anchor="ctr"/>
            <a:lstStyle/>
            <a:p>
              <a:pPr algn="ctr" eaLnBrk="0" hangingPunct="0">
                <a:defRPr/>
              </a:pPr>
              <a:r>
                <a:rPr lang="en-US" sz="800" dirty="0">
                  <a:solidFill>
                    <a:schemeClr val="bg1"/>
                  </a:solidFill>
                  <a:latin typeface="+mn-lt"/>
                  <a:cs typeface="+mn-cs"/>
                </a:rPr>
                <a:t>Authentication &amp; Authorization</a:t>
              </a:r>
            </a:p>
          </p:txBody>
        </p:sp>
        <p:sp>
          <p:nvSpPr>
            <p:cNvPr id="41" name="Rectangle 40"/>
            <p:cNvSpPr>
              <a:spLocks noChangeArrowheads="1"/>
            </p:cNvSpPr>
            <p:nvPr/>
          </p:nvSpPr>
          <p:spPr bwMode="gray">
            <a:xfrm>
              <a:off x="5936439" y="5071640"/>
              <a:ext cx="807328" cy="28426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Auditing &amp; Accounting</a:t>
              </a:r>
            </a:p>
          </p:txBody>
        </p:sp>
        <p:sp>
          <p:nvSpPr>
            <p:cNvPr id="42" name="Rectangle 41"/>
            <p:cNvSpPr>
              <a:spLocks noChangeArrowheads="1"/>
            </p:cNvSpPr>
            <p:nvPr/>
          </p:nvSpPr>
          <p:spPr bwMode="gray">
            <a:xfrm>
              <a:off x="2133667" y="4537287"/>
              <a:ext cx="724032" cy="26267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lIns="0" rIns="0" anchor="ctr"/>
            <a:lstStyle/>
            <a:p>
              <a:pPr algn="ctr" eaLnBrk="0" hangingPunct="0">
                <a:defRPr/>
              </a:pPr>
              <a:r>
                <a:rPr lang="en-US" sz="800" dirty="0">
                  <a:solidFill>
                    <a:schemeClr val="bg1"/>
                  </a:solidFill>
                  <a:latin typeface="+mn-lt"/>
                  <a:cs typeface="+mn-cs"/>
                </a:rPr>
                <a:t>Service Provisioning</a:t>
              </a:r>
            </a:p>
          </p:txBody>
        </p:sp>
        <p:sp>
          <p:nvSpPr>
            <p:cNvPr id="43" name="Rectangle 42"/>
            <p:cNvSpPr>
              <a:spLocks noChangeArrowheads="1"/>
            </p:cNvSpPr>
            <p:nvPr/>
          </p:nvSpPr>
          <p:spPr bwMode="gray">
            <a:xfrm>
              <a:off x="2944199" y="4537287"/>
              <a:ext cx="724032" cy="26267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SLA Mgmt</a:t>
              </a:r>
            </a:p>
          </p:txBody>
        </p:sp>
        <p:sp>
          <p:nvSpPr>
            <p:cNvPr id="44" name="Rectangle 43"/>
            <p:cNvSpPr>
              <a:spLocks noChangeArrowheads="1"/>
            </p:cNvSpPr>
            <p:nvPr/>
          </p:nvSpPr>
          <p:spPr bwMode="gray">
            <a:xfrm>
              <a:off x="3733906" y="4537287"/>
              <a:ext cx="724032" cy="26267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lIns="0" rIns="0" anchor="ctr"/>
            <a:lstStyle/>
            <a:p>
              <a:pPr algn="ctr" eaLnBrk="0" hangingPunct="0">
                <a:defRPr/>
              </a:pPr>
              <a:r>
                <a:rPr lang="en-US" sz="800" dirty="0">
                  <a:solidFill>
                    <a:schemeClr val="bg1"/>
                  </a:solidFill>
                  <a:latin typeface="+mn-lt"/>
                  <a:cs typeface="+mn-cs"/>
                </a:rPr>
                <a:t>Performance Monitoring</a:t>
              </a:r>
            </a:p>
          </p:txBody>
        </p:sp>
        <p:sp>
          <p:nvSpPr>
            <p:cNvPr id="45" name="Rectangle 44"/>
            <p:cNvSpPr>
              <a:spLocks noChangeArrowheads="1"/>
            </p:cNvSpPr>
            <p:nvPr/>
          </p:nvSpPr>
          <p:spPr bwMode="gray">
            <a:xfrm>
              <a:off x="4542837" y="4537287"/>
              <a:ext cx="724032" cy="26267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DR / Backup</a:t>
              </a:r>
            </a:p>
          </p:txBody>
        </p:sp>
        <p:sp>
          <p:nvSpPr>
            <p:cNvPr id="46" name="Rectangle 45"/>
            <p:cNvSpPr>
              <a:spLocks noChangeArrowheads="1"/>
            </p:cNvSpPr>
            <p:nvPr/>
          </p:nvSpPr>
          <p:spPr bwMode="gray">
            <a:xfrm>
              <a:off x="5372591" y="4537287"/>
              <a:ext cx="724032" cy="26267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Operations Mgmt</a:t>
              </a:r>
            </a:p>
          </p:txBody>
        </p:sp>
        <p:sp>
          <p:nvSpPr>
            <p:cNvPr id="47" name="Rectangle 46"/>
            <p:cNvSpPr>
              <a:spLocks noChangeArrowheads="1"/>
            </p:cNvSpPr>
            <p:nvPr/>
          </p:nvSpPr>
          <p:spPr bwMode="gray">
            <a:xfrm>
              <a:off x="3243743" y="3652097"/>
              <a:ext cx="725635" cy="264478"/>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lIns="0" rIns="0" anchor="ctr"/>
            <a:lstStyle/>
            <a:p>
              <a:pPr algn="ctr" eaLnBrk="0" hangingPunct="0">
                <a:defRPr/>
              </a:pPr>
              <a:r>
                <a:rPr lang="en-US" sz="800" dirty="0">
                  <a:solidFill>
                    <a:schemeClr val="bg1"/>
                  </a:solidFill>
                  <a:latin typeface="+mn-lt"/>
                  <a:cs typeface="+mn-cs"/>
                </a:rPr>
                <a:t>Storage</a:t>
              </a:r>
            </a:p>
          </p:txBody>
        </p:sp>
        <p:sp>
          <p:nvSpPr>
            <p:cNvPr id="48" name="Rectangle 47"/>
            <p:cNvSpPr>
              <a:spLocks noChangeArrowheads="1"/>
            </p:cNvSpPr>
            <p:nvPr/>
          </p:nvSpPr>
          <p:spPr bwMode="gray">
            <a:xfrm>
              <a:off x="4054275" y="3652097"/>
              <a:ext cx="725635" cy="264478"/>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lIns="0" rIns="0" anchor="ctr"/>
            <a:lstStyle/>
            <a:p>
              <a:pPr algn="ctr" eaLnBrk="0" hangingPunct="0">
                <a:defRPr/>
              </a:pPr>
              <a:r>
                <a:rPr lang="en-US" sz="800" dirty="0">
                  <a:solidFill>
                    <a:schemeClr val="bg1"/>
                  </a:solidFill>
                  <a:latin typeface="+mn-lt"/>
                  <a:cs typeface="+mn-cs"/>
                </a:rPr>
                <a:t>Virtual Machines</a:t>
              </a:r>
            </a:p>
          </p:txBody>
        </p:sp>
        <p:sp>
          <p:nvSpPr>
            <p:cNvPr id="49" name="Rectangle 48"/>
            <p:cNvSpPr>
              <a:spLocks noChangeArrowheads="1"/>
            </p:cNvSpPr>
            <p:nvPr/>
          </p:nvSpPr>
          <p:spPr bwMode="gray">
            <a:xfrm>
              <a:off x="3243743" y="3981345"/>
              <a:ext cx="725635" cy="264477"/>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lIns="0" rIns="0" anchor="ctr"/>
            <a:lstStyle/>
            <a:p>
              <a:pPr algn="ctr" eaLnBrk="0" hangingPunct="0">
                <a:defRPr/>
              </a:pPr>
              <a:r>
                <a:rPr lang="en-US" sz="800" dirty="0">
                  <a:solidFill>
                    <a:schemeClr val="bg1"/>
                  </a:solidFill>
                  <a:latin typeface="+mn-lt"/>
                  <a:cs typeface="+mn-cs"/>
                </a:rPr>
                <a:t>Web Servers</a:t>
              </a:r>
            </a:p>
          </p:txBody>
        </p:sp>
        <p:sp>
          <p:nvSpPr>
            <p:cNvPr id="50" name="Rectangle 49"/>
            <p:cNvSpPr>
              <a:spLocks noChangeArrowheads="1"/>
            </p:cNvSpPr>
            <p:nvPr/>
          </p:nvSpPr>
          <p:spPr bwMode="gray">
            <a:xfrm>
              <a:off x="4054275" y="3981345"/>
              <a:ext cx="725635" cy="264477"/>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lIns="0" rIns="0" anchor="ctr"/>
            <a:lstStyle/>
            <a:p>
              <a:pPr algn="ctr" eaLnBrk="0" hangingPunct="0">
                <a:defRPr/>
              </a:pPr>
              <a:r>
                <a:rPr lang="en-US" sz="800" dirty="0">
                  <a:solidFill>
                    <a:schemeClr val="bg1"/>
                  </a:solidFill>
                  <a:latin typeface="+mn-lt"/>
                  <a:cs typeface="+mn-cs"/>
                </a:rPr>
                <a:t>Server Hosting</a:t>
              </a:r>
            </a:p>
          </p:txBody>
        </p:sp>
        <p:sp>
          <p:nvSpPr>
            <p:cNvPr id="51" name="Rectangle 50"/>
            <p:cNvSpPr>
              <a:spLocks noChangeArrowheads="1"/>
            </p:cNvSpPr>
            <p:nvPr/>
          </p:nvSpPr>
          <p:spPr bwMode="gray">
            <a:xfrm>
              <a:off x="2420396" y="3988541"/>
              <a:ext cx="725635" cy="262678"/>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CDN</a:t>
              </a:r>
            </a:p>
          </p:txBody>
        </p:sp>
        <p:sp>
          <p:nvSpPr>
            <p:cNvPr id="52" name="Rectangle 51"/>
            <p:cNvSpPr/>
            <p:nvPr/>
          </p:nvSpPr>
          <p:spPr bwMode="gray">
            <a:xfrm>
              <a:off x="624733" y="5465657"/>
              <a:ext cx="8062067" cy="465985"/>
            </a:xfrm>
            <a:prstGeom prst="rect">
              <a:avLst/>
            </a:prstGeom>
            <a:solidFill>
              <a:srgbClr val="0070C0"/>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lstStyle/>
            <a:p>
              <a:pPr eaLnBrk="0" hangingPunct="0">
                <a:defRPr/>
              </a:pPr>
              <a:r>
                <a:rPr lang="en-US" sz="1000" b="1" dirty="0">
                  <a:solidFill>
                    <a:schemeClr val="bg1"/>
                  </a:solidFill>
                </a:rPr>
                <a:t>Data Center </a:t>
              </a:r>
            </a:p>
            <a:p>
              <a:pPr eaLnBrk="0" hangingPunct="0">
                <a:defRPr/>
              </a:pPr>
              <a:r>
                <a:rPr lang="en-US" sz="1000" b="1" dirty="0">
                  <a:solidFill>
                    <a:schemeClr val="bg1"/>
                  </a:solidFill>
                </a:rPr>
                <a:t>Facilities</a:t>
              </a:r>
            </a:p>
          </p:txBody>
        </p:sp>
        <p:sp>
          <p:nvSpPr>
            <p:cNvPr id="53" name="Rectangle 52"/>
            <p:cNvSpPr>
              <a:spLocks noChangeArrowheads="1"/>
            </p:cNvSpPr>
            <p:nvPr/>
          </p:nvSpPr>
          <p:spPr bwMode="gray">
            <a:xfrm>
              <a:off x="2936189" y="5566410"/>
              <a:ext cx="725635" cy="26267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Routers / Firewalls</a:t>
              </a:r>
            </a:p>
          </p:txBody>
        </p:sp>
        <p:sp>
          <p:nvSpPr>
            <p:cNvPr id="54" name="Rectangle 53"/>
            <p:cNvSpPr>
              <a:spLocks noChangeArrowheads="1"/>
            </p:cNvSpPr>
            <p:nvPr/>
          </p:nvSpPr>
          <p:spPr bwMode="gray">
            <a:xfrm>
              <a:off x="3730703" y="5566410"/>
              <a:ext cx="725635" cy="26267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LAN/WAN</a:t>
              </a:r>
            </a:p>
          </p:txBody>
        </p:sp>
        <p:sp>
          <p:nvSpPr>
            <p:cNvPr id="55" name="Rectangle 54"/>
            <p:cNvSpPr>
              <a:spLocks noChangeArrowheads="1"/>
            </p:cNvSpPr>
            <p:nvPr/>
          </p:nvSpPr>
          <p:spPr bwMode="gray">
            <a:xfrm>
              <a:off x="4534827" y="5566410"/>
              <a:ext cx="724032" cy="26267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Internet Access</a:t>
              </a:r>
            </a:p>
          </p:txBody>
        </p:sp>
        <p:sp>
          <p:nvSpPr>
            <p:cNvPr id="56" name="Rectangle 55"/>
            <p:cNvSpPr>
              <a:spLocks noChangeArrowheads="1"/>
            </p:cNvSpPr>
            <p:nvPr/>
          </p:nvSpPr>
          <p:spPr bwMode="gray">
            <a:xfrm>
              <a:off x="5318128" y="5561013"/>
              <a:ext cx="725634" cy="262678"/>
            </a:xfrm>
            <a:prstGeom prst="rect">
              <a:avLst/>
            </a:prstGeom>
            <a:solidFill>
              <a:schemeClr val="folHlink"/>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Hosting Centers</a:t>
              </a:r>
            </a:p>
          </p:txBody>
        </p:sp>
        <p:grpSp>
          <p:nvGrpSpPr>
            <p:cNvPr id="24632" name="Group 126"/>
            <p:cNvGrpSpPr>
              <a:grpSpLocks/>
            </p:cNvGrpSpPr>
            <p:nvPr/>
          </p:nvGrpSpPr>
          <p:grpSpPr bwMode="auto">
            <a:xfrm>
              <a:off x="6975475" y="1808163"/>
              <a:ext cx="728663" cy="2493961"/>
              <a:chOff x="7162800" y="762000"/>
              <a:chExt cx="714375" cy="3302000"/>
            </a:xfrm>
          </p:grpSpPr>
          <p:sp>
            <p:nvSpPr>
              <p:cNvPr id="64" name="Rectangle 63"/>
              <p:cNvSpPr>
                <a:spLocks noChangeArrowheads="1"/>
              </p:cNvSpPr>
              <p:nvPr/>
            </p:nvSpPr>
            <p:spPr bwMode="gray">
              <a:xfrm>
                <a:off x="7169629" y="1323893"/>
                <a:ext cx="708265" cy="481183"/>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User Profile Mgmt</a:t>
                </a:r>
              </a:p>
            </p:txBody>
          </p:sp>
          <p:sp>
            <p:nvSpPr>
              <p:cNvPr id="65" name="Rectangle 64"/>
              <p:cNvSpPr>
                <a:spLocks noChangeArrowheads="1"/>
              </p:cNvSpPr>
              <p:nvPr/>
            </p:nvSpPr>
            <p:spPr bwMode="gray">
              <a:xfrm>
                <a:off x="7169629" y="2457770"/>
                <a:ext cx="708265" cy="481183"/>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Trouble Mgmt</a:t>
                </a:r>
              </a:p>
            </p:txBody>
          </p:sp>
          <p:sp>
            <p:nvSpPr>
              <p:cNvPr id="66" name="Rectangle 65"/>
              <p:cNvSpPr>
                <a:spLocks noChangeArrowheads="1"/>
              </p:cNvSpPr>
              <p:nvPr/>
            </p:nvSpPr>
            <p:spPr bwMode="gray">
              <a:xfrm>
                <a:off x="7169629" y="3584499"/>
                <a:ext cx="706694" cy="478802"/>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Product Catalog</a:t>
                </a:r>
              </a:p>
            </p:txBody>
          </p:sp>
          <p:sp>
            <p:nvSpPr>
              <p:cNvPr id="67" name="Rectangle 66"/>
              <p:cNvSpPr>
                <a:spLocks noChangeArrowheads="1"/>
              </p:cNvSpPr>
              <p:nvPr/>
            </p:nvSpPr>
            <p:spPr bwMode="gray">
              <a:xfrm>
                <a:off x="7169629" y="1900360"/>
                <a:ext cx="708265" cy="478800"/>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Order Mgmt</a:t>
                </a:r>
              </a:p>
            </p:txBody>
          </p:sp>
          <p:sp>
            <p:nvSpPr>
              <p:cNvPr id="68" name="Rectangle 67"/>
              <p:cNvSpPr>
                <a:spLocks noChangeArrowheads="1"/>
              </p:cNvSpPr>
              <p:nvPr/>
            </p:nvSpPr>
            <p:spPr bwMode="gray">
              <a:xfrm>
                <a:off x="7169629" y="3027089"/>
                <a:ext cx="708265" cy="476419"/>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Billing / Invoice Tracking</a:t>
                </a:r>
              </a:p>
            </p:txBody>
          </p:sp>
          <p:sp>
            <p:nvSpPr>
              <p:cNvPr id="69" name="Rectangle 68"/>
              <p:cNvSpPr>
                <a:spLocks noChangeArrowheads="1"/>
              </p:cNvSpPr>
              <p:nvPr/>
            </p:nvSpPr>
            <p:spPr bwMode="gray">
              <a:xfrm>
                <a:off x="7163347" y="761719"/>
                <a:ext cx="708265" cy="478800"/>
              </a:xfrm>
              <a:prstGeom prst="rect">
                <a:avLst/>
              </a:prstGeom>
              <a:solidFill>
                <a:srgbClr val="006699"/>
              </a:solidFill>
              <a:ln w="3175" algn="ctr">
                <a:solidFill>
                  <a:schemeClr val="bg1"/>
                </a:solidFill>
                <a:miter lim="800000"/>
                <a:headEnd/>
                <a:tailEnd/>
              </a:ln>
              <a:effectLst>
                <a:outerShdw dist="20000" dir="5400000" rotWithShape="0">
                  <a:srgbClr val="000000">
                    <a:alpha val="37999"/>
                  </a:srgbClr>
                </a:outerShdw>
              </a:effectLst>
            </p:spPr>
            <p:txBody>
              <a:bodyPr anchor="ctr"/>
              <a:lstStyle/>
              <a:p>
                <a:pPr algn="ctr" eaLnBrk="0" hangingPunct="0">
                  <a:defRPr/>
                </a:pPr>
                <a:r>
                  <a:rPr lang="en-US" sz="800" dirty="0">
                    <a:solidFill>
                      <a:schemeClr val="bg1"/>
                    </a:solidFill>
                    <a:latin typeface="+mn-lt"/>
                    <a:cs typeface="+mn-cs"/>
                  </a:rPr>
                  <a:t>Customer / Account  Mgmt</a:t>
                </a:r>
              </a:p>
            </p:txBody>
          </p:sp>
        </p:grpSp>
        <p:sp>
          <p:nvSpPr>
            <p:cNvPr id="24633" name="Right Brace 103"/>
            <p:cNvSpPr>
              <a:spLocks/>
            </p:cNvSpPr>
            <p:nvPr/>
          </p:nvSpPr>
          <p:spPr bwMode="auto">
            <a:xfrm flipH="1">
              <a:off x="452438" y="4510088"/>
              <a:ext cx="76200" cy="1439862"/>
            </a:xfrm>
            <a:prstGeom prst="rightBrace">
              <a:avLst>
                <a:gd name="adj1" fmla="val 8223"/>
                <a:gd name="adj2" fmla="val 50000"/>
              </a:avLst>
            </a:prstGeom>
            <a:solidFill>
              <a:schemeClr val="bg1"/>
            </a:solidFill>
            <a:ln w="9525" algn="ctr">
              <a:solidFill>
                <a:schemeClr val="tx1"/>
              </a:solidFill>
              <a:round/>
              <a:headEnd/>
              <a:tailEnd/>
            </a:ln>
          </p:spPr>
          <p:txBody>
            <a:bodyPr wrap="none" lIns="45720" rIns="45720" anchor="ctr"/>
            <a:lstStyle/>
            <a:p>
              <a:pPr algn="ctr" eaLnBrk="0" hangingPunct="0"/>
              <a:endParaRPr lang="en-US" sz="1200" b="1"/>
            </a:p>
          </p:txBody>
        </p:sp>
        <p:sp>
          <p:nvSpPr>
            <p:cNvPr id="59" name="TextBox 58"/>
            <p:cNvSpPr txBox="1"/>
            <p:nvPr/>
          </p:nvSpPr>
          <p:spPr bwMode="auto">
            <a:xfrm rot="16200000">
              <a:off x="-599276" y="5007234"/>
              <a:ext cx="1610254" cy="414877"/>
            </a:xfrm>
            <a:prstGeom prst="rect">
              <a:avLst/>
            </a:prstGeom>
            <a:noFill/>
          </p:spPr>
          <p:txBody>
            <a:bodyPr>
              <a:spAutoFit/>
            </a:bodyPr>
            <a:lstStyle/>
            <a:p>
              <a:pPr algn="ctr" eaLnBrk="0" hangingPunct="0">
                <a:defRPr/>
              </a:pPr>
              <a:r>
                <a:rPr lang="en-US" sz="1050" b="1" dirty="0">
                  <a:cs typeface="+mn-cs"/>
                </a:rPr>
                <a:t>Cloud Service Delivery Capabilities</a:t>
              </a:r>
            </a:p>
          </p:txBody>
        </p:sp>
        <p:sp>
          <p:nvSpPr>
            <p:cNvPr id="24635" name="Right Brace 107"/>
            <p:cNvSpPr>
              <a:spLocks/>
            </p:cNvSpPr>
            <p:nvPr/>
          </p:nvSpPr>
          <p:spPr bwMode="auto">
            <a:xfrm rot="-5400000">
              <a:off x="7240587" y="-214312"/>
              <a:ext cx="117475" cy="2774950"/>
            </a:xfrm>
            <a:prstGeom prst="rightBrace">
              <a:avLst>
                <a:gd name="adj1" fmla="val 8311"/>
                <a:gd name="adj2" fmla="val 50000"/>
              </a:avLst>
            </a:prstGeom>
            <a:solidFill>
              <a:schemeClr val="bg1"/>
            </a:solidFill>
            <a:ln w="9525" algn="ctr">
              <a:solidFill>
                <a:schemeClr val="tx1"/>
              </a:solidFill>
              <a:round/>
              <a:headEnd/>
              <a:tailEnd/>
            </a:ln>
          </p:spPr>
          <p:txBody>
            <a:bodyPr wrap="none" lIns="45720" rIns="45720" anchor="ctr"/>
            <a:lstStyle/>
            <a:p>
              <a:pPr algn="ctr" eaLnBrk="0" hangingPunct="0"/>
              <a:endParaRPr lang="en-US" sz="1200" b="1"/>
            </a:p>
          </p:txBody>
        </p:sp>
        <p:sp>
          <p:nvSpPr>
            <p:cNvPr id="61" name="TextBox 60"/>
            <p:cNvSpPr txBox="1"/>
            <p:nvPr/>
          </p:nvSpPr>
          <p:spPr bwMode="auto">
            <a:xfrm>
              <a:off x="5966873" y="838200"/>
              <a:ext cx="2692696" cy="253683"/>
            </a:xfrm>
            <a:prstGeom prst="rect">
              <a:avLst/>
            </a:prstGeom>
            <a:noFill/>
          </p:spPr>
          <p:txBody>
            <a:bodyPr>
              <a:spAutoFit/>
            </a:bodyPr>
            <a:lstStyle/>
            <a:p>
              <a:pPr algn="ctr" eaLnBrk="0" hangingPunct="0">
                <a:defRPr/>
              </a:pPr>
              <a:r>
                <a:rPr lang="en-US" sz="1050" b="1" dirty="0">
                  <a:cs typeface="+mn-cs"/>
                </a:rPr>
                <a:t>Cloud User Tools</a:t>
              </a:r>
            </a:p>
          </p:txBody>
        </p:sp>
        <p:sp>
          <p:nvSpPr>
            <p:cNvPr id="24637" name="Right Brace 111"/>
            <p:cNvSpPr>
              <a:spLocks/>
            </p:cNvSpPr>
            <p:nvPr/>
          </p:nvSpPr>
          <p:spPr bwMode="auto">
            <a:xfrm rot="10800000">
              <a:off x="452438" y="1285875"/>
              <a:ext cx="76200" cy="3076575"/>
            </a:xfrm>
            <a:prstGeom prst="rightBrace">
              <a:avLst>
                <a:gd name="adj1" fmla="val 8225"/>
                <a:gd name="adj2" fmla="val 50000"/>
              </a:avLst>
            </a:prstGeom>
            <a:solidFill>
              <a:schemeClr val="bg1"/>
            </a:solidFill>
            <a:ln w="9525" algn="ctr">
              <a:solidFill>
                <a:schemeClr val="tx1"/>
              </a:solidFill>
              <a:round/>
              <a:headEnd/>
              <a:tailEnd/>
            </a:ln>
          </p:spPr>
          <p:txBody>
            <a:bodyPr wrap="none" lIns="45720" rIns="45720" anchor="ctr"/>
            <a:lstStyle/>
            <a:p>
              <a:pPr algn="ctr" eaLnBrk="0" hangingPunct="0"/>
              <a:endParaRPr lang="en-US" sz="1200" b="1"/>
            </a:p>
          </p:txBody>
        </p:sp>
        <p:sp>
          <p:nvSpPr>
            <p:cNvPr id="63" name="TextBox 62"/>
            <p:cNvSpPr txBox="1"/>
            <p:nvPr/>
          </p:nvSpPr>
          <p:spPr bwMode="auto">
            <a:xfrm rot="16200000">
              <a:off x="-1268381" y="2715828"/>
              <a:ext cx="3179128" cy="251489"/>
            </a:xfrm>
            <a:prstGeom prst="rect">
              <a:avLst/>
            </a:prstGeom>
            <a:noFill/>
          </p:spPr>
          <p:txBody>
            <a:bodyPr>
              <a:spAutoFit/>
            </a:bodyPr>
            <a:lstStyle/>
            <a:p>
              <a:pPr algn="ctr" eaLnBrk="0" hangingPunct="0">
                <a:defRPr/>
              </a:pPr>
              <a:r>
                <a:rPr lang="en-US" sz="1050" b="1" dirty="0">
                  <a:cs typeface="+mn-cs"/>
                </a:rPr>
                <a:t>Core Cloud Services</a:t>
              </a:r>
            </a:p>
          </p:txBody>
        </p:sp>
      </p:gr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Date Placeholder 3"/>
          <p:cNvSpPr>
            <a:spLocks noGrp="1"/>
          </p:cNvSpPr>
          <p:nvPr>
            <p:ph type="dt" sz="quarter" idx="10"/>
          </p:nvPr>
        </p:nvSpPr>
        <p:spPr/>
        <p:txBody>
          <a:bodyPr/>
          <a:lstStyle/>
          <a:p>
            <a:pPr>
              <a:defRPr/>
            </a:pPr>
            <a:fld id="{3B58B2A2-33EF-4BA1-A5DE-4533D7B409CC}" type="datetime1">
              <a:rPr lang="en-US" smtClean="0"/>
              <a:pPr>
                <a:defRPr/>
              </a:pPr>
              <a:t>9/22/2010</a:t>
            </a:fld>
            <a:endParaRPr lang="en-US" smtClean="0"/>
          </a:p>
        </p:txBody>
      </p:sp>
      <p:sp>
        <p:nvSpPr>
          <p:cNvPr id="21507" name="Footer Placeholder 4"/>
          <p:cNvSpPr>
            <a:spLocks noGrp="1"/>
          </p:cNvSpPr>
          <p:nvPr>
            <p:ph type="ftr" sz="quarter" idx="11"/>
          </p:nvPr>
        </p:nvSpPr>
        <p:spPr/>
        <p:txBody>
          <a:bodyPr/>
          <a:lstStyle/>
          <a:p>
            <a:pPr>
              <a:defRPr/>
            </a:pPr>
            <a:r>
              <a:rPr lang="en-US" dirty="0" smtClean="0"/>
              <a:t>ITS - 2010</a:t>
            </a:r>
          </a:p>
        </p:txBody>
      </p:sp>
      <p:sp>
        <p:nvSpPr>
          <p:cNvPr id="21508" name="Slide Number Placeholder 5"/>
          <p:cNvSpPr>
            <a:spLocks noGrp="1"/>
          </p:cNvSpPr>
          <p:nvPr>
            <p:ph type="sldNum" sz="quarter" idx="12"/>
          </p:nvPr>
        </p:nvSpPr>
        <p:spPr/>
        <p:txBody>
          <a:bodyPr/>
          <a:lstStyle/>
          <a:p>
            <a:pPr>
              <a:defRPr/>
            </a:pPr>
            <a:fld id="{0A2B38D5-B175-40B6-9A99-82870169A6D1}" type="slidenum">
              <a:rPr lang="en-US" smtClean="0"/>
              <a:pPr>
                <a:defRPr/>
              </a:pPr>
              <a:t>20</a:t>
            </a:fld>
            <a:endParaRPr lang="en-US" smtClean="0"/>
          </a:p>
        </p:txBody>
      </p:sp>
      <p:pic>
        <p:nvPicPr>
          <p:cNvPr id="25605" name="Picture 2"/>
          <p:cNvPicPr>
            <a:picLocks noChangeAspect="1" noChangeArrowheads="1"/>
          </p:cNvPicPr>
          <p:nvPr/>
        </p:nvPicPr>
        <p:blipFill>
          <a:blip r:embed="rId2" cstate="print"/>
          <a:srcRect l="10001" t="19333" r="63750" b="6000"/>
          <a:stretch>
            <a:fillRect/>
          </a:stretch>
        </p:blipFill>
        <p:spPr bwMode="auto">
          <a:xfrm>
            <a:off x="228600" y="152400"/>
            <a:ext cx="6553200" cy="582453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smtClean="0"/>
              <a:t>Google for Government</a:t>
            </a:r>
          </a:p>
        </p:txBody>
      </p:sp>
      <p:pic>
        <p:nvPicPr>
          <p:cNvPr id="26627" name="Content Placeholder 6" descr="GoogleAppLogo.gif"/>
          <p:cNvPicPr>
            <a:picLocks noGrp="1" noChangeAspect="1"/>
          </p:cNvPicPr>
          <p:nvPr>
            <p:ph idx="1"/>
          </p:nvPr>
        </p:nvPicPr>
        <p:blipFill>
          <a:blip r:embed="rId2" cstate="print"/>
          <a:srcRect/>
          <a:stretch>
            <a:fillRect/>
          </a:stretch>
        </p:blipFill>
        <p:spPr>
          <a:xfrm>
            <a:off x="4267200" y="2743200"/>
            <a:ext cx="4514850" cy="881063"/>
          </a:xfrm>
        </p:spPr>
      </p:pic>
      <p:sp>
        <p:nvSpPr>
          <p:cNvPr id="4" name="Date Placeholder 3"/>
          <p:cNvSpPr>
            <a:spLocks noGrp="1"/>
          </p:cNvSpPr>
          <p:nvPr>
            <p:ph type="dt" sz="quarter" idx="10"/>
          </p:nvPr>
        </p:nvSpPr>
        <p:spPr/>
        <p:txBody>
          <a:bodyPr/>
          <a:lstStyle/>
          <a:p>
            <a:pPr>
              <a:defRPr/>
            </a:pPr>
            <a:fld id="{D99542E9-3980-49E6-8402-2552B5BF8118}" type="datetime1">
              <a:rPr lang="en-US" smtClean="0"/>
              <a:pPr>
                <a:defRPr/>
              </a:pPr>
              <a:t>9/22/2010</a:t>
            </a:fld>
            <a:endParaRPr lang="en-US" dirty="0"/>
          </a:p>
        </p:txBody>
      </p:sp>
      <p:sp>
        <p:nvSpPr>
          <p:cNvPr id="5" name="Footer Placeholder 4"/>
          <p:cNvSpPr>
            <a:spLocks noGrp="1"/>
          </p:cNvSpPr>
          <p:nvPr>
            <p:ph type="ftr" sz="quarter" idx="11"/>
          </p:nvPr>
        </p:nvSpPr>
        <p:spPr/>
        <p:txBody>
          <a:bodyPr/>
          <a:lstStyle/>
          <a:p>
            <a:pPr>
              <a:defRPr/>
            </a:pPr>
            <a:r>
              <a:rPr lang="en-US" smtClean="0"/>
              <a:t>ITS - 2010</a:t>
            </a:r>
            <a:endParaRPr lang="en-US"/>
          </a:p>
        </p:txBody>
      </p:sp>
      <p:sp>
        <p:nvSpPr>
          <p:cNvPr id="6" name="Slide Number Placeholder 5"/>
          <p:cNvSpPr>
            <a:spLocks noGrp="1"/>
          </p:cNvSpPr>
          <p:nvPr>
            <p:ph type="sldNum" sz="quarter" idx="12"/>
          </p:nvPr>
        </p:nvSpPr>
        <p:spPr/>
        <p:txBody>
          <a:bodyPr/>
          <a:lstStyle/>
          <a:p>
            <a:pPr>
              <a:defRPr/>
            </a:pPr>
            <a:fld id="{CF8B8078-D86D-4BD3-B1E3-5CD7F78FAE9D}" type="slidenum">
              <a:rPr lang="en-US" smtClean="0"/>
              <a:pPr>
                <a:defRPr/>
              </a:pPr>
              <a:t>21</a:t>
            </a:fld>
            <a:endParaRPr lang="en-US"/>
          </a:p>
        </p:txBody>
      </p:sp>
      <p:pic>
        <p:nvPicPr>
          <p:cNvPr id="26631" name="Picture 7" descr="GoogleAppsForGovt.gif"/>
          <p:cNvPicPr>
            <a:picLocks noChangeAspect="1"/>
          </p:cNvPicPr>
          <p:nvPr/>
        </p:nvPicPr>
        <p:blipFill>
          <a:blip r:embed="rId3" cstate="print"/>
          <a:srcRect/>
          <a:stretch>
            <a:fillRect/>
          </a:stretch>
        </p:blipFill>
        <p:spPr bwMode="auto">
          <a:xfrm>
            <a:off x="304800" y="1752600"/>
            <a:ext cx="3400425" cy="41148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smtClean="0"/>
              <a:t>NASA Nebula </a:t>
            </a:r>
            <a:r>
              <a:rPr lang="en-US" sz="2000" smtClean="0"/>
              <a:t>[NASA]</a:t>
            </a:r>
          </a:p>
        </p:txBody>
      </p:sp>
      <p:sp>
        <p:nvSpPr>
          <p:cNvPr id="4" name="Date Placeholder 3"/>
          <p:cNvSpPr>
            <a:spLocks noGrp="1"/>
          </p:cNvSpPr>
          <p:nvPr>
            <p:ph type="dt" sz="quarter" idx="10"/>
          </p:nvPr>
        </p:nvSpPr>
        <p:spPr/>
        <p:txBody>
          <a:bodyPr/>
          <a:lstStyle/>
          <a:p>
            <a:pPr>
              <a:defRPr/>
            </a:pPr>
            <a:fld id="{9A61B709-D625-4239-A85B-28FBC8776BF3}" type="datetime1">
              <a:rPr lang="en-US" smtClean="0"/>
              <a:pPr>
                <a:defRPr/>
              </a:pPr>
              <a:t>9/22/2010</a:t>
            </a:fld>
            <a:endParaRPr lang="en-US" dirty="0"/>
          </a:p>
        </p:txBody>
      </p:sp>
      <p:sp>
        <p:nvSpPr>
          <p:cNvPr id="5" name="Footer Placeholder 4"/>
          <p:cNvSpPr>
            <a:spLocks noGrp="1"/>
          </p:cNvSpPr>
          <p:nvPr>
            <p:ph type="ftr" sz="quarter" idx="11"/>
          </p:nvPr>
        </p:nvSpPr>
        <p:spPr/>
        <p:txBody>
          <a:bodyPr/>
          <a:lstStyle/>
          <a:p>
            <a:pPr>
              <a:defRPr/>
            </a:pPr>
            <a:r>
              <a:rPr lang="en-US" smtClean="0"/>
              <a:t>ITS - 2010</a:t>
            </a:r>
            <a:endParaRPr lang="en-US"/>
          </a:p>
        </p:txBody>
      </p:sp>
      <p:sp>
        <p:nvSpPr>
          <p:cNvPr id="6" name="Slide Number Placeholder 5"/>
          <p:cNvSpPr>
            <a:spLocks noGrp="1"/>
          </p:cNvSpPr>
          <p:nvPr>
            <p:ph type="sldNum" sz="quarter" idx="12"/>
          </p:nvPr>
        </p:nvSpPr>
        <p:spPr/>
        <p:txBody>
          <a:bodyPr/>
          <a:lstStyle/>
          <a:p>
            <a:pPr>
              <a:defRPr/>
            </a:pPr>
            <a:fld id="{F5FCF0EC-ACFB-447D-A585-6A089F4175EC}" type="slidenum">
              <a:rPr lang="en-US" smtClean="0"/>
              <a:pPr>
                <a:defRPr/>
              </a:pPr>
              <a:t>22</a:t>
            </a:fld>
            <a:endParaRPr lang="en-US"/>
          </a:p>
        </p:txBody>
      </p:sp>
      <p:pic>
        <p:nvPicPr>
          <p:cNvPr id="27654" name="Content Placeholder 8" descr="NASAlogo.gif"/>
          <p:cNvPicPr>
            <a:picLocks noChangeAspect="1"/>
          </p:cNvPicPr>
          <p:nvPr/>
        </p:nvPicPr>
        <p:blipFill>
          <a:blip r:embed="rId2" cstate="print"/>
          <a:srcRect/>
          <a:stretch>
            <a:fillRect/>
          </a:stretch>
        </p:blipFill>
        <p:spPr bwMode="auto">
          <a:xfrm>
            <a:off x="990600" y="762000"/>
            <a:ext cx="4857750" cy="676275"/>
          </a:xfrm>
          <a:prstGeom prst="rect">
            <a:avLst/>
          </a:prstGeom>
          <a:noFill/>
          <a:ln w="9525">
            <a:noFill/>
            <a:miter lim="800000"/>
            <a:headEnd/>
            <a:tailEnd/>
          </a:ln>
        </p:spPr>
      </p:pic>
      <p:sp>
        <p:nvSpPr>
          <p:cNvPr id="27655" name="Content Placeholder 10"/>
          <p:cNvSpPr>
            <a:spLocks noGrp="1"/>
          </p:cNvSpPr>
          <p:nvPr>
            <p:ph idx="1"/>
          </p:nvPr>
        </p:nvSpPr>
        <p:spPr/>
        <p:txBody>
          <a:bodyPr/>
          <a:lstStyle/>
          <a:p>
            <a:r>
              <a:rPr lang="en-US" smtClean="0"/>
              <a:t>Infrastructure</a:t>
            </a:r>
          </a:p>
          <a:p>
            <a:pPr lvl="1"/>
            <a:r>
              <a:rPr lang="en-US" smtClean="0"/>
              <a:t>(servers, software, datacenter, virtualization)</a:t>
            </a:r>
          </a:p>
          <a:p>
            <a:r>
              <a:rPr lang="en-US" smtClean="0"/>
              <a:t>Computing Resources</a:t>
            </a:r>
          </a:p>
          <a:p>
            <a:r>
              <a:rPr lang="en-US" smtClean="0"/>
              <a:t>Storage</a:t>
            </a:r>
          </a:p>
          <a:p>
            <a:r>
              <a:rPr lang="en-US" smtClean="0"/>
              <a:t>Network Services</a:t>
            </a:r>
          </a:p>
          <a:p>
            <a:r>
              <a:rPr lang="en-US" smtClean="0"/>
              <a:t>Security Sercvices</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lang="en-US" smtClean="0"/>
              <a:t>The “Issues”</a:t>
            </a:r>
          </a:p>
        </p:txBody>
      </p:sp>
      <p:sp>
        <p:nvSpPr>
          <p:cNvPr id="28675" name="Content Placeholder 2"/>
          <p:cNvSpPr>
            <a:spLocks noGrp="1"/>
          </p:cNvSpPr>
          <p:nvPr>
            <p:ph idx="1"/>
          </p:nvPr>
        </p:nvSpPr>
        <p:spPr/>
        <p:txBody>
          <a:bodyPr/>
          <a:lstStyle/>
          <a:p>
            <a:pPr marL="514350" indent="-514350" eaLnBrk="1" hangingPunct="1">
              <a:buFontTx/>
              <a:buAutoNum type="arabicPeriod"/>
            </a:pPr>
            <a:r>
              <a:rPr lang="en-US" smtClean="0"/>
              <a:t>Current enterprise apps can't be migrated conveniently</a:t>
            </a:r>
          </a:p>
          <a:p>
            <a:pPr marL="514350" indent="-514350" eaLnBrk="1" hangingPunct="1">
              <a:buFontTx/>
              <a:buAutoNum type="arabicPeriod"/>
            </a:pPr>
            <a:r>
              <a:rPr lang="en-US" smtClean="0"/>
              <a:t>Risks</a:t>
            </a:r>
          </a:p>
          <a:p>
            <a:pPr marL="514350" indent="-514350" eaLnBrk="1" hangingPunct="1">
              <a:buFontTx/>
              <a:buAutoNum type="arabicPeriod"/>
            </a:pPr>
            <a:r>
              <a:rPr lang="en-US" smtClean="0"/>
              <a:t>The required SLA</a:t>
            </a:r>
          </a:p>
          <a:p>
            <a:pPr marL="514350" indent="-514350" eaLnBrk="1" hangingPunct="1">
              <a:buFontTx/>
              <a:buAutoNum type="arabicPeriod"/>
            </a:pPr>
            <a:r>
              <a:rPr lang="en-US" smtClean="0"/>
              <a:t>Difficulty of managing cloud applications</a:t>
            </a:r>
          </a:p>
          <a:p>
            <a:pPr marL="514350" indent="-514350" eaLnBrk="1" hangingPunct="1">
              <a:buFontTx/>
              <a:buAutoNum type="arabicPeriod"/>
            </a:pPr>
            <a:r>
              <a:rPr lang="en-US" smtClean="0"/>
              <a:t>Total Cost of Ownership</a:t>
            </a:r>
          </a:p>
          <a:p>
            <a:pPr marL="514350" indent="-514350" eaLnBrk="1" hangingPunct="1"/>
            <a:endParaRPr lang="en-US" smtClean="0"/>
          </a:p>
        </p:txBody>
      </p:sp>
      <p:sp>
        <p:nvSpPr>
          <p:cNvPr id="22532" name="Date Placeholder 3"/>
          <p:cNvSpPr>
            <a:spLocks noGrp="1"/>
          </p:cNvSpPr>
          <p:nvPr>
            <p:ph type="dt" sz="quarter" idx="10"/>
          </p:nvPr>
        </p:nvSpPr>
        <p:spPr/>
        <p:txBody>
          <a:bodyPr/>
          <a:lstStyle/>
          <a:p>
            <a:pPr>
              <a:defRPr/>
            </a:pPr>
            <a:fld id="{6A136FB8-B72A-4CAC-9FEE-595E48C3F495}" type="datetime1">
              <a:rPr lang="en-US" smtClean="0"/>
              <a:pPr>
                <a:defRPr/>
              </a:pPr>
              <a:t>9/22/2010</a:t>
            </a:fld>
            <a:endParaRPr lang="en-US" smtClean="0"/>
          </a:p>
        </p:txBody>
      </p:sp>
      <p:sp>
        <p:nvSpPr>
          <p:cNvPr id="22533" name="Footer Placeholder 4"/>
          <p:cNvSpPr>
            <a:spLocks noGrp="1"/>
          </p:cNvSpPr>
          <p:nvPr>
            <p:ph type="ftr" sz="quarter" idx="11"/>
          </p:nvPr>
        </p:nvSpPr>
        <p:spPr/>
        <p:txBody>
          <a:bodyPr/>
          <a:lstStyle/>
          <a:p>
            <a:pPr>
              <a:defRPr/>
            </a:pPr>
            <a:r>
              <a:rPr lang="en-US" dirty="0" smtClean="0"/>
              <a:t>ITS - 2010</a:t>
            </a:r>
          </a:p>
        </p:txBody>
      </p:sp>
      <p:sp>
        <p:nvSpPr>
          <p:cNvPr id="22534" name="Slide Number Placeholder 5"/>
          <p:cNvSpPr>
            <a:spLocks noGrp="1"/>
          </p:cNvSpPr>
          <p:nvPr>
            <p:ph type="sldNum" sz="quarter" idx="12"/>
          </p:nvPr>
        </p:nvSpPr>
        <p:spPr/>
        <p:txBody>
          <a:bodyPr/>
          <a:lstStyle/>
          <a:p>
            <a:pPr>
              <a:defRPr/>
            </a:pPr>
            <a:fld id="{BB7235DA-A6ED-4262-B3F0-A9EDE8495729}" type="slidenum">
              <a:rPr lang="en-US" smtClean="0"/>
              <a:pPr>
                <a:defRPr/>
              </a:pPr>
              <a:t>23</a:t>
            </a:fld>
            <a:endParaRPr lang="en-US" smtClean="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US" smtClean="0"/>
              <a:t>The “Issues” - Migration</a:t>
            </a:r>
          </a:p>
        </p:txBody>
      </p:sp>
      <p:sp>
        <p:nvSpPr>
          <p:cNvPr id="29699" name="Content Placeholder 2"/>
          <p:cNvSpPr>
            <a:spLocks noGrp="1"/>
          </p:cNvSpPr>
          <p:nvPr>
            <p:ph idx="1"/>
          </p:nvPr>
        </p:nvSpPr>
        <p:spPr/>
        <p:txBody>
          <a:bodyPr/>
          <a:lstStyle/>
          <a:p>
            <a:pPr eaLnBrk="1" hangingPunct="1"/>
            <a:r>
              <a:rPr lang="en-US" smtClean="0"/>
              <a:t>You are playing in their “sandbox”</a:t>
            </a:r>
          </a:p>
          <a:p>
            <a:pPr eaLnBrk="1" hangingPunct="1"/>
            <a:r>
              <a:rPr lang="en-US" smtClean="0"/>
              <a:t>The rules there may be different</a:t>
            </a:r>
          </a:p>
          <a:p>
            <a:pPr eaLnBrk="1" hangingPunct="1"/>
            <a:r>
              <a:rPr lang="en-US" smtClean="0"/>
              <a:t>Software complexity is what it is</a:t>
            </a:r>
          </a:p>
          <a:p>
            <a:pPr eaLnBrk="1" hangingPunct="1"/>
            <a:r>
              <a:rPr lang="en-US" smtClean="0"/>
              <a:t>You may have to create/maintain just as much as you did before</a:t>
            </a:r>
          </a:p>
          <a:p>
            <a:pPr eaLnBrk="1" hangingPunct="1"/>
            <a:r>
              <a:rPr lang="en-US" smtClean="0">
                <a:solidFill>
                  <a:srgbClr val="FF0000"/>
                </a:solidFill>
              </a:rPr>
              <a:t>FAA/DOC/Google</a:t>
            </a:r>
          </a:p>
          <a:p>
            <a:pPr eaLnBrk="1" hangingPunct="1"/>
            <a:r>
              <a:rPr lang="en-US" smtClean="0">
                <a:solidFill>
                  <a:srgbClr val="FF0000"/>
                </a:solidFill>
              </a:rPr>
              <a:t>Groupwise/Exchange/Lotus Notes</a:t>
            </a:r>
          </a:p>
        </p:txBody>
      </p:sp>
      <p:sp>
        <p:nvSpPr>
          <p:cNvPr id="23556" name="Date Placeholder 3"/>
          <p:cNvSpPr>
            <a:spLocks noGrp="1"/>
          </p:cNvSpPr>
          <p:nvPr>
            <p:ph type="dt" sz="quarter" idx="10"/>
          </p:nvPr>
        </p:nvSpPr>
        <p:spPr/>
        <p:txBody>
          <a:bodyPr/>
          <a:lstStyle/>
          <a:p>
            <a:pPr>
              <a:defRPr/>
            </a:pPr>
            <a:fld id="{800CB8BC-0E34-4C66-9B53-7FBFF4EF20ED}" type="datetime1">
              <a:rPr lang="en-US" smtClean="0"/>
              <a:pPr>
                <a:defRPr/>
              </a:pPr>
              <a:t>9/22/2010</a:t>
            </a:fld>
            <a:endParaRPr lang="en-US" smtClean="0"/>
          </a:p>
        </p:txBody>
      </p:sp>
      <p:sp>
        <p:nvSpPr>
          <p:cNvPr id="23557" name="Footer Placeholder 4"/>
          <p:cNvSpPr>
            <a:spLocks noGrp="1"/>
          </p:cNvSpPr>
          <p:nvPr>
            <p:ph type="ftr" sz="quarter" idx="11"/>
          </p:nvPr>
        </p:nvSpPr>
        <p:spPr/>
        <p:txBody>
          <a:bodyPr/>
          <a:lstStyle/>
          <a:p>
            <a:pPr>
              <a:defRPr/>
            </a:pPr>
            <a:r>
              <a:rPr lang="en-US" dirty="0" smtClean="0"/>
              <a:t>ITS - 2010</a:t>
            </a:r>
          </a:p>
        </p:txBody>
      </p:sp>
      <p:sp>
        <p:nvSpPr>
          <p:cNvPr id="23558" name="Slide Number Placeholder 5"/>
          <p:cNvSpPr>
            <a:spLocks noGrp="1"/>
          </p:cNvSpPr>
          <p:nvPr>
            <p:ph type="sldNum" sz="quarter" idx="12"/>
          </p:nvPr>
        </p:nvSpPr>
        <p:spPr/>
        <p:txBody>
          <a:bodyPr/>
          <a:lstStyle/>
          <a:p>
            <a:pPr>
              <a:defRPr/>
            </a:pPr>
            <a:fld id="{F8C3497C-B5BD-4581-B1D2-AAF76A25A8F5}" type="slidenum">
              <a:rPr lang="en-US" smtClean="0"/>
              <a:pPr>
                <a:defRPr/>
              </a:pPr>
              <a:t>24</a:t>
            </a:fld>
            <a:endParaRPr lang="en-US" smtClean="0"/>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381000" y="609600"/>
            <a:ext cx="8229600" cy="838200"/>
          </a:xfrm>
        </p:spPr>
        <p:txBody>
          <a:bodyPr/>
          <a:lstStyle/>
          <a:p>
            <a:pPr eaLnBrk="1" hangingPunct="1"/>
            <a:r>
              <a:rPr lang="en-US" smtClean="0"/>
              <a:t>The “Issues” - Risks</a:t>
            </a:r>
          </a:p>
        </p:txBody>
      </p:sp>
      <p:sp>
        <p:nvSpPr>
          <p:cNvPr id="30723" name="Content Placeholder 2"/>
          <p:cNvSpPr>
            <a:spLocks noGrp="1"/>
          </p:cNvSpPr>
          <p:nvPr>
            <p:ph idx="1"/>
          </p:nvPr>
        </p:nvSpPr>
        <p:spPr>
          <a:xfrm>
            <a:off x="457200" y="1524000"/>
            <a:ext cx="8229600" cy="4267200"/>
          </a:xfrm>
        </p:spPr>
        <p:txBody>
          <a:bodyPr/>
          <a:lstStyle/>
          <a:p>
            <a:pPr eaLnBrk="1" hangingPunct="1"/>
            <a:r>
              <a:rPr lang="en-US" smtClean="0"/>
              <a:t>Legal, regulatory, and business</a:t>
            </a:r>
          </a:p>
          <a:p>
            <a:pPr eaLnBrk="1" hangingPunct="1"/>
            <a:r>
              <a:rPr lang="en-US" smtClean="0"/>
              <a:t>Are you “giving away” government records</a:t>
            </a:r>
          </a:p>
          <a:p>
            <a:pPr eaLnBrk="1" hangingPunct="1"/>
            <a:r>
              <a:rPr lang="en-US" smtClean="0"/>
              <a:t>What country(ies) is the data in?</a:t>
            </a:r>
          </a:p>
          <a:p>
            <a:pPr eaLnBrk="1" hangingPunct="1"/>
            <a:r>
              <a:rPr lang="en-US" smtClean="0"/>
              <a:t>Security from others in the cloud</a:t>
            </a:r>
          </a:p>
          <a:p>
            <a:pPr lvl="1" eaLnBrk="1" hangingPunct="1"/>
            <a:r>
              <a:rPr lang="en-US" smtClean="0"/>
              <a:t>Do they have admin rights</a:t>
            </a:r>
          </a:p>
          <a:p>
            <a:pPr eaLnBrk="1" hangingPunct="1"/>
            <a:r>
              <a:rPr lang="en-US" smtClean="0"/>
              <a:t>Can they certify security, privacy, lost data?</a:t>
            </a:r>
          </a:p>
          <a:p>
            <a:pPr eaLnBrk="1" hangingPunct="1"/>
            <a:r>
              <a:rPr lang="en-US" smtClean="0">
                <a:solidFill>
                  <a:srgbClr val="FF0000"/>
                </a:solidFill>
              </a:rPr>
              <a:t>Hacked Records</a:t>
            </a:r>
          </a:p>
        </p:txBody>
      </p:sp>
      <p:sp>
        <p:nvSpPr>
          <p:cNvPr id="24580" name="Date Placeholder 3"/>
          <p:cNvSpPr>
            <a:spLocks noGrp="1"/>
          </p:cNvSpPr>
          <p:nvPr>
            <p:ph type="dt" sz="quarter" idx="10"/>
          </p:nvPr>
        </p:nvSpPr>
        <p:spPr/>
        <p:txBody>
          <a:bodyPr/>
          <a:lstStyle/>
          <a:p>
            <a:pPr>
              <a:defRPr/>
            </a:pPr>
            <a:fld id="{3D60AB57-0AC4-4086-B137-339F519BC1EC}" type="datetime1">
              <a:rPr lang="en-US" smtClean="0"/>
              <a:pPr>
                <a:defRPr/>
              </a:pPr>
              <a:t>9/22/2010</a:t>
            </a:fld>
            <a:endParaRPr lang="en-US" smtClean="0"/>
          </a:p>
        </p:txBody>
      </p:sp>
      <p:sp>
        <p:nvSpPr>
          <p:cNvPr id="24581" name="Footer Placeholder 4"/>
          <p:cNvSpPr>
            <a:spLocks noGrp="1"/>
          </p:cNvSpPr>
          <p:nvPr>
            <p:ph type="ftr" sz="quarter" idx="11"/>
          </p:nvPr>
        </p:nvSpPr>
        <p:spPr/>
        <p:txBody>
          <a:bodyPr/>
          <a:lstStyle/>
          <a:p>
            <a:pPr>
              <a:defRPr/>
            </a:pPr>
            <a:r>
              <a:rPr lang="en-US" dirty="0" smtClean="0"/>
              <a:t>ITS - 2010</a:t>
            </a:r>
          </a:p>
        </p:txBody>
      </p:sp>
      <p:sp>
        <p:nvSpPr>
          <p:cNvPr id="24582" name="Slide Number Placeholder 5"/>
          <p:cNvSpPr>
            <a:spLocks noGrp="1"/>
          </p:cNvSpPr>
          <p:nvPr>
            <p:ph type="sldNum" sz="quarter" idx="12"/>
          </p:nvPr>
        </p:nvSpPr>
        <p:spPr/>
        <p:txBody>
          <a:bodyPr/>
          <a:lstStyle/>
          <a:p>
            <a:pPr>
              <a:defRPr/>
            </a:pPr>
            <a:fld id="{CA4E43E9-EE1C-4AEB-9FB9-3F4116AD2325}" type="slidenum">
              <a:rPr lang="en-US" smtClean="0"/>
              <a:pPr>
                <a:defRPr/>
              </a:pPr>
              <a:t>25</a:t>
            </a:fld>
            <a:endParaRPr lang="en-US" smtClean="0"/>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r>
              <a:rPr lang="en-US" smtClean="0"/>
              <a:t>The “Issues” - SLA</a:t>
            </a:r>
          </a:p>
        </p:txBody>
      </p:sp>
      <p:sp>
        <p:nvSpPr>
          <p:cNvPr id="31747" name="Content Placeholder 2"/>
          <p:cNvSpPr>
            <a:spLocks noGrp="1"/>
          </p:cNvSpPr>
          <p:nvPr>
            <p:ph idx="1"/>
          </p:nvPr>
        </p:nvSpPr>
        <p:spPr/>
        <p:txBody>
          <a:bodyPr/>
          <a:lstStyle/>
          <a:p>
            <a:pPr eaLnBrk="1" hangingPunct="1"/>
            <a:r>
              <a:rPr lang="en-US" smtClean="0">
                <a:solidFill>
                  <a:srgbClr val="FF0000"/>
                </a:solidFill>
              </a:rPr>
              <a:t>Service level Agreement</a:t>
            </a:r>
          </a:p>
          <a:p>
            <a:pPr lvl="1" eaLnBrk="1" hangingPunct="1"/>
            <a:r>
              <a:rPr lang="en-US" smtClean="0"/>
              <a:t>A serious document</a:t>
            </a:r>
          </a:p>
          <a:p>
            <a:pPr lvl="1" eaLnBrk="1" hangingPunct="1"/>
            <a:r>
              <a:rPr lang="en-US" smtClean="0"/>
              <a:t>Availability, accessibility, unplanned outages (</a:t>
            </a:r>
            <a:r>
              <a:rPr lang="en-US" smtClean="0">
                <a:solidFill>
                  <a:srgbClr val="FF0000"/>
                </a:solidFill>
              </a:rPr>
              <a:t>99.???</a:t>
            </a:r>
            <a:r>
              <a:rPr lang="en-US" smtClean="0"/>
              <a:t>),</a:t>
            </a:r>
            <a:r>
              <a:rPr lang="en-US" smtClean="0">
                <a:solidFill>
                  <a:srgbClr val="FF0000"/>
                </a:solidFill>
              </a:rPr>
              <a:t> </a:t>
            </a:r>
            <a:r>
              <a:rPr lang="en-US" smtClean="0"/>
              <a:t>isolation, responsibilities</a:t>
            </a:r>
          </a:p>
          <a:p>
            <a:pPr lvl="1" eaLnBrk="1" hangingPunct="1"/>
            <a:r>
              <a:rPr lang="en-US" smtClean="0"/>
              <a:t>Bandwidth, volumes, backups, Restoral, COOP, diversity, power ……..</a:t>
            </a:r>
          </a:p>
          <a:p>
            <a:pPr lvl="1" eaLnBrk="1" hangingPunct="1"/>
            <a:r>
              <a:rPr lang="en-US" smtClean="0"/>
              <a:t>Fines and penalties</a:t>
            </a:r>
          </a:p>
          <a:p>
            <a:pPr eaLnBrk="1" hangingPunct="1"/>
            <a:r>
              <a:rPr lang="en-US" smtClean="0">
                <a:solidFill>
                  <a:srgbClr val="FF0000"/>
                </a:solidFill>
              </a:rPr>
              <a:t>“Make whole”?</a:t>
            </a:r>
          </a:p>
          <a:p>
            <a:pPr eaLnBrk="1" hangingPunct="1"/>
            <a:endParaRPr lang="en-US" smtClean="0"/>
          </a:p>
        </p:txBody>
      </p:sp>
      <p:sp>
        <p:nvSpPr>
          <p:cNvPr id="25604" name="Date Placeholder 3"/>
          <p:cNvSpPr>
            <a:spLocks noGrp="1"/>
          </p:cNvSpPr>
          <p:nvPr>
            <p:ph type="dt" sz="quarter" idx="10"/>
          </p:nvPr>
        </p:nvSpPr>
        <p:spPr/>
        <p:txBody>
          <a:bodyPr/>
          <a:lstStyle/>
          <a:p>
            <a:pPr>
              <a:defRPr/>
            </a:pPr>
            <a:fld id="{F8569EBF-8C02-4328-A607-DB0E159E1EFF}" type="datetime1">
              <a:rPr lang="en-US" smtClean="0"/>
              <a:pPr>
                <a:defRPr/>
              </a:pPr>
              <a:t>9/22/2010</a:t>
            </a:fld>
            <a:endParaRPr lang="en-US" smtClean="0"/>
          </a:p>
        </p:txBody>
      </p:sp>
      <p:sp>
        <p:nvSpPr>
          <p:cNvPr id="25605" name="Footer Placeholder 4"/>
          <p:cNvSpPr>
            <a:spLocks noGrp="1"/>
          </p:cNvSpPr>
          <p:nvPr>
            <p:ph type="ftr" sz="quarter" idx="11"/>
          </p:nvPr>
        </p:nvSpPr>
        <p:spPr/>
        <p:txBody>
          <a:bodyPr/>
          <a:lstStyle/>
          <a:p>
            <a:pPr>
              <a:defRPr/>
            </a:pPr>
            <a:r>
              <a:rPr lang="en-US" dirty="0" smtClean="0"/>
              <a:t>ITS - 2010</a:t>
            </a:r>
          </a:p>
        </p:txBody>
      </p:sp>
      <p:sp>
        <p:nvSpPr>
          <p:cNvPr id="25606" name="Slide Number Placeholder 5"/>
          <p:cNvSpPr>
            <a:spLocks noGrp="1"/>
          </p:cNvSpPr>
          <p:nvPr>
            <p:ph type="sldNum" sz="quarter" idx="12"/>
          </p:nvPr>
        </p:nvSpPr>
        <p:spPr/>
        <p:txBody>
          <a:bodyPr/>
          <a:lstStyle/>
          <a:p>
            <a:pPr>
              <a:defRPr/>
            </a:pPr>
            <a:fld id="{B5902BAF-A057-45B3-9188-37F26F30E311}" type="slidenum">
              <a:rPr lang="en-US" smtClean="0"/>
              <a:pPr>
                <a:defRPr/>
              </a:pPr>
              <a:t>26</a:t>
            </a:fld>
            <a:endParaRPr lang="en-US" smtClean="0"/>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US" smtClean="0"/>
              <a:t>The “Issues” - Management</a:t>
            </a:r>
          </a:p>
        </p:txBody>
      </p:sp>
      <p:sp>
        <p:nvSpPr>
          <p:cNvPr id="32771" name="Content Placeholder 2"/>
          <p:cNvSpPr>
            <a:spLocks noGrp="1"/>
          </p:cNvSpPr>
          <p:nvPr>
            <p:ph idx="1"/>
          </p:nvPr>
        </p:nvSpPr>
        <p:spPr/>
        <p:txBody>
          <a:bodyPr/>
          <a:lstStyle/>
          <a:p>
            <a:pPr eaLnBrk="1" hangingPunct="1"/>
            <a:r>
              <a:rPr lang="en-US" smtClean="0"/>
              <a:t>Operational Management</a:t>
            </a:r>
          </a:p>
          <a:p>
            <a:pPr eaLnBrk="1" hangingPunct="1"/>
            <a:r>
              <a:rPr lang="en-US" smtClean="0"/>
              <a:t>Security Management</a:t>
            </a:r>
          </a:p>
          <a:p>
            <a:pPr eaLnBrk="1" hangingPunct="1"/>
            <a:r>
              <a:rPr lang="en-US" smtClean="0"/>
              <a:t>How do you see “logs”?</a:t>
            </a:r>
          </a:p>
          <a:p>
            <a:pPr eaLnBrk="1" hangingPunct="1"/>
            <a:r>
              <a:rPr lang="en-US" smtClean="0"/>
              <a:t>Who do you call at 3 AM?</a:t>
            </a:r>
          </a:p>
          <a:p>
            <a:pPr eaLnBrk="1" hangingPunct="1"/>
            <a:r>
              <a:rPr lang="en-US" smtClean="0"/>
              <a:t>Can you sign in?</a:t>
            </a:r>
          </a:p>
          <a:p>
            <a:pPr eaLnBrk="1" hangingPunct="1"/>
            <a:r>
              <a:rPr lang="en-US" smtClean="0">
                <a:solidFill>
                  <a:srgbClr val="FF0000"/>
                </a:solidFill>
              </a:rPr>
              <a:t>How much management can you do or do you want to do?</a:t>
            </a:r>
          </a:p>
          <a:p>
            <a:pPr eaLnBrk="1" hangingPunct="1"/>
            <a:endParaRPr lang="en-US" smtClean="0"/>
          </a:p>
        </p:txBody>
      </p:sp>
      <p:sp>
        <p:nvSpPr>
          <p:cNvPr id="26628" name="Date Placeholder 3"/>
          <p:cNvSpPr>
            <a:spLocks noGrp="1"/>
          </p:cNvSpPr>
          <p:nvPr>
            <p:ph type="dt" sz="quarter" idx="10"/>
          </p:nvPr>
        </p:nvSpPr>
        <p:spPr/>
        <p:txBody>
          <a:bodyPr/>
          <a:lstStyle/>
          <a:p>
            <a:pPr>
              <a:defRPr/>
            </a:pPr>
            <a:fld id="{10619BDC-8967-418A-8607-CE1831194796}" type="datetime1">
              <a:rPr lang="en-US" smtClean="0"/>
              <a:pPr>
                <a:defRPr/>
              </a:pPr>
              <a:t>9/22/2010</a:t>
            </a:fld>
            <a:endParaRPr lang="en-US" smtClean="0"/>
          </a:p>
        </p:txBody>
      </p:sp>
      <p:sp>
        <p:nvSpPr>
          <p:cNvPr id="26629" name="Footer Placeholder 4"/>
          <p:cNvSpPr>
            <a:spLocks noGrp="1"/>
          </p:cNvSpPr>
          <p:nvPr>
            <p:ph type="ftr" sz="quarter" idx="11"/>
          </p:nvPr>
        </p:nvSpPr>
        <p:spPr/>
        <p:txBody>
          <a:bodyPr/>
          <a:lstStyle/>
          <a:p>
            <a:pPr>
              <a:defRPr/>
            </a:pPr>
            <a:r>
              <a:rPr lang="en-US" dirty="0" smtClean="0"/>
              <a:t>ITS - 2010</a:t>
            </a:r>
          </a:p>
        </p:txBody>
      </p:sp>
      <p:sp>
        <p:nvSpPr>
          <p:cNvPr id="26630" name="Slide Number Placeholder 5"/>
          <p:cNvSpPr>
            <a:spLocks noGrp="1"/>
          </p:cNvSpPr>
          <p:nvPr>
            <p:ph type="sldNum" sz="quarter" idx="12"/>
          </p:nvPr>
        </p:nvSpPr>
        <p:spPr/>
        <p:txBody>
          <a:bodyPr/>
          <a:lstStyle/>
          <a:p>
            <a:pPr>
              <a:defRPr/>
            </a:pPr>
            <a:fld id="{BA62A066-196F-4456-8FB1-0902260BFAC9}" type="slidenum">
              <a:rPr lang="en-US" smtClean="0"/>
              <a:pPr>
                <a:defRPr/>
              </a:pPr>
              <a:t>27</a:t>
            </a:fld>
            <a:endParaRPr lang="en-US" smtClean="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57200" y="609600"/>
            <a:ext cx="8229600" cy="838200"/>
          </a:xfrm>
        </p:spPr>
        <p:txBody>
          <a:bodyPr/>
          <a:lstStyle/>
          <a:p>
            <a:pPr eaLnBrk="1" hangingPunct="1"/>
            <a:r>
              <a:rPr lang="en-US" smtClean="0"/>
              <a:t>The “Issues” - TCO</a:t>
            </a:r>
          </a:p>
        </p:txBody>
      </p:sp>
      <p:sp>
        <p:nvSpPr>
          <p:cNvPr id="33795" name="Content Placeholder 2"/>
          <p:cNvSpPr>
            <a:spLocks noGrp="1"/>
          </p:cNvSpPr>
          <p:nvPr>
            <p:ph idx="1"/>
          </p:nvPr>
        </p:nvSpPr>
        <p:spPr>
          <a:xfrm>
            <a:off x="457200" y="1447800"/>
            <a:ext cx="8229600" cy="4267200"/>
          </a:xfrm>
        </p:spPr>
        <p:txBody>
          <a:bodyPr/>
          <a:lstStyle/>
          <a:p>
            <a:pPr eaLnBrk="1" hangingPunct="1"/>
            <a:r>
              <a:rPr lang="en-US" smtClean="0"/>
              <a:t>Total Cost of Ownership</a:t>
            </a:r>
          </a:p>
          <a:p>
            <a:pPr lvl="1" eaLnBrk="1" hangingPunct="1"/>
            <a:r>
              <a:rPr lang="en-US" smtClean="0"/>
              <a:t>Is it cheaper, or comparable?</a:t>
            </a:r>
          </a:p>
          <a:p>
            <a:pPr lvl="1" eaLnBrk="1" hangingPunct="1"/>
            <a:r>
              <a:rPr lang="en-US" smtClean="0"/>
              <a:t>There is no way to tell.</a:t>
            </a:r>
          </a:p>
          <a:p>
            <a:pPr lvl="1" eaLnBrk="1" hangingPunct="1"/>
            <a:r>
              <a:rPr lang="en-US" smtClean="0"/>
              <a:t>Can you verify “usage”?</a:t>
            </a:r>
          </a:p>
          <a:p>
            <a:pPr lvl="1" eaLnBrk="1" hangingPunct="1"/>
            <a:r>
              <a:rPr lang="en-US" smtClean="0"/>
              <a:t>Real time monitoring??</a:t>
            </a:r>
          </a:p>
          <a:p>
            <a:pPr lvl="1" eaLnBrk="1" hangingPunct="1"/>
            <a:r>
              <a:rPr lang="en-US" smtClean="0"/>
              <a:t>Break even point</a:t>
            </a:r>
          </a:p>
          <a:p>
            <a:pPr eaLnBrk="1" hangingPunct="1"/>
            <a:r>
              <a:rPr lang="en-US" smtClean="0">
                <a:solidFill>
                  <a:srgbClr val="FF0000"/>
                </a:solidFill>
              </a:rPr>
              <a:t>You pay additionally whenever your usage model of the system differs from their architecture.</a:t>
            </a:r>
          </a:p>
        </p:txBody>
      </p:sp>
      <p:sp>
        <p:nvSpPr>
          <p:cNvPr id="27652" name="Date Placeholder 3"/>
          <p:cNvSpPr>
            <a:spLocks noGrp="1"/>
          </p:cNvSpPr>
          <p:nvPr>
            <p:ph type="dt" sz="quarter" idx="10"/>
          </p:nvPr>
        </p:nvSpPr>
        <p:spPr/>
        <p:txBody>
          <a:bodyPr/>
          <a:lstStyle/>
          <a:p>
            <a:pPr>
              <a:defRPr/>
            </a:pPr>
            <a:fld id="{F77A86DB-42E9-439E-91BA-385F62A2ED94}" type="datetime1">
              <a:rPr lang="en-US" smtClean="0"/>
              <a:pPr>
                <a:defRPr/>
              </a:pPr>
              <a:t>9/22/2010</a:t>
            </a:fld>
            <a:endParaRPr lang="en-US" smtClean="0"/>
          </a:p>
        </p:txBody>
      </p:sp>
      <p:sp>
        <p:nvSpPr>
          <p:cNvPr id="27653" name="Footer Placeholder 4"/>
          <p:cNvSpPr>
            <a:spLocks noGrp="1"/>
          </p:cNvSpPr>
          <p:nvPr>
            <p:ph type="ftr" sz="quarter" idx="11"/>
          </p:nvPr>
        </p:nvSpPr>
        <p:spPr/>
        <p:txBody>
          <a:bodyPr/>
          <a:lstStyle/>
          <a:p>
            <a:pPr>
              <a:defRPr/>
            </a:pPr>
            <a:r>
              <a:rPr lang="en-US" dirty="0" smtClean="0"/>
              <a:t>ITS - 2010</a:t>
            </a:r>
          </a:p>
        </p:txBody>
      </p:sp>
      <p:sp>
        <p:nvSpPr>
          <p:cNvPr id="27654" name="Slide Number Placeholder 5"/>
          <p:cNvSpPr>
            <a:spLocks noGrp="1"/>
          </p:cNvSpPr>
          <p:nvPr>
            <p:ph type="sldNum" sz="quarter" idx="12"/>
          </p:nvPr>
        </p:nvSpPr>
        <p:spPr/>
        <p:txBody>
          <a:bodyPr/>
          <a:lstStyle/>
          <a:p>
            <a:pPr>
              <a:defRPr/>
            </a:pPr>
            <a:fld id="{94D22E52-DCE9-43F8-A504-081D502F3902}" type="slidenum">
              <a:rPr lang="en-US" smtClean="0"/>
              <a:pPr>
                <a:defRPr/>
              </a:pPr>
              <a:t>28</a:t>
            </a:fld>
            <a:endParaRPr lang="en-US" smtClean="0"/>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r>
              <a:rPr lang="en-US" smtClean="0"/>
              <a:t>Cloud Computing I </a:t>
            </a:r>
            <a:r>
              <a:rPr lang="en-US" sz="2000" smtClean="0"/>
              <a:t>[NARA]</a:t>
            </a:r>
          </a:p>
        </p:txBody>
      </p:sp>
      <p:sp>
        <p:nvSpPr>
          <p:cNvPr id="34819" name="Content Placeholder 2"/>
          <p:cNvSpPr>
            <a:spLocks noGrp="1"/>
          </p:cNvSpPr>
          <p:nvPr>
            <p:ph idx="1"/>
          </p:nvPr>
        </p:nvSpPr>
        <p:spPr/>
        <p:txBody>
          <a:bodyPr/>
          <a:lstStyle/>
          <a:p>
            <a:pPr eaLnBrk="1" hangingPunct="1"/>
            <a:r>
              <a:rPr lang="en-US" sz="1600" smtClean="0">
                <a:solidFill>
                  <a:srgbClr val="FF3300"/>
                </a:solidFill>
              </a:rPr>
              <a:t>The National Archive and Records Administration (NARA) is reminding government agencies to be vigilant of their record keeping as they adopt cloud computing environments.</a:t>
            </a:r>
            <a:r>
              <a:rPr lang="en-US" sz="1600" smtClean="0"/>
              <a:t>  The document, posted on the NARA Web site, answers frequently asked questions about record keeping and cloud computing, and raises concerns about the difficulties of accurate record keeping for services in the cloud.  With the Obama administration pushing cloud computing as a major part of its IT directives, NARA officials thought it was a good time to weigh in on the topic of how to keep accurate records as IT architectures change, according to the document.</a:t>
            </a:r>
          </a:p>
          <a:p>
            <a:pPr eaLnBrk="1" hangingPunct="1"/>
            <a:endParaRPr lang="en-US" sz="1600" smtClean="0"/>
          </a:p>
          <a:p>
            <a:pPr eaLnBrk="1" hangingPunct="1"/>
            <a:r>
              <a:rPr lang="en-US" sz="1600" smtClean="0">
                <a:solidFill>
                  <a:srgbClr val="FF3300"/>
                </a:solidFill>
              </a:rPr>
              <a:t>Government agencies have strict record-keeping requirements mandated by a NARA regulation known as 36 CFR 1236.ff.</a:t>
            </a:r>
            <a:r>
              <a:rPr lang="en-US" sz="1600" smtClean="0"/>
              <a:t> Among the requirements are to maintain records in a way that their functionality and integrity remain constant throughout the record's life cycle and that links between records and their metadata are maintained.  The regulation also calls for the transfer of archival records to NARA and the deletion of temporary records according to NARA-approved retention schedules.</a:t>
            </a:r>
          </a:p>
        </p:txBody>
      </p:sp>
      <p:sp>
        <p:nvSpPr>
          <p:cNvPr id="29700" name="Date Placeholder 3"/>
          <p:cNvSpPr>
            <a:spLocks noGrp="1"/>
          </p:cNvSpPr>
          <p:nvPr>
            <p:ph type="dt" sz="quarter" idx="10"/>
          </p:nvPr>
        </p:nvSpPr>
        <p:spPr/>
        <p:txBody>
          <a:bodyPr/>
          <a:lstStyle/>
          <a:p>
            <a:pPr>
              <a:defRPr/>
            </a:pPr>
            <a:fld id="{77F1FE06-326F-445A-AF25-3504C4656ACC}" type="datetime1">
              <a:rPr lang="en-US" smtClean="0"/>
              <a:pPr>
                <a:defRPr/>
              </a:pPr>
              <a:t>9/22/2010</a:t>
            </a:fld>
            <a:endParaRPr lang="en-US" smtClean="0"/>
          </a:p>
        </p:txBody>
      </p:sp>
      <p:sp>
        <p:nvSpPr>
          <p:cNvPr id="29701" name="Footer Placeholder 4"/>
          <p:cNvSpPr>
            <a:spLocks noGrp="1"/>
          </p:cNvSpPr>
          <p:nvPr>
            <p:ph type="ftr" sz="quarter" idx="11"/>
          </p:nvPr>
        </p:nvSpPr>
        <p:spPr/>
        <p:txBody>
          <a:bodyPr/>
          <a:lstStyle/>
          <a:p>
            <a:pPr>
              <a:defRPr/>
            </a:pPr>
            <a:r>
              <a:rPr lang="en-US" dirty="0" smtClean="0"/>
              <a:t>ITS - 2010</a:t>
            </a:r>
          </a:p>
        </p:txBody>
      </p:sp>
      <p:sp>
        <p:nvSpPr>
          <p:cNvPr id="29702" name="Slide Number Placeholder 5"/>
          <p:cNvSpPr>
            <a:spLocks noGrp="1"/>
          </p:cNvSpPr>
          <p:nvPr>
            <p:ph type="sldNum" sz="quarter" idx="12"/>
          </p:nvPr>
        </p:nvSpPr>
        <p:spPr/>
        <p:txBody>
          <a:bodyPr/>
          <a:lstStyle/>
          <a:p>
            <a:pPr>
              <a:defRPr/>
            </a:pPr>
            <a:fld id="{226A567F-59C1-4B5E-867E-EC66C3003780}" type="slidenum">
              <a:rPr lang="en-US" smtClean="0"/>
              <a:pPr>
                <a:defRPr/>
              </a:pPr>
              <a:t>29</a:t>
            </a:fld>
            <a:endParaRPr lang="en-US" smtClean="0"/>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r>
              <a:rPr lang="en-US" smtClean="0"/>
              <a:t>Cloud Computing II </a:t>
            </a:r>
            <a:r>
              <a:rPr lang="en-US" sz="2000" smtClean="0"/>
              <a:t>[NARA]</a:t>
            </a:r>
          </a:p>
        </p:txBody>
      </p:sp>
      <p:sp>
        <p:nvSpPr>
          <p:cNvPr id="35843" name="Content Placeholder 2"/>
          <p:cNvSpPr>
            <a:spLocks noGrp="1"/>
          </p:cNvSpPr>
          <p:nvPr>
            <p:ph idx="1"/>
          </p:nvPr>
        </p:nvSpPr>
        <p:spPr/>
        <p:txBody>
          <a:bodyPr/>
          <a:lstStyle/>
          <a:p>
            <a:pPr eaLnBrk="1" hangingPunct="1"/>
            <a:r>
              <a:rPr lang="en-US" sz="1600" smtClean="0"/>
              <a:t>The problem with cloud computing environments, according to NARA, is that the architecture itself </a:t>
            </a:r>
            <a:r>
              <a:rPr lang="en-US" sz="1600" smtClean="0">
                <a:solidFill>
                  <a:srgbClr val="FF0000"/>
                </a:solidFill>
              </a:rPr>
              <a:t>lacks formal technical standards </a:t>
            </a:r>
            <a:r>
              <a:rPr lang="en-US" sz="1600" smtClean="0"/>
              <a:t>governing how data is stored and used, which makes it hard to maintain accurate records long term. "</a:t>
            </a:r>
            <a:r>
              <a:rPr lang="en-US" sz="1600" smtClean="0">
                <a:solidFill>
                  <a:srgbClr val="FF0000"/>
                </a:solidFill>
              </a:rPr>
              <a:t>This threatens the long term trustworthiness and sustainability of the data</a:t>
            </a:r>
            <a:r>
              <a:rPr lang="en-US" sz="1600" smtClean="0"/>
              <a:t>," NARA said on its Web site.  A lack of standards for data portability also may result in difficulty removing records to meet agency requirements and could complicate the transition of records from one environment to another, the administration noted.</a:t>
            </a:r>
          </a:p>
          <a:p>
            <a:pPr eaLnBrk="1" hangingPunct="1"/>
            <a:endParaRPr lang="en-US" sz="1600" smtClean="0"/>
          </a:p>
          <a:p>
            <a:pPr eaLnBrk="1" hangingPunct="1"/>
            <a:r>
              <a:rPr lang="en-US" sz="1600" smtClean="0">
                <a:solidFill>
                  <a:srgbClr val="FF3300"/>
                </a:solidFill>
              </a:rPr>
              <a:t>NARA recommends government agencies consider using records management software that can be integrated with cloud computing services to help them keep records that are compliant with its regulations.</a:t>
            </a:r>
          </a:p>
          <a:p>
            <a:pPr eaLnBrk="1" hangingPunct="1"/>
            <a:endParaRPr lang="en-US" sz="1600" smtClean="0"/>
          </a:p>
          <a:p>
            <a:pPr eaLnBrk="1" hangingPunct="1"/>
            <a:r>
              <a:rPr lang="en-US" sz="1600" smtClean="0"/>
              <a:t>The administration also plans to issue a bulletin about cloud computing by Sept. 30, the end of the government's 2010 fiscal year. The bulletin will more deeply explore implications for federal record keeping in cloud computing environments, including topics such as statutory compliance and data governance.</a:t>
            </a:r>
          </a:p>
          <a:p>
            <a:pPr eaLnBrk="1" hangingPunct="1"/>
            <a:endParaRPr lang="en-US" smtClean="0"/>
          </a:p>
        </p:txBody>
      </p:sp>
      <p:sp>
        <p:nvSpPr>
          <p:cNvPr id="30724" name="Date Placeholder 3"/>
          <p:cNvSpPr>
            <a:spLocks noGrp="1"/>
          </p:cNvSpPr>
          <p:nvPr>
            <p:ph type="dt" sz="quarter" idx="10"/>
          </p:nvPr>
        </p:nvSpPr>
        <p:spPr/>
        <p:txBody>
          <a:bodyPr/>
          <a:lstStyle/>
          <a:p>
            <a:pPr>
              <a:defRPr/>
            </a:pPr>
            <a:fld id="{B35DA1E6-1809-4C58-9B16-E746DE2FBDDD}" type="datetime1">
              <a:rPr lang="en-US" smtClean="0"/>
              <a:pPr>
                <a:defRPr/>
              </a:pPr>
              <a:t>9/22/2010</a:t>
            </a:fld>
            <a:endParaRPr lang="en-US" smtClean="0"/>
          </a:p>
        </p:txBody>
      </p:sp>
      <p:sp>
        <p:nvSpPr>
          <p:cNvPr id="30725" name="Footer Placeholder 4"/>
          <p:cNvSpPr>
            <a:spLocks noGrp="1"/>
          </p:cNvSpPr>
          <p:nvPr>
            <p:ph type="ftr" sz="quarter" idx="11"/>
          </p:nvPr>
        </p:nvSpPr>
        <p:spPr/>
        <p:txBody>
          <a:bodyPr/>
          <a:lstStyle/>
          <a:p>
            <a:pPr>
              <a:defRPr/>
            </a:pPr>
            <a:r>
              <a:rPr lang="en-US" dirty="0" smtClean="0"/>
              <a:t>ITS - 2010</a:t>
            </a:r>
          </a:p>
        </p:txBody>
      </p:sp>
      <p:sp>
        <p:nvSpPr>
          <p:cNvPr id="30726" name="Slide Number Placeholder 5"/>
          <p:cNvSpPr>
            <a:spLocks noGrp="1"/>
          </p:cNvSpPr>
          <p:nvPr>
            <p:ph type="sldNum" sz="quarter" idx="12"/>
          </p:nvPr>
        </p:nvSpPr>
        <p:spPr/>
        <p:txBody>
          <a:bodyPr/>
          <a:lstStyle/>
          <a:p>
            <a:pPr>
              <a:defRPr/>
            </a:pPr>
            <a:fld id="{799B63AD-4B5B-4920-B2CB-F185175E4E1C}" type="slidenum">
              <a:rPr lang="en-US" smtClean="0"/>
              <a:pPr>
                <a:defRPr/>
              </a:pPr>
              <a:t>30</a:t>
            </a:fld>
            <a:endParaRPr lang="en-US" smtClean="0"/>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57200" y="609600"/>
            <a:ext cx="8229600" cy="838200"/>
          </a:xfrm>
        </p:spPr>
        <p:txBody>
          <a:bodyPr/>
          <a:lstStyle/>
          <a:p>
            <a:pPr eaLnBrk="1" hangingPunct="1"/>
            <a:r>
              <a:rPr lang="en-US" smtClean="0"/>
              <a:t>Cloud Computing III </a:t>
            </a:r>
            <a:r>
              <a:rPr lang="en-US" sz="2000" smtClean="0"/>
              <a:t>[NARA]</a:t>
            </a:r>
          </a:p>
        </p:txBody>
      </p:sp>
      <p:sp>
        <p:nvSpPr>
          <p:cNvPr id="30724" name="Date Placeholder 3"/>
          <p:cNvSpPr>
            <a:spLocks noGrp="1"/>
          </p:cNvSpPr>
          <p:nvPr>
            <p:ph type="dt" sz="quarter" idx="10"/>
          </p:nvPr>
        </p:nvSpPr>
        <p:spPr/>
        <p:txBody>
          <a:bodyPr/>
          <a:lstStyle/>
          <a:p>
            <a:pPr>
              <a:defRPr/>
            </a:pPr>
            <a:fld id="{B35DA1E6-1809-4C58-9B16-E746DE2FBDDD}" type="datetime1">
              <a:rPr lang="en-US" smtClean="0"/>
              <a:pPr>
                <a:defRPr/>
              </a:pPr>
              <a:t>9/22/2010</a:t>
            </a:fld>
            <a:endParaRPr lang="en-US" smtClean="0"/>
          </a:p>
        </p:txBody>
      </p:sp>
      <p:sp>
        <p:nvSpPr>
          <p:cNvPr id="30725" name="Footer Placeholder 4"/>
          <p:cNvSpPr>
            <a:spLocks noGrp="1"/>
          </p:cNvSpPr>
          <p:nvPr>
            <p:ph type="ftr" sz="quarter" idx="11"/>
          </p:nvPr>
        </p:nvSpPr>
        <p:spPr/>
        <p:txBody>
          <a:bodyPr/>
          <a:lstStyle/>
          <a:p>
            <a:pPr>
              <a:defRPr/>
            </a:pPr>
            <a:r>
              <a:rPr lang="en-US" dirty="0" smtClean="0"/>
              <a:t>ITS - 2010</a:t>
            </a:r>
          </a:p>
        </p:txBody>
      </p:sp>
      <p:sp>
        <p:nvSpPr>
          <p:cNvPr id="30726" name="Slide Number Placeholder 5"/>
          <p:cNvSpPr>
            <a:spLocks noGrp="1"/>
          </p:cNvSpPr>
          <p:nvPr>
            <p:ph type="sldNum" sz="quarter" idx="12"/>
          </p:nvPr>
        </p:nvSpPr>
        <p:spPr/>
        <p:txBody>
          <a:bodyPr/>
          <a:lstStyle/>
          <a:p>
            <a:pPr>
              <a:defRPr/>
            </a:pPr>
            <a:fld id="{172CEBBB-E475-4FC4-9566-775C22C5E665}" type="slidenum">
              <a:rPr lang="en-US" smtClean="0"/>
              <a:pPr>
                <a:defRPr/>
              </a:pPr>
              <a:t>31</a:t>
            </a:fld>
            <a:endParaRPr lang="en-US" smtClean="0"/>
          </a:p>
        </p:txBody>
      </p:sp>
      <p:pic>
        <p:nvPicPr>
          <p:cNvPr id="36870" name="Content Placeholder 7" descr="NARAwarning.gif"/>
          <p:cNvPicPr>
            <a:picLocks noGrp="1" noChangeAspect="1"/>
          </p:cNvPicPr>
          <p:nvPr>
            <p:ph idx="1"/>
          </p:nvPr>
        </p:nvPicPr>
        <p:blipFill>
          <a:blip r:embed="rId2" cstate="print"/>
          <a:srcRect/>
          <a:stretch>
            <a:fillRect/>
          </a:stretch>
        </p:blipFill>
        <p:spPr>
          <a:xfrm>
            <a:off x="1524000" y="1778000"/>
            <a:ext cx="5638800" cy="4851400"/>
          </a:xfrm>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r>
              <a:rPr lang="en-US" smtClean="0"/>
              <a:t>The Final Thought</a:t>
            </a:r>
          </a:p>
        </p:txBody>
      </p:sp>
      <p:sp>
        <p:nvSpPr>
          <p:cNvPr id="37891" name="Content Placeholder 2"/>
          <p:cNvSpPr>
            <a:spLocks noGrp="1"/>
          </p:cNvSpPr>
          <p:nvPr>
            <p:ph idx="1"/>
          </p:nvPr>
        </p:nvSpPr>
        <p:spPr/>
        <p:txBody>
          <a:bodyPr/>
          <a:lstStyle/>
          <a:p>
            <a:pPr eaLnBrk="1" hangingPunct="1"/>
            <a:r>
              <a:rPr lang="en-US" smtClean="0"/>
              <a:t>What you gain in not having to staff/manage/procure server resources is offset (partially or in total) by understanding what the cloud services provider is, or is not, providing to you.</a:t>
            </a:r>
          </a:p>
          <a:p>
            <a:pPr eaLnBrk="1" hangingPunct="1"/>
            <a:endParaRPr lang="en-US" smtClean="0">
              <a:solidFill>
                <a:srgbClr val="FF0000"/>
              </a:solidFill>
            </a:endParaRPr>
          </a:p>
          <a:p>
            <a:pPr eaLnBrk="1" hangingPunct="1"/>
            <a:r>
              <a:rPr lang="en-US" smtClean="0">
                <a:solidFill>
                  <a:srgbClr val="FF0000"/>
                </a:solidFill>
              </a:rPr>
              <a:t>“Show me the SLA!!”</a:t>
            </a:r>
          </a:p>
        </p:txBody>
      </p:sp>
      <p:sp>
        <p:nvSpPr>
          <p:cNvPr id="31748" name="Date Placeholder 3"/>
          <p:cNvSpPr>
            <a:spLocks noGrp="1"/>
          </p:cNvSpPr>
          <p:nvPr>
            <p:ph type="dt" sz="quarter" idx="10"/>
          </p:nvPr>
        </p:nvSpPr>
        <p:spPr/>
        <p:txBody>
          <a:bodyPr/>
          <a:lstStyle/>
          <a:p>
            <a:pPr>
              <a:defRPr/>
            </a:pPr>
            <a:fld id="{87D4D5F4-8963-4931-86DA-77FF8493DA09}" type="datetime1">
              <a:rPr lang="en-US" smtClean="0"/>
              <a:pPr>
                <a:defRPr/>
              </a:pPr>
              <a:t>9/22/2010</a:t>
            </a:fld>
            <a:endParaRPr lang="en-US" smtClean="0"/>
          </a:p>
        </p:txBody>
      </p:sp>
      <p:sp>
        <p:nvSpPr>
          <p:cNvPr id="31749" name="Footer Placeholder 4"/>
          <p:cNvSpPr>
            <a:spLocks noGrp="1"/>
          </p:cNvSpPr>
          <p:nvPr>
            <p:ph type="ftr" sz="quarter" idx="11"/>
          </p:nvPr>
        </p:nvSpPr>
        <p:spPr/>
        <p:txBody>
          <a:bodyPr/>
          <a:lstStyle/>
          <a:p>
            <a:pPr>
              <a:defRPr/>
            </a:pPr>
            <a:r>
              <a:rPr lang="en-US" dirty="0" smtClean="0"/>
              <a:t>ITS - 2010</a:t>
            </a:r>
          </a:p>
        </p:txBody>
      </p:sp>
      <p:sp>
        <p:nvSpPr>
          <p:cNvPr id="31750" name="Slide Number Placeholder 5"/>
          <p:cNvSpPr>
            <a:spLocks noGrp="1"/>
          </p:cNvSpPr>
          <p:nvPr>
            <p:ph type="sldNum" sz="quarter" idx="12"/>
          </p:nvPr>
        </p:nvSpPr>
        <p:spPr/>
        <p:txBody>
          <a:bodyPr/>
          <a:lstStyle/>
          <a:p>
            <a:pPr>
              <a:defRPr/>
            </a:pPr>
            <a:fld id="{4EEE0B26-B8FD-48B6-A1DE-B1EB11530456}" type="slidenum">
              <a:rPr lang="en-US" smtClean="0"/>
              <a:pPr>
                <a:defRPr/>
              </a:pPr>
              <a:t>32</a:t>
            </a:fld>
            <a:endParaRPr lang="en-US" smtClean="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dt" sz="quarter" idx="10"/>
          </p:nvPr>
        </p:nvSpPr>
        <p:spPr/>
        <p:txBody>
          <a:bodyPr/>
          <a:lstStyle/>
          <a:p>
            <a:pPr>
              <a:defRPr/>
            </a:pPr>
            <a:fld id="{8F4AAB3D-AB03-42AA-AB45-E2C63ECC0A4E}" type="datetime4">
              <a:rPr lang="en-US" smtClean="0"/>
              <a:pPr>
                <a:defRPr/>
              </a:pPr>
              <a:t>September 22, 2010</a:t>
            </a:fld>
            <a:endParaRPr lang="en-US" smtClean="0"/>
          </a:p>
        </p:txBody>
      </p:sp>
      <p:sp>
        <p:nvSpPr>
          <p:cNvPr id="32771" name="Rectangle 5"/>
          <p:cNvSpPr>
            <a:spLocks noGrp="1" noChangeArrowheads="1"/>
          </p:cNvSpPr>
          <p:nvPr>
            <p:ph type="ftr" sz="quarter" idx="11"/>
          </p:nvPr>
        </p:nvSpPr>
        <p:spPr/>
        <p:txBody>
          <a:bodyPr/>
          <a:lstStyle/>
          <a:p>
            <a:pPr>
              <a:defRPr/>
            </a:pPr>
            <a:r>
              <a:rPr lang="en-US" dirty="0" smtClean="0"/>
              <a:t>ITS - 2010</a:t>
            </a:r>
          </a:p>
        </p:txBody>
      </p:sp>
      <p:sp>
        <p:nvSpPr>
          <p:cNvPr id="32772" name="Rectangle 6"/>
          <p:cNvSpPr>
            <a:spLocks noGrp="1" noChangeArrowheads="1"/>
          </p:cNvSpPr>
          <p:nvPr>
            <p:ph type="sldNum" sz="quarter" idx="12"/>
          </p:nvPr>
        </p:nvSpPr>
        <p:spPr/>
        <p:txBody>
          <a:bodyPr/>
          <a:lstStyle/>
          <a:p>
            <a:pPr>
              <a:defRPr/>
            </a:pPr>
            <a:fld id="{0F5E5507-AD0D-4394-BA45-BB0AE0074E72}" type="slidenum">
              <a:rPr lang="en-US" smtClean="0"/>
              <a:pPr>
                <a:defRPr/>
              </a:pPr>
              <a:t>33</a:t>
            </a:fld>
            <a:endParaRPr lang="en-US" smtClean="0"/>
          </a:p>
        </p:txBody>
      </p:sp>
      <p:sp>
        <p:nvSpPr>
          <p:cNvPr id="38917" name="Rectangle 2"/>
          <p:cNvSpPr>
            <a:spLocks noGrp="1" noChangeArrowheads="1"/>
          </p:cNvSpPr>
          <p:nvPr>
            <p:ph type="ctrTitle"/>
          </p:nvPr>
        </p:nvSpPr>
        <p:spPr>
          <a:xfrm>
            <a:off x="685800" y="2286000"/>
            <a:ext cx="7772400" cy="1905000"/>
          </a:xfrm>
        </p:spPr>
        <p:txBody>
          <a:bodyPr/>
          <a:lstStyle/>
          <a:p>
            <a:pPr eaLnBrk="1" hangingPunct="1"/>
            <a:r>
              <a:rPr lang="en-US" sz="3600" b="0" smtClean="0"/>
              <a:t>Thank you very much.</a:t>
            </a:r>
            <a:br>
              <a:rPr lang="en-US" sz="3600" b="0" smtClean="0"/>
            </a:br>
            <a:r>
              <a:rPr lang="en-US" sz="3600" b="0" smtClean="0"/>
              <a:t/>
            </a:r>
            <a:br>
              <a:rPr lang="en-US" sz="3600" b="0" smtClean="0"/>
            </a:br>
            <a:r>
              <a:rPr lang="en-US" sz="3600" b="0" smtClean="0"/>
              <a:t>Questions??</a:t>
            </a:r>
            <a:br>
              <a:rPr lang="en-US" sz="3600" b="0" smtClean="0"/>
            </a:br>
            <a:r>
              <a:rPr lang="en-US" sz="2000" b="0" smtClean="0"/>
              <a:t/>
            </a:r>
            <a:br>
              <a:rPr lang="en-US" sz="2000" b="0" smtClean="0"/>
            </a:br>
            <a:endParaRPr lang="en-US" sz="3600" smtClean="0"/>
          </a:p>
        </p:txBody>
      </p:sp>
      <p:sp>
        <p:nvSpPr>
          <p:cNvPr id="38918" name="Rectangle 3"/>
          <p:cNvSpPr>
            <a:spLocks noGrp="1" noChangeArrowheads="1"/>
          </p:cNvSpPr>
          <p:nvPr>
            <p:ph type="subTitle" idx="1"/>
          </p:nvPr>
        </p:nvSpPr>
        <p:spPr>
          <a:xfrm>
            <a:off x="1371600" y="4876800"/>
            <a:ext cx="6400800" cy="1143000"/>
          </a:xfrm>
        </p:spPr>
        <p:txBody>
          <a:bodyPr/>
          <a:lstStyle/>
          <a:p>
            <a:pPr eaLnBrk="1" hangingPunct="1"/>
            <a:r>
              <a:rPr lang="en-US" sz="2000" b="1" smtClean="0"/>
              <a:t>Al Vincent, Director </a:t>
            </a:r>
            <a:br>
              <a:rPr lang="en-US" sz="2000" b="1" smtClean="0"/>
            </a:br>
            <a:r>
              <a:rPr lang="en-US" sz="2000" b="1" smtClean="0"/>
              <a:t>avincent@its.bldrdoc.gov</a:t>
            </a:r>
          </a:p>
          <a:p>
            <a:pPr eaLnBrk="1" hangingPunct="1"/>
            <a:r>
              <a:rPr lang="en-US" sz="2000" b="1" smtClean="0"/>
              <a:t>303-497-3500</a:t>
            </a: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Cloud Computing”&amp;quot;&quot;/&gt;&lt;property id=&quot;20307&quot; value=&quot;275&quot;/&gt;&lt;/object&gt;&lt;object type=&quot;3&quot; unique_id=&quot;10005&quot;&gt;&lt;property id=&quot;20148&quot; value=&quot;5&quot;/&gt;&lt;property id=&quot;20300&quot; value=&quot;Slide 2 - &amp;quot;Wouldn’t Everybody Like …&amp;quot;&quot;/&gt;&lt;property id=&quot;20307&quot; value=&quot;314&quot;/&gt;&lt;/object&gt;&lt;object type=&quot;3&quot; unique_id=&quot;10006&quot;&gt;&lt;property id=&quot;20148&quot; value=&quot;5&quot;/&gt;&lt;property id=&quot;20300&quot; value=&quot;Slide 3 - &amp;quot; …To Turn Into&amp;quot;&quot;/&gt;&lt;property id=&quot;20307&quot; value=&quot;315&quot;/&gt;&lt;/object&gt;&lt;object type=&quot;3&quot; unique_id=&quot;10007&quot;&gt;&lt;property id=&quot;20148&quot; value=&quot;5&quot;/&gt;&lt;property id=&quot;20300&quot; value=&quot;Slide 4 - &amp;quot;Cloud Services [WSJ]&amp;quot;&quot;/&gt;&lt;property id=&quot;20307&quot; value=&quot;316&quot;/&gt;&lt;/object&gt;&lt;object type=&quot;3&quot; unique_id=&quot;10008&quot;&gt;&lt;property id=&quot;20148&quot; value=&quot;5&quot;/&gt;&lt;property id=&quot;20300&quot; value=&quot;Slide 6 - &amp;quot;Cloud Computing [NIST]&amp;quot;&quot;/&gt;&lt;property id=&quot;20307&quot; value=&quot;320&quot;/&gt;&lt;/object&gt;&lt;object type=&quot;3&quot; unique_id=&quot;10010&quot;&gt;&lt;property id=&quot;20148&quot; value=&quot;5&quot;/&gt;&lt;property id=&quot;20300&quot; value=&quot;Slide 7 - &amp;quot;Essential Characteristics [NIST]&amp;quot;&quot;/&gt;&lt;property id=&quot;20307&quot; value=&quot;319&quot;/&gt;&lt;/object&gt;&lt;object type=&quot;3&quot; unique_id=&quot;10012&quot;&gt;&lt;property id=&quot;20148&quot; value=&quot;5&quot;/&gt;&lt;property id=&quot;20300&quot; value=&quot;Slide 14 - &amp;quot;A Growing List&amp;quot;&quot;/&gt;&lt;property id=&quot;20307&quot; value=&quot;331&quot;/&gt;&lt;/object&gt;&lt;object type=&quot;3&quot; unique_id=&quot;10013&quot;&gt;&lt;property id=&quot;20148&quot; value=&quot;5&quot;/&gt;&lt;property id=&quot;20300&quot; value=&quot;Slide 12 - &amp;quot;Costs?&amp;quot;&quot;/&gt;&lt;property id=&quot;20307&quot; value=&quot;327&quot;/&gt;&lt;/object&gt;&lt;object type=&quot;3&quot; unique_id=&quot;10014&quot;&gt;&lt;property id=&quot;20148&quot; value=&quot;5&quot;/&gt;&lt;property id=&quot;20300&quot; value=&quot;Slide 16 - &amp;quot;Cloud Stack [SUN]&amp;quot;&quot;/&gt;&lt;property id=&quot;20307&quot; value=&quot;323&quot;/&gt;&lt;/object&gt;&lt;object type=&quot;3&quot; unique_id=&quot;10017&quot;&gt;&lt;property id=&quot;20148&quot; value=&quot;5&quot;/&gt;&lt;property id=&quot;20300&quot; value=&quot;Slide 19 - &amp;quot;GSA Cloud Computing [GSA RFP]&amp;quot;&quot;/&gt;&lt;property id=&quot;20307&quot; value=&quot;329&quot;/&gt;&lt;/object&gt;&lt;object type=&quot;3&quot; unique_id=&quot;10018&quot;&gt;&lt;property id=&quot;20148&quot; value=&quot;5&quot;/&gt;&lt;property id=&quot;20300&quot; value=&quot;Slide 29 - &amp;quot;Cloud Computing I [NARA]&amp;quot;&quot;/&gt;&lt;property id=&quot;20307&quot; value=&quot;321&quot;/&gt;&lt;/object&gt;&lt;object type=&quot;3&quot; unique_id=&quot;10019&quot;&gt;&lt;property id=&quot;20148&quot; value=&quot;5&quot;/&gt;&lt;property id=&quot;20300&quot; value=&quot;Slide 30 - &amp;quot;Cloud Computing II [NARA]&amp;quot;&quot;/&gt;&lt;property id=&quot;20307&quot; value=&quot;322&quot;/&gt;&lt;/object&gt;&lt;object type=&quot;3&quot; unique_id=&quot;10020&quot;&gt;&lt;property id=&quot;20148&quot; value=&quot;5&quot;/&gt;&lt;property id=&quot;20300&quot; value=&quot;Slide 32 - &amp;quot;The Final Thought&amp;quot;&quot;/&gt;&lt;property id=&quot;20307&quot; value=&quot;324&quot;/&gt;&lt;/object&gt;&lt;object type=&quot;3&quot; unique_id=&quot;10021&quot;&gt;&lt;property id=&quot;20148&quot; value=&quot;5&quot;/&gt;&lt;property id=&quot;20300&quot; value=&quot;Slide 33 - &amp;quot;Thank you very much.&amp;#x0D;&amp;#x0A;&amp;#x0D;&amp;#x0A;Questions??&amp;#x0D;&amp;#x0A;&amp;#x0D;&amp;#x0A;&amp;quot;&quot;/&gt;&lt;property id=&quot;20307&quot; value=&quot;311&quot;/&gt;&lt;/object&gt;&lt;object type=&quot;3&quot; unique_id=&quot;10062&quot;&gt;&lt;property id=&quot;20148&quot; value=&quot;5&quot;/&gt;&lt;property id=&quot;20300&quot; value=&quot;Slide 5 - &amp;quot;Cloud Service Samples&amp;quot;&quot;/&gt;&lt;property id=&quot;20307&quot; value=&quot;343&quot;/&gt;&lt;/object&gt;&lt;object type=&quot;3&quot; unique_id=&quot;10063&quot;&gt;&lt;property id=&quot;20148&quot; value=&quot;5&quot;/&gt;&lt;property id=&quot;20300&quot; value=&quot;Slide 10 - &amp;quot;Why should you care?&amp;quot;&quot;/&gt;&lt;property id=&quot;20307&quot; value=&quot;347&quot;/&gt;&lt;/object&gt;&lt;object type=&quot;3&quot; unique_id=&quot;10064&quot;&gt;&lt;property id=&quot;20148&quot; value=&quot;5&quot;/&gt;&lt;property id=&quot;20300&quot; value=&quot;Slide 11 - &amp;quot;Cloud Economics&amp;quot;&quot;/&gt;&lt;property id=&quot;20307&quot; value=&quot;348&quot;/&gt;&lt;/object&gt;&lt;object type=&quot;3&quot; unique_id=&quot;10067&quot;&gt;&lt;property id=&quot;20148&quot; value=&quot;5&quot;/&gt;&lt;property id=&quot;20300&quot; value=&quot;Slide 17 - &amp;quot;Cloud Stack [Oracle]&amp;quot;&quot;/&gt;&lt;property id=&quot;20307&quot; value=&quot;345&quot;/&gt;&lt;/object&gt;&lt;object type=&quot;3&quot; unique_id=&quot;10068&quot;&gt;&lt;property id=&quot;20148&quot; value=&quot;5&quot;/&gt;&lt;property id=&quot;20300&quot; value=&quot;Slide 18 - &amp;quot;Cloud Stack [Microsoft]&amp;quot;&quot;/&gt;&lt;property id=&quot;20307&quot; value=&quot;346&quot;/&gt;&lt;/object&gt;&lt;object type=&quot;3&quot; unique_id=&quot;10069&quot;&gt;&lt;property id=&quot;20148&quot; value=&quot;5&quot;/&gt;&lt;property id=&quot;20300&quot; value=&quot;Slide 20&quot;/&gt;&lt;property id=&quot;20307&quot; value=&quot;344&quot;/&gt;&lt;/object&gt;&lt;object type=&quot;3&quot; unique_id=&quot;10070&quot;&gt;&lt;property id=&quot;20148&quot; value=&quot;5&quot;/&gt;&lt;property id=&quot;20300&quot; value=&quot;Slide 22 - &amp;quot;NASA Nebula [NASA]&amp;quot;&quot;/&gt;&lt;property id=&quot;20307&quot; value=&quot;351&quot;/&gt;&lt;/object&gt;&lt;object type=&quot;3&quot; unique_id=&quot;10071&quot;&gt;&lt;property id=&quot;20148&quot; value=&quot;5&quot;/&gt;&lt;property id=&quot;20300&quot; value=&quot;Slide 23 - &amp;quot;The “Issues”&amp;quot;&quot;/&gt;&lt;property id=&quot;20307&quot; value=&quot;333&quot;/&gt;&lt;/object&gt;&lt;object type=&quot;3&quot; unique_id=&quot;10072&quot;&gt;&lt;property id=&quot;20148&quot; value=&quot;5&quot;/&gt;&lt;property id=&quot;20300&quot; value=&quot;Slide 24 - &amp;quot;The “Issues” - Migration&amp;quot;&quot;/&gt;&lt;property id=&quot;20307&quot; value=&quot;338&quot;/&gt;&lt;/object&gt;&lt;object type=&quot;3&quot; unique_id=&quot;10073&quot;&gt;&lt;property id=&quot;20148&quot; value=&quot;5&quot;/&gt;&lt;property id=&quot;20300&quot; value=&quot;Slide 25 - &amp;quot;The “Issues” - Risks&amp;quot;&quot;/&gt;&lt;property id=&quot;20307&quot; value=&quot;342&quot;/&gt;&lt;/object&gt;&lt;object type=&quot;3&quot; unique_id=&quot;10074&quot;&gt;&lt;property id=&quot;20148&quot; value=&quot;5&quot;/&gt;&lt;property id=&quot;20300&quot; value=&quot;Slide 26 - &amp;quot;The “Issues” - SLA&amp;quot;&quot;/&gt;&lt;property id=&quot;20307&quot; value=&quot;337&quot;/&gt;&lt;/object&gt;&lt;object type=&quot;3&quot; unique_id=&quot;10075&quot;&gt;&lt;property id=&quot;20148&quot; value=&quot;5&quot;/&gt;&lt;property id=&quot;20300&quot; value=&quot;Slide 27 - &amp;quot;The “Issues” - Management&amp;quot;&quot;/&gt;&lt;property id=&quot;20307&quot; value=&quot;341&quot;/&gt;&lt;/object&gt;&lt;object type=&quot;3&quot; unique_id=&quot;10076&quot;&gt;&lt;property id=&quot;20148&quot; value=&quot;5&quot;/&gt;&lt;property id=&quot;20300&quot; value=&quot;Slide 28 - &amp;quot;The “Issues” - TCO&amp;quot;&quot;/&gt;&lt;property id=&quot;20307&quot; value=&quot;340&quot;/&gt;&lt;/object&gt;&lt;object type=&quot;3&quot; unique_id=&quot;10108&quot;&gt;&lt;property id=&quot;20148&quot; value=&quot;5&quot;/&gt;&lt;property id=&quot;20300&quot; value=&quot;Slide 15 - &amp;quot;Cloud&amp;#x0D;&amp;#x0A;Building&amp;#x0D;&amp;#x0A;Blocks &amp;#x0D;&amp;#x0A;[NIST/Oracle]&amp;quot;&quot;/&gt;&lt;property id=&quot;20307&quot; value=&quot;352&quot;/&gt;&lt;/object&gt;&lt;object type=&quot;3&quot; unique_id=&quot;10171&quot;&gt;&lt;property id=&quot;20148&quot; value=&quot;5&quot;/&gt;&lt;property id=&quot;20300&quot; value=&quot;Slide 13 - &amp;quot;Costs?&amp;quot;&quot;/&gt;&lt;property id=&quot;20307&quot; value=&quot;353&quot;/&gt;&lt;/object&gt;&lt;object type=&quot;3&quot; unique_id=&quot;10172&quot;&gt;&lt;property id=&quot;20148&quot; value=&quot;5&quot;/&gt;&lt;property id=&quot;20300&quot; value=&quot;Slide 21 - &amp;quot;Google for Government&amp;quot;&quot;/&gt;&lt;property id=&quot;20307&quot; value=&quot;354&quot;/&gt;&lt;/object&gt;&lt;object type=&quot;3&quot; unique_id=&quot;10338&quot;&gt;&lt;property id=&quot;20148&quot; value=&quot;5&quot;/&gt;&lt;property id=&quot;20300&quot; value=&quot;Slide 8 - &amp;quot;Delivery Models [NIST]&amp;quot;&quot;/&gt;&lt;property id=&quot;20307&quot; value=&quot;355&quot;/&gt;&lt;/object&gt;&lt;object type=&quot;3&quot; unique_id=&quot;10339&quot;&gt;&lt;property id=&quot;20148&quot; value=&quot;5&quot;/&gt;&lt;property id=&quot;20300&quot; value=&quot;Slide 9 - &amp;quot;Deployment Models [NIST]&amp;quot;&quot;/&gt;&lt;property id=&quot;20307&quot; value=&quot;356&quot;/&gt;&lt;/object&gt;&lt;object type=&quot;3&quot; unique_id=&quot;10545&quot;&gt;&lt;property id=&quot;20148&quot; value=&quot;5&quot;/&gt;&lt;property id=&quot;20300&quot; value=&quot;Slide 31 - &amp;quot;Cloud Computing III [NARA]&amp;quot;&quot;/&gt;&lt;property id=&quot;20307&quot; value=&quot;357&quot;/&gt;&lt;/object&gt;&lt;/object&gt;&lt;/object&gt;&lt;/database&gt;"/>
  <p:tag name="SECTOMILLISECCONVERTED" val="1"/>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4594</TotalTime>
  <Words>1526</Words>
  <Application>Microsoft Office PowerPoint</Application>
  <PresentationFormat>On-screen Show (4:3)</PresentationFormat>
  <Paragraphs>389</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Default Design</vt:lpstr>
      <vt:lpstr>“Cloud Computing”</vt:lpstr>
      <vt:lpstr>Wouldn’t Everybody Like …</vt:lpstr>
      <vt:lpstr> …To Turn Into</vt:lpstr>
      <vt:lpstr>Cloud Services [WSJ]</vt:lpstr>
      <vt:lpstr>Cloud Service Samples</vt:lpstr>
      <vt:lpstr>Cloud Computing [NIST]</vt:lpstr>
      <vt:lpstr>Essential Characteristics [NIST]</vt:lpstr>
      <vt:lpstr>Delivery Models [NIST]</vt:lpstr>
      <vt:lpstr>Deployment Models [NIST]</vt:lpstr>
      <vt:lpstr>Why should you care?</vt:lpstr>
      <vt:lpstr>Cloud Economics</vt:lpstr>
      <vt:lpstr>Costs?</vt:lpstr>
      <vt:lpstr>Costs?</vt:lpstr>
      <vt:lpstr>A Growing List</vt:lpstr>
      <vt:lpstr>Cloud Building Blocks  [NIST/Oracle]</vt:lpstr>
      <vt:lpstr>Cloud Stack [SUN]</vt:lpstr>
      <vt:lpstr>Cloud Stack [Oracle]</vt:lpstr>
      <vt:lpstr>Cloud Stack [Microsoft]</vt:lpstr>
      <vt:lpstr>GSA Cloud Computing [GSA RFP]</vt:lpstr>
      <vt:lpstr>Slide 20</vt:lpstr>
      <vt:lpstr>Google for Government</vt:lpstr>
      <vt:lpstr>NASA Nebula [NASA]</vt:lpstr>
      <vt:lpstr>The “Issues”</vt:lpstr>
      <vt:lpstr>The “Issues” - Migration</vt:lpstr>
      <vt:lpstr>The “Issues” - Risks</vt:lpstr>
      <vt:lpstr>The “Issues” - SLA</vt:lpstr>
      <vt:lpstr>The “Issues” - Management</vt:lpstr>
      <vt:lpstr>The “Issues” - TCO</vt:lpstr>
      <vt:lpstr>Cloud Computing I [NARA]</vt:lpstr>
      <vt:lpstr>Cloud Computing II [NARA]</vt:lpstr>
      <vt:lpstr>Cloud Computing III [NARA]</vt:lpstr>
      <vt:lpstr>The Final Thought</vt:lpstr>
      <vt:lpstr>Thank you very much.  Questions??  </vt:lpstr>
    </vt:vector>
  </TitlesOfParts>
  <Company>xxx</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 Vincent</dc:creator>
  <cp:lastModifiedBy>SOlsen</cp:lastModifiedBy>
  <cp:revision>379</cp:revision>
  <dcterms:created xsi:type="dcterms:W3CDTF">2002-12-18T22:10:05Z</dcterms:created>
  <dcterms:modified xsi:type="dcterms:W3CDTF">2010-09-22T15:12:48Z</dcterms:modified>
</cp:coreProperties>
</file>