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15"/>
  </p:notesMasterIdLst>
  <p:handoutMasterIdLst>
    <p:handoutMasterId r:id="rId16"/>
  </p:handoutMasterIdLst>
  <p:sldIdLst>
    <p:sldId id="256" r:id="rId2"/>
    <p:sldId id="372" r:id="rId3"/>
    <p:sldId id="379" r:id="rId4"/>
    <p:sldId id="345" r:id="rId5"/>
    <p:sldId id="393" r:id="rId6"/>
    <p:sldId id="395" r:id="rId7"/>
    <p:sldId id="385" r:id="rId8"/>
    <p:sldId id="386" r:id="rId9"/>
    <p:sldId id="387" r:id="rId10"/>
    <p:sldId id="388" r:id="rId11"/>
    <p:sldId id="389" r:id="rId12"/>
    <p:sldId id="391" r:id="rId13"/>
    <p:sldId id="3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46" autoAdjust="0"/>
    <p:restoredTop sz="94622" autoAdjust="0"/>
  </p:normalViewPr>
  <p:slideViewPr>
    <p:cSldViewPr>
      <p:cViewPr>
        <p:scale>
          <a:sx n="80" d="100"/>
          <a:sy n="80" d="100"/>
        </p:scale>
        <p:origin x="-498" y="-2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92"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35" tIns="45718" rIns="91435" bIns="45718"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35" tIns="45718" rIns="91435" bIns="45718" rtlCol="0"/>
          <a:lstStyle>
            <a:lvl1pPr algn="r">
              <a:defRPr sz="1200"/>
            </a:lvl1pPr>
          </a:lstStyle>
          <a:p>
            <a:fld id="{C736458E-2314-4E2A-A3CC-9D0A552597C7}" type="datetimeFigureOut">
              <a:rPr lang="en-US" smtClean="0"/>
              <a:pPr/>
              <a:t>11/8/2012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35" tIns="45718" rIns="91435" bIns="45718"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35" tIns="45718" rIns="91435" bIns="45718" rtlCol="0" anchor="b"/>
          <a:lstStyle>
            <a:lvl1pPr algn="r">
              <a:defRPr sz="1200"/>
            </a:lvl1pPr>
          </a:lstStyle>
          <a:p>
            <a:fld id="{D74BDCB1-3276-4B25-B821-A5F7EF5A084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35" tIns="45718" rIns="91435" bIns="45718"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35" tIns="45718" rIns="91435" bIns="45718" rtlCol="0"/>
          <a:lstStyle>
            <a:lvl1pPr algn="r">
              <a:defRPr sz="1200"/>
            </a:lvl1pPr>
          </a:lstStyle>
          <a:p>
            <a:fld id="{5215FCDC-9B1C-4047-A264-7B6F966EECA1}" type="datetimeFigureOut">
              <a:rPr lang="en-US" smtClean="0"/>
              <a:pPr/>
              <a:t>11/8/2012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35" tIns="45718" rIns="91435" bIns="45718"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35" tIns="45718" rIns="91435" bIns="4571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35" tIns="45718" rIns="91435" bIns="45718"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35" tIns="45718" rIns="91435" bIns="45718" rtlCol="0" anchor="b"/>
          <a:lstStyle>
            <a:lvl1pPr algn="r">
              <a:defRPr sz="1200"/>
            </a:lvl1pPr>
          </a:lstStyle>
          <a:p>
            <a:fld id="{75041E52-99F0-4075-AAF2-FED2121E4EF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75041E52-99F0-4075-AAF2-FED2121E4EFE}" type="slidenum">
              <a:rPr lang="en-US" smtClean="0"/>
              <a:pPr/>
              <a:t>1</a:t>
            </a:fld>
            <a:endParaRPr lang="en-US"/>
          </a:p>
        </p:txBody>
      </p:sp>
      <p:sp>
        <p:nvSpPr>
          <p:cNvPr id="5" name="Notes Placeholder 4"/>
          <p:cNvSpPr>
            <a:spLocks noGrp="1"/>
          </p:cNvSpPr>
          <p:nvPr>
            <p:ph type="body" sz="quarter" idx="11"/>
          </p:nvPr>
        </p:nvSpPr>
        <p:spPr/>
        <p:txBody>
          <a:bodyPr>
            <a:normAutofit/>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5041E52-99F0-4075-AAF2-FED2121E4EF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5041E52-99F0-4075-AAF2-FED2121E4EFE}"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041E52-99F0-4075-AAF2-FED2121E4EFE}"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5041E52-99F0-4075-AAF2-FED2121E4EFE}" type="slidenum">
              <a:rPr lang="en-US" smtClean="0"/>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5041E52-99F0-4075-AAF2-FED2121E4EFE}"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2800" dirty="0"/>
          </a:p>
        </p:txBody>
      </p:sp>
      <p:sp>
        <p:nvSpPr>
          <p:cNvPr id="4" name="Slide Number Placeholder 3"/>
          <p:cNvSpPr>
            <a:spLocks noGrp="1"/>
          </p:cNvSpPr>
          <p:nvPr>
            <p:ph type="sldNum" sz="quarter" idx="10"/>
          </p:nvPr>
        </p:nvSpPr>
        <p:spPr/>
        <p:txBody>
          <a:bodyPr/>
          <a:lstStyle/>
          <a:p>
            <a:fld id="{75041E52-99F0-4075-AAF2-FED2121E4EFE}"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5041E52-99F0-4075-AAF2-FED2121E4EFE}"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041E52-99F0-4075-AAF2-FED2121E4EFE}"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041E52-99F0-4075-AAF2-FED2121E4EFE}"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5041E52-99F0-4075-AAF2-FED2121E4EFE}"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5041E52-99F0-4075-AAF2-FED2121E4EFE}"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5041E52-99F0-4075-AAF2-FED2121E4EFE}"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6B68A9C3-D3C9-4AE0-B4F4-C2608C111DA7}" type="datetime1">
              <a:rPr lang="en-US" smtClean="0"/>
              <a:pPr/>
              <a:t>11/8/2012</a:t>
            </a:fld>
            <a:endParaRPr lang="en-US" dirty="0">
              <a:solidFill>
                <a:srgbClr val="FFFFFF"/>
              </a:solidFill>
            </a:endParaRPr>
          </a:p>
        </p:txBody>
      </p:sp>
      <p:sp>
        <p:nvSpPr>
          <p:cNvPr id="17" name="Footer Placeholder 16"/>
          <p:cNvSpPr>
            <a:spLocks noGrp="1"/>
          </p:cNvSpPr>
          <p:nvPr>
            <p:ph type="ftr" sz="quarter" idx="11"/>
          </p:nvPr>
        </p:nvSpPr>
        <p:spPr/>
        <p:txBody>
          <a:bodyPr/>
          <a:lstStyle/>
          <a:p>
            <a:r>
              <a:rPr kumimoji="0" lang="en-US" smtClean="0">
                <a:solidFill>
                  <a:schemeClr val="accent1">
                    <a:tint val="20000"/>
                  </a:schemeClr>
                </a:solidFill>
              </a:rPr>
              <a:t>Office of the Chief Records Officer             National Archvies and Records Administration</a:t>
            </a:r>
            <a:endParaRPr kumimoji="0" lang="en-US">
              <a:solidFill>
                <a:schemeClr val="accent1">
                  <a:tint val="20000"/>
                </a:schemeClr>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D5BBC35B-A44B-4119-B8DA-DE9E3DFADA20}" type="slidenum">
              <a:rPr kumimoji="0" lang="en-US" smtClean="0"/>
              <a:pPr/>
              <a:t>‹#›</a:t>
            </a:fld>
            <a:endParaRPr kumimoji="0" lang="en-US" dirty="0">
              <a:solidFill>
                <a:srgbClr val="FFFFFF"/>
              </a:solidFill>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0F5300D-0D6D-4B86-9061-35EA151E0CDC}" type="datetime1">
              <a:rPr lang="en-US" smtClean="0"/>
              <a:pPr/>
              <a:t>11/8/2012</a:t>
            </a:fld>
            <a:endParaRPr lang="en-US"/>
          </a:p>
        </p:txBody>
      </p:sp>
      <p:sp>
        <p:nvSpPr>
          <p:cNvPr id="5" name="Footer Placeholder 4"/>
          <p:cNvSpPr>
            <a:spLocks noGrp="1"/>
          </p:cNvSpPr>
          <p:nvPr>
            <p:ph type="ftr" sz="quarter" idx="11"/>
          </p:nvPr>
        </p:nvSpPr>
        <p:spPr/>
        <p:txBody>
          <a:bodyPr/>
          <a:lstStyle/>
          <a:p>
            <a:r>
              <a:rPr kumimoji="0" lang="en-US" smtClean="0"/>
              <a:t>Office of the Chief Records Officer             National Archvies and Records Administration</a:t>
            </a:r>
            <a:endParaRPr kumimoji="0" lang="en-US"/>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9379A4C-B79B-40E2-BDD3-2B400A2938EA}" type="datetime1">
              <a:rPr lang="en-US" smtClean="0"/>
              <a:pPr/>
              <a:t>11/8/2012</a:t>
            </a:fld>
            <a:endParaRPr lang="en-US"/>
          </a:p>
        </p:txBody>
      </p:sp>
      <p:sp>
        <p:nvSpPr>
          <p:cNvPr id="5" name="Footer Placeholder 4"/>
          <p:cNvSpPr>
            <a:spLocks noGrp="1"/>
          </p:cNvSpPr>
          <p:nvPr>
            <p:ph type="ftr" sz="quarter" idx="11"/>
          </p:nvPr>
        </p:nvSpPr>
        <p:spPr/>
        <p:txBody>
          <a:bodyPr/>
          <a:lstStyle/>
          <a:p>
            <a:r>
              <a:rPr kumimoji="0" lang="en-US" smtClean="0"/>
              <a:t>Office of the Chief Records Officer             National Archvies and Records Administration</a:t>
            </a:r>
            <a:endParaRPr kumimoji="0" lang="en-US"/>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C686FB3-B0E3-4B6F-8356-6294EB0F288C}" type="datetime1">
              <a:rPr lang="en-US" smtClean="0"/>
              <a:pPr/>
              <a:t>11/8/2012</a:t>
            </a:fld>
            <a:endParaRPr lang="en-US" dirty="0"/>
          </a:p>
        </p:txBody>
      </p:sp>
      <p:sp>
        <p:nvSpPr>
          <p:cNvPr id="5" name="Footer Placeholder 4"/>
          <p:cNvSpPr>
            <a:spLocks noGrp="1"/>
          </p:cNvSpPr>
          <p:nvPr>
            <p:ph type="ftr" sz="quarter" idx="11"/>
          </p:nvPr>
        </p:nvSpPr>
        <p:spPr/>
        <p:txBody>
          <a:bodyPr/>
          <a:lstStyle/>
          <a:p>
            <a:r>
              <a:rPr lang="en-US" dirty="0" smtClean="0"/>
              <a:t>Office of the Chief Records Officer             National Archives and Records Administration</a:t>
            </a:r>
            <a:endParaRPr lang="en-US" dirty="0"/>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a:t>‹#›</a:t>
            </a:fld>
            <a:endParaRPr kumimoji="0"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E26DA6C-1D35-4127-8ADD-2ECE0A7EA718}" type="datetime1">
              <a:rPr lang="en-US" smtClean="0"/>
              <a:pPr/>
              <a:t>11/8/2012</a:t>
            </a:fld>
            <a:endParaRPr lang="en-US"/>
          </a:p>
        </p:txBody>
      </p:sp>
      <p:sp>
        <p:nvSpPr>
          <p:cNvPr id="5" name="Footer Placeholder 4"/>
          <p:cNvSpPr>
            <a:spLocks noGrp="1"/>
          </p:cNvSpPr>
          <p:nvPr>
            <p:ph type="ftr" sz="quarter" idx="11"/>
          </p:nvPr>
        </p:nvSpPr>
        <p:spPr>
          <a:xfrm>
            <a:off x="800100" y="6172200"/>
            <a:ext cx="4000500" cy="457200"/>
          </a:xfrm>
        </p:spPr>
        <p:txBody>
          <a:bodyPr/>
          <a:lstStyle/>
          <a:p>
            <a:r>
              <a:rPr kumimoji="0" lang="en-US" smtClean="0"/>
              <a:t>Office of the Chief Records Officer             National Archvies and Records Administration</a:t>
            </a:r>
            <a:endParaRPr kumimoji="0"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D5BBC35B-A44B-4119-B8DA-DE9E3DFADA20}"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86E2E2F-66F0-42E1-9BFC-048EE4443282}" type="datetime1">
              <a:rPr lang="en-US" smtClean="0"/>
              <a:pPr/>
              <a:t>11/8/2012</a:t>
            </a:fld>
            <a:endParaRPr lang="en-US"/>
          </a:p>
        </p:txBody>
      </p:sp>
      <p:sp>
        <p:nvSpPr>
          <p:cNvPr id="6" name="Footer Placeholder 5"/>
          <p:cNvSpPr>
            <a:spLocks noGrp="1"/>
          </p:cNvSpPr>
          <p:nvPr>
            <p:ph type="ftr" sz="quarter" idx="11"/>
          </p:nvPr>
        </p:nvSpPr>
        <p:spPr/>
        <p:txBody>
          <a:bodyPr/>
          <a:lstStyle/>
          <a:p>
            <a:r>
              <a:rPr kumimoji="0" lang="en-US" smtClean="0"/>
              <a:t>Office of the Chief Records Officer             National Archvies and Records Administration</a:t>
            </a:r>
            <a:endParaRPr kumimoji="0" lang="en-US"/>
          </a:p>
        </p:txBody>
      </p:sp>
      <p:sp>
        <p:nvSpPr>
          <p:cNvPr id="7" name="Slide Number Placeholder 6"/>
          <p:cNvSpPr>
            <a:spLocks noGrp="1"/>
          </p:cNvSpPr>
          <p:nvPr>
            <p:ph type="sldNum" sz="quarter" idx="12"/>
          </p:nvPr>
        </p:nvSpPr>
        <p:spPr/>
        <p:txBody>
          <a:bodyPr/>
          <a:lstStyle/>
          <a:p>
            <a:fld id="{D5BBC35B-A44B-4119-B8DA-DE9E3DFADA20}" type="slidenum">
              <a:rPr kumimoji="0" lang="en-US" smtClean="0"/>
              <a:pPr/>
              <a:t>‹#›</a:t>
            </a:fld>
            <a:endParaRPr kumimoji="0"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A063F7A-23C2-4700-8011-BFDE8EE01608}" type="datetime1">
              <a:rPr lang="en-US" smtClean="0"/>
              <a:pPr/>
              <a:t>11/8/2012</a:t>
            </a:fld>
            <a:endParaRPr lang="en-US"/>
          </a:p>
        </p:txBody>
      </p:sp>
      <p:sp>
        <p:nvSpPr>
          <p:cNvPr id="8" name="Footer Placeholder 7"/>
          <p:cNvSpPr>
            <a:spLocks noGrp="1"/>
          </p:cNvSpPr>
          <p:nvPr>
            <p:ph type="ftr" sz="quarter" idx="11"/>
          </p:nvPr>
        </p:nvSpPr>
        <p:spPr/>
        <p:txBody>
          <a:bodyPr/>
          <a:lstStyle/>
          <a:p>
            <a:r>
              <a:rPr kumimoji="0" lang="en-US" smtClean="0"/>
              <a:t>Office of the Chief Records Officer             National Archvies and Records Administration</a:t>
            </a:r>
            <a:endParaRPr kumimoji="0" lang="en-US"/>
          </a:p>
        </p:txBody>
      </p:sp>
      <p:sp>
        <p:nvSpPr>
          <p:cNvPr id="9" name="Slide Number Placeholder 8"/>
          <p:cNvSpPr>
            <a:spLocks noGrp="1"/>
          </p:cNvSpPr>
          <p:nvPr>
            <p:ph type="sldNum" sz="quarter" idx="12"/>
          </p:nvPr>
        </p:nvSpPr>
        <p:spPr/>
        <p:txBody>
          <a:bodyPr/>
          <a:lstStyle/>
          <a:p>
            <a:fld id="{D5BBC35B-A44B-4119-B8DA-DE9E3DFADA20}" type="slidenum">
              <a:rPr kumimoji="0" lang="en-US" smtClean="0"/>
              <a:pPr/>
              <a:t>‹#›</a:t>
            </a:fld>
            <a:endParaRPr kumimoji="0"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970A4A4-46F3-47B9-838A-2AF3EABC2C09}" type="datetime1">
              <a:rPr lang="en-US" smtClean="0"/>
              <a:pPr/>
              <a:t>11/8/2012</a:t>
            </a:fld>
            <a:endParaRPr lang="en-US"/>
          </a:p>
        </p:txBody>
      </p:sp>
      <p:sp>
        <p:nvSpPr>
          <p:cNvPr id="4" name="Footer Placeholder 3"/>
          <p:cNvSpPr>
            <a:spLocks noGrp="1"/>
          </p:cNvSpPr>
          <p:nvPr>
            <p:ph type="ftr" sz="quarter" idx="11"/>
          </p:nvPr>
        </p:nvSpPr>
        <p:spPr/>
        <p:txBody>
          <a:bodyPr/>
          <a:lstStyle/>
          <a:p>
            <a:r>
              <a:rPr kumimoji="0" lang="en-US" smtClean="0"/>
              <a:t>Office of the Chief Records Officer             National Archvies and Records Administration</a:t>
            </a:r>
            <a:endParaRPr kumimoji="0" lang="en-US"/>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0C2799-1A6C-4B39-A669-E84BF778F309}" type="datetime1">
              <a:rPr lang="en-US" smtClean="0"/>
              <a:pPr/>
              <a:t>11/8/2012</a:t>
            </a:fld>
            <a:endParaRPr lang="en-US"/>
          </a:p>
        </p:txBody>
      </p:sp>
      <p:sp>
        <p:nvSpPr>
          <p:cNvPr id="3" name="Footer Placeholder 2"/>
          <p:cNvSpPr>
            <a:spLocks noGrp="1"/>
          </p:cNvSpPr>
          <p:nvPr>
            <p:ph type="ftr" sz="quarter" idx="11"/>
          </p:nvPr>
        </p:nvSpPr>
        <p:spPr/>
        <p:txBody>
          <a:bodyPr/>
          <a:lstStyle/>
          <a:p>
            <a:r>
              <a:rPr kumimoji="0" lang="en-US" smtClean="0"/>
              <a:t>Office of the Chief Records Officer             National Archvies and Records Administration</a:t>
            </a:r>
            <a:endParaRPr kumimoji="0" lang="en-US"/>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5AEDBA6-EB7D-4826-AB79-A4A395867979}" type="datetime1">
              <a:rPr lang="en-US" smtClean="0"/>
              <a:pPr/>
              <a:t>11/8/2012</a:t>
            </a:fld>
            <a:endParaRPr lang="en-US"/>
          </a:p>
        </p:txBody>
      </p:sp>
      <p:sp>
        <p:nvSpPr>
          <p:cNvPr id="6" name="Footer Placeholder 5"/>
          <p:cNvSpPr>
            <a:spLocks noGrp="1"/>
          </p:cNvSpPr>
          <p:nvPr>
            <p:ph type="ftr" sz="quarter" idx="11"/>
          </p:nvPr>
        </p:nvSpPr>
        <p:spPr/>
        <p:txBody>
          <a:bodyPr/>
          <a:lstStyle/>
          <a:p>
            <a:r>
              <a:rPr kumimoji="0" lang="en-US" smtClean="0"/>
              <a:t>Office of the Chief Records Officer             National Archvies and Records Administration</a:t>
            </a:r>
            <a:endParaRPr kumimoji="0" lang="en-US"/>
          </a:p>
        </p:txBody>
      </p:sp>
      <p:sp>
        <p:nvSpPr>
          <p:cNvPr id="7" name="Slide Number Placeholder 6"/>
          <p:cNvSpPr>
            <a:spLocks noGrp="1"/>
          </p:cNvSpPr>
          <p:nvPr>
            <p:ph type="sldNum" sz="quarter" idx="12"/>
          </p:nvPr>
        </p:nvSpPr>
        <p:spPr/>
        <p:txBody>
          <a:bodyPr/>
          <a:lstStyle/>
          <a:p>
            <a:fld id="{D5BBC35B-A44B-4119-B8DA-DE9E3DFADA20}" type="slidenum">
              <a:rPr kumimoji="0" lang="en-US" smtClean="0"/>
              <a:pPr/>
              <a:t>‹#›</a:t>
            </a:fld>
            <a:endParaRPr kumimoji="0"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25862E6-12AA-4CCD-B6B2-30F5822AF0A1}" type="datetime1">
              <a:rPr lang="en-US" smtClean="0"/>
              <a:pPr/>
              <a:t>11/8/2012</a:t>
            </a:fld>
            <a:endParaRPr lang="en-US">
              <a:solidFill>
                <a:schemeClr val="tx1"/>
              </a:solidFill>
            </a:endParaRPr>
          </a:p>
        </p:txBody>
      </p:sp>
      <p:sp>
        <p:nvSpPr>
          <p:cNvPr id="6" name="Footer Placeholder 5"/>
          <p:cNvSpPr>
            <a:spLocks noGrp="1"/>
          </p:cNvSpPr>
          <p:nvPr>
            <p:ph type="ftr" sz="quarter" idx="11"/>
          </p:nvPr>
        </p:nvSpPr>
        <p:spPr>
          <a:xfrm>
            <a:off x="914400" y="6172200"/>
            <a:ext cx="3886200" cy="457200"/>
          </a:xfrm>
        </p:spPr>
        <p:txBody>
          <a:bodyPr/>
          <a:lstStyle/>
          <a:p>
            <a:r>
              <a:rPr kumimoji="0" lang="en-US" smtClean="0">
                <a:solidFill>
                  <a:schemeClr val="tx1"/>
                </a:solidFill>
              </a:rPr>
              <a:t>Office of the Chief Records Officer             National Archvies and Records Administration</a:t>
            </a:r>
            <a:endParaRPr kumimoji="0" lang="en-US">
              <a:solidFill>
                <a:schemeClr val="tx1"/>
              </a:solidFill>
            </a:endParaRPr>
          </a:p>
        </p:txBody>
      </p:sp>
      <p:sp>
        <p:nvSpPr>
          <p:cNvPr id="7" name="Slide Number Placeholder 6"/>
          <p:cNvSpPr>
            <a:spLocks noGrp="1"/>
          </p:cNvSpPr>
          <p:nvPr>
            <p:ph type="sldNum" sz="quarter" idx="12"/>
          </p:nvPr>
        </p:nvSpPr>
        <p:spPr>
          <a:xfrm>
            <a:off x="146304" y="6208776"/>
            <a:ext cx="457200" cy="457200"/>
          </a:xfrm>
        </p:spPr>
        <p:txBody>
          <a:bodyPr/>
          <a:lstStyle/>
          <a:p>
            <a:fld id="{D5BBC35B-A44B-4119-B8DA-DE9E3DFADA20}" type="slidenum">
              <a:rPr kumimoji="0" lang="en-US" smtClean="0"/>
              <a:pPr/>
              <a:t>‹#›</a:t>
            </a:fld>
            <a:endParaRPr kumimoji="0" lang="en-US">
              <a:solidFill>
                <a:schemeClr val="tx1"/>
              </a:solidFill>
            </a:endParaRP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6C96072-2B3A-4C5A-BF01-E4EE75C22A52}" type="datetime1">
              <a:rPr lang="en-US" smtClean="0"/>
              <a:pPr/>
              <a:t>11/8/2012</a:t>
            </a:fld>
            <a:endParaRPr lang="en-US" sz="1000" dirty="0">
              <a:solidFill>
                <a:schemeClr val="tx1"/>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algn="l" eaLnBrk="1" latinLnBrk="0" hangingPunct="1">
              <a:defRPr kumimoji="0" sz="1400">
                <a:solidFill>
                  <a:schemeClr val="tx2"/>
                </a:solidFill>
              </a:defRPr>
            </a:lvl1pPr>
          </a:lstStyle>
          <a:p>
            <a:r>
              <a:rPr lang="en-US" sz="1000" smtClean="0">
                <a:solidFill>
                  <a:schemeClr val="tx1"/>
                </a:solidFill>
              </a:rPr>
              <a:t>Office of the Chief Records Officer             National Archvies and Records Administration</a:t>
            </a:r>
            <a:endParaRPr lang="en-US" sz="1000" dirty="0">
              <a:solidFill>
                <a:schemeClr val="tx1"/>
              </a:solidFill>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5BBC35B-A44B-4119-B8DA-DE9E3DFADA20}" type="slidenum">
              <a:rPr kumimoji="0" lang="en-US" smtClean="0"/>
              <a:pPr/>
              <a:t>‹#›</a:t>
            </a:fld>
            <a:endParaRPr kumimoji="0" lang="en-US" sz="1000" b="0">
              <a:solidFill>
                <a:schemeClr val="tx1"/>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blogs.archives.gov/records-expres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mailto:donald.rosen@nara.gov"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whitehouse.gov/the-press-office/2011/11/28/we-cant-wait-president-signs-memorandum-modernize-management-governmen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200400"/>
            <a:ext cx="8229600" cy="1371600"/>
          </a:xfrm>
        </p:spPr>
        <p:txBody>
          <a:bodyPr>
            <a:noAutofit/>
          </a:bodyPr>
          <a:lstStyle/>
          <a:p>
            <a:r>
              <a:rPr lang="en-US" sz="2800" b="1" dirty="0" smtClean="0"/>
              <a:t/>
            </a:r>
            <a:br>
              <a:rPr lang="en-US" sz="2800" b="1" dirty="0" smtClean="0"/>
            </a:br>
            <a:endParaRPr lang="en-US" sz="2800" b="1" dirty="0"/>
          </a:p>
        </p:txBody>
      </p:sp>
      <p:sp>
        <p:nvSpPr>
          <p:cNvPr id="2" name="Title 1"/>
          <p:cNvSpPr>
            <a:spLocks noGrp="1"/>
          </p:cNvSpPr>
          <p:nvPr>
            <p:ph type="ctrTitle"/>
          </p:nvPr>
        </p:nvSpPr>
        <p:spPr/>
        <p:txBody>
          <a:bodyPr>
            <a:normAutofit/>
          </a:bodyPr>
          <a:lstStyle/>
          <a:p>
            <a:r>
              <a:rPr lang="en-US" i="1" dirty="0" smtClean="0"/>
              <a:t>Managing Government </a:t>
            </a:r>
            <a:br>
              <a:rPr lang="en-US" i="1" dirty="0" smtClean="0"/>
            </a:br>
            <a:r>
              <a:rPr lang="en-US" i="1" dirty="0" smtClean="0"/>
              <a:t>Records Directive</a:t>
            </a:r>
            <a:endParaRPr lang="en-US" i="1" dirty="0"/>
          </a:p>
        </p:txBody>
      </p:sp>
      <p:sp>
        <p:nvSpPr>
          <p:cNvPr id="5" name="TextBox 4"/>
          <p:cNvSpPr txBox="1"/>
          <p:nvPr/>
        </p:nvSpPr>
        <p:spPr>
          <a:xfrm>
            <a:off x="6172200" y="5486400"/>
            <a:ext cx="2082621" cy="646331"/>
          </a:xfrm>
          <a:prstGeom prst="rect">
            <a:avLst/>
          </a:prstGeom>
          <a:noFill/>
        </p:spPr>
        <p:txBody>
          <a:bodyPr wrap="none" rtlCol="0">
            <a:spAutoFit/>
          </a:bodyPr>
          <a:lstStyle/>
          <a:p>
            <a:r>
              <a:rPr lang="en-US" dirty="0" smtClean="0"/>
              <a:t>ACERA Meeting</a:t>
            </a:r>
          </a:p>
          <a:p>
            <a:r>
              <a:rPr lang="en-US" dirty="0" smtClean="0"/>
              <a:t>November 6, 2012</a:t>
            </a:r>
            <a:endParaRPr lang="en-US" dirty="0"/>
          </a:p>
        </p:txBody>
      </p:sp>
      <p:sp>
        <p:nvSpPr>
          <p:cNvPr id="7" name="TextBox 6"/>
          <p:cNvSpPr txBox="1"/>
          <p:nvPr/>
        </p:nvSpPr>
        <p:spPr>
          <a:xfrm>
            <a:off x="381000" y="5486400"/>
            <a:ext cx="4852739" cy="1200329"/>
          </a:xfrm>
          <a:prstGeom prst="rect">
            <a:avLst/>
          </a:prstGeom>
          <a:noFill/>
        </p:spPr>
        <p:txBody>
          <a:bodyPr wrap="none" rtlCol="0">
            <a:spAutoFit/>
          </a:bodyPr>
          <a:lstStyle/>
          <a:p>
            <a:r>
              <a:rPr lang="en-US" dirty="0" smtClean="0"/>
              <a:t>Don Rosen	</a:t>
            </a:r>
          </a:p>
          <a:p>
            <a:r>
              <a:rPr lang="en-US" dirty="0" smtClean="0"/>
              <a:t>Director of Policy, Analysis and Enforcement</a:t>
            </a:r>
          </a:p>
          <a:p>
            <a:r>
              <a:rPr lang="en-US" dirty="0" smtClean="0"/>
              <a:t>Office of the Chief Records Officer</a:t>
            </a:r>
          </a:p>
          <a:p>
            <a:r>
              <a:rPr lang="en-US" dirty="0" smtClean="0"/>
              <a:t>National Archives and Records Administration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Part II: Supporting Actions</a:t>
            </a:r>
            <a:endParaRPr lang="en-US" b="1" dirty="0"/>
          </a:p>
        </p:txBody>
      </p:sp>
      <p:sp>
        <p:nvSpPr>
          <p:cNvPr id="3" name="Footer Placeholder 2"/>
          <p:cNvSpPr>
            <a:spLocks noGrp="1"/>
          </p:cNvSpPr>
          <p:nvPr>
            <p:ph type="ftr" sz="quarter" idx="11"/>
          </p:nvPr>
        </p:nvSpPr>
        <p:spPr/>
        <p:txBody>
          <a:bodyPr/>
          <a:lstStyle/>
          <a:p>
            <a:r>
              <a:rPr lang="en-US" smtClean="0"/>
              <a:t>Office of the Chief Records Officer             National Archvies and Records Administration</a:t>
            </a:r>
            <a:endParaRPr lang="en-US"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10</a:t>
            </a:fld>
            <a:endParaRPr kumimoji="0" lang="en-US"/>
          </a:p>
        </p:txBody>
      </p:sp>
      <p:sp>
        <p:nvSpPr>
          <p:cNvPr id="5" name="Content Placeholder 4"/>
          <p:cNvSpPr>
            <a:spLocks noGrp="1"/>
          </p:cNvSpPr>
          <p:nvPr>
            <p:ph sz="quarter" idx="1"/>
          </p:nvPr>
        </p:nvSpPr>
        <p:spPr/>
        <p:txBody>
          <a:bodyPr/>
          <a:lstStyle/>
          <a:p>
            <a:pPr marL="274320" lvl="1" indent="-274320">
              <a:spcBef>
                <a:spcPts val="580"/>
              </a:spcBef>
              <a:buClr>
                <a:schemeClr val="accent1"/>
              </a:buClr>
            </a:pPr>
            <a:r>
              <a:rPr lang="en-US" sz="2600" dirty="0" smtClean="0"/>
              <a:t>2012: Convene SAO meeting</a:t>
            </a:r>
          </a:p>
          <a:p>
            <a:pPr marL="274320" lvl="1" indent="-274320">
              <a:spcBef>
                <a:spcPts val="580"/>
              </a:spcBef>
              <a:buClr>
                <a:schemeClr val="accent1"/>
              </a:buClr>
            </a:pPr>
            <a:r>
              <a:rPr lang="en-US" sz="2600" dirty="0" smtClean="0"/>
              <a:t>2013: Revised NARA transfer guidance</a:t>
            </a:r>
          </a:p>
          <a:p>
            <a:pPr marL="274320" lvl="1" indent="-274320">
              <a:spcBef>
                <a:spcPts val="580"/>
              </a:spcBef>
              <a:buClr>
                <a:schemeClr val="accent1"/>
              </a:buClr>
            </a:pPr>
            <a:r>
              <a:rPr lang="en-US" sz="2600" dirty="0" smtClean="0"/>
              <a:t>2013: New email guidance from NARA</a:t>
            </a:r>
          </a:p>
          <a:p>
            <a:pPr marL="274320" lvl="1" indent="-274320">
              <a:spcBef>
                <a:spcPts val="580"/>
              </a:spcBef>
              <a:buClr>
                <a:schemeClr val="accent1"/>
              </a:buClr>
            </a:pPr>
            <a:r>
              <a:rPr lang="en-US" sz="2600" dirty="0" smtClean="0"/>
              <a:t>2013: Reporting on new Cloud initiatives and work with OMB on A-130 revisions</a:t>
            </a:r>
          </a:p>
          <a:p>
            <a:pPr marL="274320" lvl="1" indent="-274320">
              <a:spcBef>
                <a:spcPts val="580"/>
              </a:spcBef>
              <a:buClr>
                <a:schemeClr val="accent1"/>
              </a:buClr>
            </a:pPr>
            <a:r>
              <a:rPr lang="en-US" sz="2600" dirty="0" smtClean="0"/>
              <a:t>2013: Determine feasibility of secure, shared cloud services</a:t>
            </a:r>
          </a:p>
          <a:p>
            <a:pPr marL="274320" lvl="1" indent="-274320">
              <a:spcBef>
                <a:spcPts val="580"/>
              </a:spcBef>
              <a:buClr>
                <a:schemeClr val="accent1"/>
              </a:buClr>
            </a:pPr>
            <a:r>
              <a:rPr lang="en-US" sz="2600" dirty="0" smtClean="0"/>
              <a:t>2013: Develop a Community of Interest</a:t>
            </a:r>
          </a:p>
          <a:p>
            <a:pPr marL="274320" lvl="1" indent="-274320">
              <a:spcBef>
                <a:spcPts val="580"/>
              </a:spcBef>
              <a:buClr>
                <a:schemeClr val="accent1"/>
              </a:buClr>
            </a:pPr>
            <a:r>
              <a:rPr lang="en-US" sz="2600" dirty="0" smtClean="0"/>
              <a:t>2013: Develop comprehensive plan for development of automated technologies</a:t>
            </a:r>
          </a:p>
          <a:p>
            <a:pPr lvl="1"/>
            <a:endParaRPr lang="en-US" dirty="0" smtClean="0"/>
          </a:p>
          <a:p>
            <a:pPr lvl="1"/>
            <a:endParaRPr lang="en-US" dirty="0" smtClean="0"/>
          </a:p>
          <a:p>
            <a:pPr lvl="1"/>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Part II: Supporting Actions</a:t>
            </a:r>
            <a:endParaRPr lang="en-US" b="1" dirty="0"/>
          </a:p>
        </p:txBody>
      </p:sp>
      <p:sp>
        <p:nvSpPr>
          <p:cNvPr id="3" name="Footer Placeholder 2"/>
          <p:cNvSpPr>
            <a:spLocks noGrp="1"/>
          </p:cNvSpPr>
          <p:nvPr>
            <p:ph type="ftr" sz="quarter" idx="11"/>
          </p:nvPr>
        </p:nvSpPr>
        <p:spPr/>
        <p:txBody>
          <a:bodyPr/>
          <a:lstStyle/>
          <a:p>
            <a:r>
              <a:rPr lang="en-US" dirty="0" smtClean="0"/>
              <a:t>Office of the Chief Records Officer             National Archives and Records Administration</a:t>
            </a:r>
            <a:endParaRPr lang="en-US"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11</a:t>
            </a:fld>
            <a:endParaRPr kumimoji="0" lang="en-US"/>
          </a:p>
        </p:txBody>
      </p:sp>
      <p:sp>
        <p:nvSpPr>
          <p:cNvPr id="5" name="Content Placeholder 4"/>
          <p:cNvSpPr>
            <a:spLocks noGrp="1"/>
          </p:cNvSpPr>
          <p:nvPr>
            <p:ph sz="quarter" idx="1"/>
          </p:nvPr>
        </p:nvSpPr>
        <p:spPr/>
        <p:txBody>
          <a:bodyPr/>
          <a:lstStyle/>
          <a:p>
            <a:pPr marL="274320" lvl="1" indent="-274320">
              <a:spcBef>
                <a:spcPts val="580"/>
              </a:spcBef>
              <a:buClr>
                <a:schemeClr val="accent1"/>
              </a:buClr>
            </a:pPr>
            <a:r>
              <a:rPr lang="en-US" sz="2600" dirty="0" smtClean="0"/>
              <a:t>2013: Formal occupational series for RM</a:t>
            </a:r>
          </a:p>
          <a:p>
            <a:pPr marL="274320" lvl="1" indent="-274320">
              <a:spcBef>
                <a:spcPts val="580"/>
              </a:spcBef>
              <a:buClr>
                <a:schemeClr val="accent1"/>
              </a:buClr>
            </a:pPr>
            <a:r>
              <a:rPr lang="en-US" sz="2600" dirty="0" smtClean="0"/>
              <a:t>2013: Government-wide analytical tool</a:t>
            </a:r>
          </a:p>
          <a:p>
            <a:pPr marL="274320" lvl="1" indent="-274320">
              <a:spcBef>
                <a:spcPts val="580"/>
              </a:spcBef>
              <a:buClr>
                <a:schemeClr val="accent1"/>
              </a:buClr>
            </a:pPr>
            <a:r>
              <a:rPr lang="en-US" sz="2600" dirty="0" smtClean="0"/>
              <a:t>2014: CIO Council/FRC obtain external stakeholders to develop open-source RM solution</a:t>
            </a:r>
          </a:p>
          <a:p>
            <a:pPr marL="274320" lvl="1" indent="-274320">
              <a:spcBef>
                <a:spcPts val="580"/>
              </a:spcBef>
              <a:buClr>
                <a:schemeClr val="accent1"/>
              </a:buClr>
            </a:pPr>
            <a:r>
              <a:rPr lang="en-US" sz="2600" dirty="0" smtClean="0"/>
              <a:t>2015: NARA revamp of the Records Disposition Authority Process</a:t>
            </a:r>
          </a:p>
          <a:p>
            <a:pPr marL="274320" lvl="1" indent="-274320">
              <a:spcBef>
                <a:spcPts val="580"/>
              </a:spcBef>
              <a:buClr>
                <a:schemeClr val="accent1"/>
              </a:buClr>
            </a:pPr>
            <a:r>
              <a:rPr lang="en-US" sz="2600" dirty="0" smtClean="0"/>
              <a:t>2017: NARA will complete the General Records Schedule overhaul</a:t>
            </a:r>
          </a:p>
          <a:p>
            <a:pPr lvl="1"/>
            <a:endParaRPr lang="en-US" dirty="0" smtClean="0"/>
          </a:p>
          <a:p>
            <a:pPr lvl="1"/>
            <a:endParaRPr lang="en-US" dirty="0" smtClean="0"/>
          </a:p>
          <a:p>
            <a:pPr lvl="1"/>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7772400" cy="1143000"/>
          </a:xfrm>
        </p:spPr>
        <p:txBody>
          <a:bodyPr/>
          <a:lstStyle/>
          <a:p>
            <a:pPr algn="ctr"/>
            <a:r>
              <a:rPr lang="en-US" b="1" dirty="0" smtClean="0"/>
              <a:t>What’s Next?</a:t>
            </a:r>
            <a:endParaRPr lang="en-US" b="1"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12</a:t>
            </a:fld>
            <a:endParaRPr kumimoji="0" lang="en-US"/>
          </a:p>
        </p:txBody>
      </p:sp>
      <p:sp>
        <p:nvSpPr>
          <p:cNvPr id="5" name="Content Placeholder 4"/>
          <p:cNvSpPr>
            <a:spLocks noGrp="1"/>
          </p:cNvSpPr>
          <p:nvPr>
            <p:ph sz="quarter" idx="1"/>
          </p:nvPr>
        </p:nvSpPr>
        <p:spPr>
          <a:xfrm>
            <a:off x="914400" y="1447800"/>
            <a:ext cx="7772400" cy="4343400"/>
          </a:xfrm>
        </p:spPr>
        <p:txBody>
          <a:bodyPr>
            <a:normAutofit lnSpcReduction="10000"/>
          </a:bodyPr>
          <a:lstStyle/>
          <a:p>
            <a:pPr marL="274320" lvl="1" indent="-274320">
              <a:spcBef>
                <a:spcPts val="580"/>
              </a:spcBef>
              <a:buClr>
                <a:schemeClr val="accent1"/>
              </a:buClr>
            </a:pPr>
            <a:r>
              <a:rPr lang="en-US" sz="2600" dirty="0" smtClean="0"/>
              <a:t>Agencies</a:t>
            </a:r>
          </a:p>
          <a:p>
            <a:pPr lvl="2">
              <a:buFont typeface="Wingdings" pitchFamily="2" charset="2"/>
              <a:buChar char="Ø"/>
            </a:pPr>
            <a:r>
              <a:rPr lang="en-US" sz="2200" dirty="0" smtClean="0"/>
              <a:t>Designate Senior Agency Official by </a:t>
            </a:r>
            <a:r>
              <a:rPr lang="en-US" sz="2200" b="1" dirty="0" smtClean="0"/>
              <a:t>November 15</a:t>
            </a:r>
          </a:p>
          <a:p>
            <a:pPr lvl="2">
              <a:buFont typeface="Wingdings" pitchFamily="2" charset="2"/>
              <a:buChar char="Ø"/>
            </a:pPr>
            <a:r>
              <a:rPr lang="en-US" sz="2200" dirty="0" smtClean="0"/>
              <a:t>SAOs attend meeting with Archivist by </a:t>
            </a:r>
            <a:r>
              <a:rPr lang="en-US" sz="2200" b="1" dirty="0" smtClean="0"/>
              <a:t>December 31</a:t>
            </a:r>
            <a:br>
              <a:rPr lang="en-US" sz="2200" b="1" dirty="0" smtClean="0"/>
            </a:br>
            <a:endParaRPr lang="en-US" sz="2200" dirty="0" smtClean="0"/>
          </a:p>
          <a:p>
            <a:pPr marL="274320" lvl="1" indent="-274320">
              <a:spcBef>
                <a:spcPts val="580"/>
              </a:spcBef>
              <a:buClr>
                <a:schemeClr val="accent1"/>
              </a:buClr>
            </a:pPr>
            <a:r>
              <a:rPr lang="en-US" sz="2600" dirty="0" smtClean="0"/>
              <a:t>NARA</a:t>
            </a:r>
          </a:p>
          <a:p>
            <a:pPr lvl="2">
              <a:buFont typeface="Wingdings" pitchFamily="2" charset="2"/>
              <a:buChar char="Ø"/>
            </a:pPr>
            <a:r>
              <a:rPr lang="en-US" sz="2200" dirty="0" smtClean="0"/>
              <a:t>Launch the Project Management Office</a:t>
            </a:r>
          </a:p>
          <a:p>
            <a:pPr lvl="2">
              <a:buFont typeface="Wingdings" pitchFamily="2" charset="2"/>
              <a:buChar char="Ø"/>
            </a:pPr>
            <a:r>
              <a:rPr lang="en-US" sz="2200" dirty="0" smtClean="0"/>
              <a:t>Continue Communications and Outreach</a:t>
            </a:r>
          </a:p>
          <a:p>
            <a:pPr lvl="3">
              <a:buFont typeface="Wingdings" pitchFamily="2" charset="2"/>
              <a:buChar char="Ø"/>
            </a:pPr>
            <a:r>
              <a:rPr lang="en-US" sz="2200" dirty="0" smtClean="0"/>
              <a:t>Records Express Blog, FAQs</a:t>
            </a:r>
          </a:p>
          <a:p>
            <a:pPr lvl="3">
              <a:buFont typeface="Wingdings" pitchFamily="2" charset="2"/>
              <a:buChar char="Ø"/>
            </a:pPr>
            <a:r>
              <a:rPr lang="en-US" sz="2200" dirty="0" smtClean="0"/>
              <a:t>Webinars, Workshops, Conferences</a:t>
            </a:r>
          </a:p>
          <a:p>
            <a:pPr lvl="2">
              <a:buFont typeface="Wingdings" pitchFamily="2" charset="2"/>
              <a:buChar char="Ø"/>
            </a:pPr>
            <a:r>
              <a:rPr lang="en-US" sz="2200" dirty="0" smtClean="0"/>
              <a:t>Review Reporting Requirements </a:t>
            </a:r>
          </a:p>
          <a:p>
            <a:pPr lvl="2">
              <a:buFont typeface="Wingdings" pitchFamily="2" charset="2"/>
              <a:buChar char="Ø"/>
            </a:pPr>
            <a:r>
              <a:rPr lang="en-US" sz="2200" dirty="0" smtClean="0"/>
              <a:t>Develop implementation guidance</a:t>
            </a:r>
          </a:p>
          <a:p>
            <a:pPr lvl="1"/>
            <a:endParaRPr lang="en-US" dirty="0" smtClean="0"/>
          </a:p>
          <a:p>
            <a:pPr lvl="1"/>
            <a:endParaRPr lang="en-US" dirty="0" smtClean="0"/>
          </a:p>
          <a:p>
            <a:pPr lvl="1"/>
            <a:endParaRPr lang="en-US" dirty="0"/>
          </a:p>
        </p:txBody>
      </p:sp>
      <p:sp>
        <p:nvSpPr>
          <p:cNvPr id="3" name="Footer Placeholder 2"/>
          <p:cNvSpPr>
            <a:spLocks noGrp="1"/>
          </p:cNvSpPr>
          <p:nvPr>
            <p:ph type="ftr" sz="quarter" idx="11"/>
          </p:nvPr>
        </p:nvSpPr>
        <p:spPr/>
        <p:txBody>
          <a:bodyPr/>
          <a:lstStyle/>
          <a:p>
            <a:r>
              <a:rPr lang="en-US" dirty="0" smtClean="0"/>
              <a:t>Office of the Chief Records Officer             National Archives and Records Administration</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274638"/>
            <a:ext cx="7772400" cy="1020762"/>
          </a:xfrm>
        </p:spPr>
        <p:txBody>
          <a:bodyPr/>
          <a:lstStyle/>
          <a:p>
            <a:r>
              <a:rPr lang="en-US" b="1" dirty="0" smtClean="0"/>
              <a:t>     Thank you</a:t>
            </a:r>
            <a:endParaRPr lang="en-US" b="1" dirty="0"/>
          </a:p>
        </p:txBody>
      </p:sp>
      <p:sp>
        <p:nvSpPr>
          <p:cNvPr id="2" name="Content Placeholder 1"/>
          <p:cNvSpPr>
            <a:spLocks noGrp="1"/>
          </p:cNvSpPr>
          <p:nvPr>
            <p:ph sz="quarter" idx="1"/>
          </p:nvPr>
        </p:nvSpPr>
        <p:spPr/>
        <p:txBody>
          <a:bodyPr>
            <a:noAutofit/>
          </a:bodyPr>
          <a:lstStyle/>
          <a:p>
            <a:r>
              <a:rPr lang="en-US" dirty="0" smtClean="0"/>
              <a:t>All Updates on our progress can be found on the </a:t>
            </a:r>
            <a:r>
              <a:rPr lang="en-US" i="1" dirty="0" smtClean="0"/>
              <a:t>Records Express </a:t>
            </a:r>
            <a:r>
              <a:rPr lang="en-US" dirty="0" smtClean="0"/>
              <a:t>blog at </a:t>
            </a:r>
            <a:r>
              <a:rPr lang="en-US" dirty="0" smtClean="0">
                <a:hlinkClick r:id="rId3"/>
              </a:rPr>
              <a:t>http://blogs.archives.gov/records-express/</a:t>
            </a:r>
            <a:endParaRPr lang="en-US" dirty="0" smtClean="0"/>
          </a:p>
          <a:p>
            <a:pPr>
              <a:buNone/>
            </a:pPr>
            <a:endParaRPr lang="en-US" dirty="0" smtClean="0"/>
          </a:p>
          <a:p>
            <a:r>
              <a:rPr lang="en-US" dirty="0" smtClean="0"/>
              <a:t>Contact information:</a:t>
            </a:r>
          </a:p>
          <a:p>
            <a:pPr lvl="1">
              <a:buNone/>
            </a:pPr>
            <a:r>
              <a:rPr lang="en-US" dirty="0" smtClean="0"/>
              <a:t>Don Rosen</a:t>
            </a:r>
          </a:p>
          <a:p>
            <a:pPr lvl="1">
              <a:buNone/>
            </a:pPr>
            <a:r>
              <a:rPr lang="en-US" dirty="0" smtClean="0"/>
              <a:t>National Archives and Records Administration</a:t>
            </a:r>
          </a:p>
          <a:p>
            <a:pPr lvl="1">
              <a:buNone/>
            </a:pPr>
            <a:r>
              <a:rPr lang="en-US" dirty="0" smtClean="0"/>
              <a:t>Email: </a:t>
            </a:r>
            <a:r>
              <a:rPr lang="en-US" dirty="0" smtClean="0">
                <a:hlinkClick r:id="rId4"/>
              </a:rPr>
              <a:t>donald.rosen@nara.gov</a:t>
            </a:r>
            <a:endParaRPr lang="en-US" dirty="0" smtClean="0"/>
          </a:p>
          <a:p>
            <a:pPr>
              <a:buNone/>
            </a:pPr>
            <a:endParaRPr lang="en-US" dirty="0" smtClean="0"/>
          </a:p>
          <a:p>
            <a:pPr lvl="1">
              <a:buNone/>
            </a:pPr>
            <a:endParaRPr lang="en-US" dirty="0"/>
          </a:p>
        </p:txBody>
      </p:sp>
      <p:sp>
        <p:nvSpPr>
          <p:cNvPr id="4" name="Footer Placeholder 3"/>
          <p:cNvSpPr>
            <a:spLocks noGrp="1"/>
          </p:cNvSpPr>
          <p:nvPr>
            <p:ph type="ftr" sz="quarter" idx="11"/>
          </p:nvPr>
        </p:nvSpPr>
        <p:spPr/>
        <p:txBody>
          <a:bodyPr/>
          <a:lstStyle/>
          <a:p>
            <a:r>
              <a:rPr lang="en-US" dirty="0" smtClean="0"/>
              <a:t>Office of the Chief Records Officer             National Archives and Records Administration</a:t>
            </a:r>
            <a:endParaRPr lang="en-US"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13</a:t>
            </a:fld>
            <a:endParaRPr kumimoji="0"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096962"/>
          </a:xfrm>
        </p:spPr>
        <p:txBody>
          <a:bodyPr/>
          <a:lstStyle/>
          <a:p>
            <a:pPr algn="ctr"/>
            <a:r>
              <a:rPr lang="en-US" b="1" dirty="0" smtClean="0"/>
              <a:t>Presidential Memorandum</a:t>
            </a:r>
            <a:endParaRPr lang="en-US" b="1"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2</a:t>
            </a:fld>
            <a:endParaRPr kumimoji="0" lang="en-US"/>
          </a:p>
        </p:txBody>
      </p:sp>
      <p:sp>
        <p:nvSpPr>
          <p:cNvPr id="5" name="Content Placeholder 4"/>
          <p:cNvSpPr>
            <a:spLocks noGrp="1"/>
          </p:cNvSpPr>
          <p:nvPr>
            <p:ph sz="quarter" idx="1"/>
          </p:nvPr>
        </p:nvSpPr>
        <p:spPr/>
        <p:txBody>
          <a:bodyPr>
            <a:normAutofit fontScale="92500" lnSpcReduction="10000"/>
          </a:bodyPr>
          <a:lstStyle/>
          <a:p>
            <a:r>
              <a:rPr lang="en-US" dirty="0" smtClean="0"/>
              <a:t>President Barack Obama signed the Memorandum on November 28, 2011 and said:</a:t>
            </a:r>
          </a:p>
          <a:p>
            <a:pPr>
              <a:buNone/>
            </a:pPr>
            <a:endParaRPr lang="en-US" dirty="0" smtClean="0"/>
          </a:p>
          <a:p>
            <a:pPr lvl="1">
              <a:buNone/>
            </a:pPr>
            <a:r>
              <a:rPr lang="en-US" sz="2200" dirty="0" smtClean="0"/>
              <a:t>  “The current federal records management system is based on an outdated approach involving paper and filing cabinets. Today’s action will move the process into the digital age so the American public can have access to clear and accurate information about the decisions and actions of the Federal Government”</a:t>
            </a:r>
          </a:p>
          <a:p>
            <a:pPr lvl="1">
              <a:buNone/>
            </a:pPr>
            <a:endParaRPr lang="en-US" sz="2200" dirty="0" smtClean="0"/>
          </a:p>
          <a:p>
            <a:pPr lvl="1">
              <a:buNone/>
            </a:pPr>
            <a:r>
              <a:rPr lang="en-US" sz="1900" dirty="0" smtClean="0"/>
              <a:t>	Source: </a:t>
            </a:r>
            <a:r>
              <a:rPr lang="en-US" sz="1900" dirty="0" smtClean="0">
                <a:hlinkClick r:id="rId3"/>
              </a:rPr>
              <a:t>http://www.whitehouse.gov/the-press-office/2011/11/28/we-cant-wait-president-signs-memorandum-modernize-management-government-</a:t>
            </a:r>
            <a:endParaRPr lang="en-US" sz="1900" dirty="0" smtClean="0"/>
          </a:p>
          <a:p>
            <a:pPr lvl="1">
              <a:buNone/>
            </a:pPr>
            <a:r>
              <a:rPr lang="en-US" sz="2200" dirty="0" smtClean="0"/>
              <a:t> </a:t>
            </a:r>
          </a:p>
        </p:txBody>
      </p:sp>
      <p:sp>
        <p:nvSpPr>
          <p:cNvPr id="7" name="Footer Placeholder 3"/>
          <p:cNvSpPr>
            <a:spLocks noGrp="1"/>
          </p:cNvSpPr>
          <p:nvPr>
            <p:ph type="ftr" sz="quarter" idx="11"/>
          </p:nvPr>
        </p:nvSpPr>
        <p:spPr>
          <a:xfrm>
            <a:off x="914400" y="6172200"/>
            <a:ext cx="3962400" cy="457200"/>
          </a:xfrm>
        </p:spPr>
        <p:txBody>
          <a:bodyPr/>
          <a:lstStyle/>
          <a:p>
            <a:r>
              <a:rPr lang="en-US" dirty="0" smtClean="0"/>
              <a:t>Office of the Chief Records Officer             National Archives and Records Administration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5BBC35B-A44B-4119-B8DA-DE9E3DFADA20}" type="slidenum">
              <a:rPr kumimoji="0" lang="en-US" smtClean="0"/>
              <a:pPr/>
              <a:t>3</a:t>
            </a:fld>
            <a:endParaRPr kumimoji="0" lang="en-US"/>
          </a:p>
        </p:txBody>
      </p:sp>
      <p:pic>
        <p:nvPicPr>
          <p:cNvPr id="6" name="Content Placeholder 5" descr="Truman.jpg"/>
          <p:cNvPicPr>
            <a:picLocks noGrp="1" noChangeAspect="1"/>
          </p:cNvPicPr>
          <p:nvPr>
            <p:ph sz="quarter" idx="1"/>
          </p:nvPr>
        </p:nvPicPr>
        <p:blipFill>
          <a:blip r:embed="rId3" cstate="print"/>
          <a:stretch>
            <a:fillRect/>
          </a:stretch>
        </p:blipFill>
        <p:spPr>
          <a:xfrm>
            <a:off x="914400" y="1447800"/>
            <a:ext cx="3657600" cy="2874875"/>
          </a:xfrm>
        </p:spPr>
      </p:pic>
      <p:sp>
        <p:nvSpPr>
          <p:cNvPr id="8" name="Footer Placeholder 8"/>
          <p:cNvSpPr>
            <a:spLocks noGrp="1"/>
          </p:cNvSpPr>
          <p:nvPr>
            <p:ph type="ftr" sz="quarter" idx="11"/>
          </p:nvPr>
        </p:nvSpPr>
        <p:spPr>
          <a:xfrm>
            <a:off x="914400" y="6172200"/>
            <a:ext cx="3962400" cy="457200"/>
          </a:xfrm>
        </p:spPr>
        <p:txBody>
          <a:bodyPr/>
          <a:lstStyle/>
          <a:p>
            <a:r>
              <a:rPr lang="en-US" dirty="0" smtClean="0"/>
              <a:t>Office of the Chief Records Officer             National Archives and Records Administration</a:t>
            </a:r>
          </a:p>
        </p:txBody>
      </p:sp>
      <p:pic>
        <p:nvPicPr>
          <p:cNvPr id="10" name="Picture 9" descr="4d0fd00aa2b5e.jpg"/>
          <p:cNvPicPr>
            <a:picLocks noChangeAspect="1"/>
          </p:cNvPicPr>
          <p:nvPr/>
        </p:nvPicPr>
        <p:blipFill>
          <a:blip r:embed="rId4" cstate="print"/>
          <a:stretch>
            <a:fillRect/>
          </a:stretch>
        </p:blipFill>
        <p:spPr>
          <a:xfrm>
            <a:off x="4267200" y="3276600"/>
            <a:ext cx="4114297" cy="2743200"/>
          </a:xfrm>
          <a:prstGeom prst="rect">
            <a:avLst/>
          </a:prstGeom>
        </p:spPr>
      </p:pic>
      <p:sp>
        <p:nvSpPr>
          <p:cNvPr id="11" name="Title 1"/>
          <p:cNvSpPr>
            <a:spLocks noGrp="1"/>
          </p:cNvSpPr>
          <p:nvPr>
            <p:ph type="title"/>
          </p:nvPr>
        </p:nvSpPr>
        <p:spPr>
          <a:xfrm>
            <a:off x="838200" y="0"/>
            <a:ext cx="7772400" cy="1143000"/>
          </a:xfrm>
        </p:spPr>
        <p:txBody>
          <a:bodyPr/>
          <a:lstStyle/>
          <a:p>
            <a:pPr algn="ctr"/>
            <a:r>
              <a:rPr lang="en-US" b="1" dirty="0" smtClean="0"/>
              <a:t>Presidential Memorandum</a:t>
            </a:r>
            <a:endParaRPr lang="en-US"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274638"/>
            <a:ext cx="7772400" cy="1096962"/>
          </a:xfrm>
        </p:spPr>
        <p:txBody>
          <a:bodyPr/>
          <a:lstStyle/>
          <a:p>
            <a:pPr algn="ctr"/>
            <a:r>
              <a:rPr lang="en-US" b="1" dirty="0" smtClean="0"/>
              <a:t>Presidential Memorandum</a:t>
            </a:r>
            <a:endParaRPr lang="en-US" b="1" dirty="0"/>
          </a:p>
        </p:txBody>
      </p:sp>
      <p:sp>
        <p:nvSpPr>
          <p:cNvPr id="2" name="Content Placeholder 1"/>
          <p:cNvSpPr>
            <a:spLocks noGrp="1"/>
          </p:cNvSpPr>
          <p:nvPr>
            <p:ph sz="quarter" idx="1"/>
          </p:nvPr>
        </p:nvSpPr>
        <p:spPr/>
        <p:txBody>
          <a:bodyPr>
            <a:noAutofit/>
          </a:bodyPr>
          <a:lstStyle/>
          <a:p>
            <a:r>
              <a:rPr lang="en-US" sz="2800" dirty="0" smtClean="0"/>
              <a:t>Good records management is the backbone of open government</a:t>
            </a:r>
            <a:br>
              <a:rPr lang="en-US" sz="2800" dirty="0" smtClean="0"/>
            </a:br>
            <a:endParaRPr lang="en-US" sz="2000" dirty="0" smtClean="0"/>
          </a:p>
          <a:p>
            <a:r>
              <a:rPr lang="en-US" sz="2800" dirty="0" smtClean="0"/>
              <a:t>Effort to reform records management policies and practices documenting agency actions and decisions</a:t>
            </a:r>
            <a:br>
              <a:rPr lang="en-US" sz="2800" dirty="0" smtClean="0"/>
            </a:br>
            <a:endParaRPr lang="en-US" sz="2000" dirty="0" smtClean="0"/>
          </a:p>
          <a:p>
            <a:r>
              <a:rPr lang="en-US" sz="2800" dirty="0" smtClean="0"/>
              <a:t>Development and issuance of a Records Management Directive</a:t>
            </a:r>
          </a:p>
          <a:p>
            <a:pPr>
              <a:buNone/>
            </a:pPr>
            <a:endParaRPr lang="en-US" dirty="0" smtClean="0"/>
          </a:p>
        </p:txBody>
      </p:sp>
      <p:sp>
        <p:nvSpPr>
          <p:cNvPr id="4" name="Footer Placeholder 3"/>
          <p:cNvSpPr>
            <a:spLocks noGrp="1"/>
          </p:cNvSpPr>
          <p:nvPr>
            <p:ph type="ftr" sz="quarter" idx="11"/>
          </p:nvPr>
        </p:nvSpPr>
        <p:spPr/>
        <p:txBody>
          <a:bodyPr/>
          <a:lstStyle/>
          <a:p>
            <a:r>
              <a:rPr lang="en-US" dirty="0" smtClean="0"/>
              <a:t>Office of the Chief Records Officer             National Archives and Records Administration</a:t>
            </a:r>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4</a:t>
            </a:fld>
            <a:endParaRPr kumimoji="0"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274638"/>
            <a:ext cx="7772400" cy="1096962"/>
          </a:xfrm>
        </p:spPr>
        <p:txBody>
          <a:bodyPr>
            <a:noAutofit/>
          </a:bodyPr>
          <a:lstStyle/>
          <a:p>
            <a:r>
              <a:rPr lang="en-US" sz="3700" b="1" dirty="0" smtClean="0"/>
              <a:t>      Actions</a:t>
            </a:r>
            <a:endParaRPr lang="en-US" sz="3700" b="1" dirty="0"/>
          </a:p>
        </p:txBody>
      </p:sp>
      <p:sp>
        <p:nvSpPr>
          <p:cNvPr id="2" name="Content Placeholder 1"/>
          <p:cNvSpPr>
            <a:spLocks noGrp="1"/>
          </p:cNvSpPr>
          <p:nvPr>
            <p:ph sz="quarter" idx="1"/>
          </p:nvPr>
        </p:nvSpPr>
        <p:spPr/>
        <p:txBody>
          <a:bodyPr>
            <a:noAutofit/>
          </a:bodyPr>
          <a:lstStyle/>
          <a:p>
            <a:r>
              <a:rPr lang="en-US" sz="2200" b="1" dirty="0" smtClean="0"/>
              <a:t>Each Federal agency was required to</a:t>
            </a:r>
            <a:endParaRPr lang="en-US" sz="2200" dirty="0" smtClean="0"/>
          </a:p>
          <a:p>
            <a:pPr lvl="1">
              <a:buFont typeface="Wingdings" pitchFamily="2" charset="2"/>
              <a:buChar char="Ø"/>
            </a:pPr>
            <a:r>
              <a:rPr lang="en-US" sz="2200" dirty="0" smtClean="0"/>
              <a:t>Designate a senior agency official (December 28, 2011)</a:t>
            </a:r>
            <a:r>
              <a:rPr lang="en-US" sz="800" dirty="0" smtClean="0"/>
              <a:t/>
            </a:r>
            <a:br>
              <a:rPr lang="en-US" sz="800" dirty="0" smtClean="0"/>
            </a:br>
            <a:endParaRPr lang="en-US" sz="800" dirty="0" smtClean="0"/>
          </a:p>
          <a:p>
            <a:pPr lvl="1">
              <a:buFont typeface="Wingdings" pitchFamily="2" charset="2"/>
              <a:buChar char="Ø"/>
            </a:pPr>
            <a:r>
              <a:rPr lang="en-US" sz="2200" dirty="0" smtClean="0"/>
              <a:t>Submit a report detailing agency RM plans, challenges, and suggested improvements (March 27, 2012)</a:t>
            </a:r>
          </a:p>
          <a:p>
            <a:endParaRPr lang="en-US" sz="2200" b="1" dirty="0" smtClean="0"/>
          </a:p>
          <a:p>
            <a:r>
              <a:rPr lang="en-US" sz="2200" b="1" dirty="0" smtClean="0"/>
              <a:t>NARA was required to</a:t>
            </a:r>
          </a:p>
          <a:p>
            <a:pPr lvl="1">
              <a:buFont typeface="Wingdings" pitchFamily="2" charset="2"/>
              <a:buChar char="Ø"/>
            </a:pPr>
            <a:r>
              <a:rPr lang="en-US" sz="2200" dirty="0" smtClean="0"/>
              <a:t>Develop a Directive directing agencies to take specific steps to reform and improve RM policies and practices (July 31, 2012) </a:t>
            </a:r>
            <a:r>
              <a:rPr lang="en-US" sz="800" dirty="0" smtClean="0"/>
              <a:t/>
            </a:r>
            <a:br>
              <a:rPr lang="en-US" sz="800" dirty="0" smtClean="0"/>
            </a:br>
            <a:endParaRPr lang="en-US" sz="800" dirty="0" smtClean="0"/>
          </a:p>
          <a:p>
            <a:pPr lvl="1">
              <a:buFont typeface="Wingdings" pitchFamily="2" charset="2"/>
              <a:buChar char="Ø"/>
            </a:pPr>
            <a:r>
              <a:rPr lang="en-US" sz="2200" dirty="0" smtClean="0"/>
              <a:t>Present to the President a report recommending updates to laws, regulations, and policies governing the management of Federal records (July 31, 2012) </a:t>
            </a:r>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5</a:t>
            </a:fld>
            <a:endParaRPr kumimoji="0" lang="en-US"/>
          </a:p>
        </p:txBody>
      </p:sp>
      <p:sp>
        <p:nvSpPr>
          <p:cNvPr id="6" name="Footer Placeholder 3"/>
          <p:cNvSpPr>
            <a:spLocks noGrp="1"/>
          </p:cNvSpPr>
          <p:nvPr>
            <p:ph type="ftr" sz="quarter" idx="11"/>
          </p:nvPr>
        </p:nvSpPr>
        <p:spPr>
          <a:xfrm>
            <a:off x="914400" y="6172200"/>
            <a:ext cx="3962400" cy="457200"/>
          </a:xfrm>
        </p:spPr>
        <p:txBody>
          <a:bodyPr/>
          <a:lstStyle/>
          <a:p>
            <a:r>
              <a:rPr lang="en-US" dirty="0" smtClean="0"/>
              <a:t>Office of the Chief Records Officer             National Archives and Records Administration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274638"/>
            <a:ext cx="7772400" cy="1020762"/>
          </a:xfrm>
        </p:spPr>
        <p:txBody>
          <a:bodyPr>
            <a:normAutofit/>
          </a:bodyPr>
          <a:lstStyle/>
          <a:p>
            <a:r>
              <a:rPr lang="en-US" b="1" dirty="0" smtClean="0"/>
              <a:t>    Additional Input From</a:t>
            </a:r>
            <a:endParaRPr lang="en-US" b="1" dirty="0"/>
          </a:p>
        </p:txBody>
      </p:sp>
      <p:sp>
        <p:nvSpPr>
          <p:cNvPr id="2" name="Content Placeholder 1"/>
          <p:cNvSpPr>
            <a:spLocks noGrp="1"/>
          </p:cNvSpPr>
          <p:nvPr>
            <p:ph sz="quarter" idx="1"/>
          </p:nvPr>
        </p:nvSpPr>
        <p:spPr>
          <a:xfrm>
            <a:off x="685800" y="1447800"/>
            <a:ext cx="7239000" cy="4572000"/>
          </a:xfrm>
        </p:spPr>
        <p:txBody>
          <a:bodyPr>
            <a:noAutofit/>
          </a:bodyPr>
          <a:lstStyle/>
          <a:p>
            <a:r>
              <a:rPr lang="en-US" sz="2400" dirty="0" smtClean="0"/>
              <a:t>Agency Senior Officials and Records Officers</a:t>
            </a:r>
          </a:p>
          <a:p>
            <a:r>
              <a:rPr lang="en-US" sz="2400" dirty="0" smtClean="0"/>
              <a:t>Public interest groups</a:t>
            </a:r>
          </a:p>
          <a:p>
            <a:r>
              <a:rPr lang="en-US" sz="2400" dirty="0" smtClean="0"/>
              <a:t>Professional organizations</a:t>
            </a:r>
          </a:p>
          <a:p>
            <a:r>
              <a:rPr lang="en-US" sz="2400" dirty="0" smtClean="0"/>
              <a:t>NARA</a:t>
            </a:r>
          </a:p>
          <a:p>
            <a:pPr>
              <a:buNone/>
            </a:pPr>
            <a:r>
              <a:rPr lang="en-US" sz="2400" dirty="0" smtClean="0"/>
              <a:t>    staff meetings</a:t>
            </a:r>
          </a:p>
          <a:p>
            <a:r>
              <a:rPr lang="en-US" sz="2400" dirty="0" err="1" smtClean="0"/>
              <a:t>IdeaScale</a:t>
            </a:r>
            <a:endParaRPr lang="en-US" sz="2400" dirty="0" smtClean="0"/>
          </a:p>
          <a:p>
            <a:pPr marL="731520" lvl="1" indent="-457200">
              <a:buNone/>
            </a:pPr>
            <a:endParaRPr lang="en-US" sz="2100" dirty="0" smtClean="0"/>
          </a:p>
          <a:p>
            <a:pPr>
              <a:buNone/>
            </a:pPr>
            <a:endParaRPr lang="en-US" sz="2300" dirty="0" smtClean="0"/>
          </a:p>
          <a:p>
            <a:pPr marL="457200" indent="-457200">
              <a:buNone/>
            </a:pPr>
            <a:endParaRPr lang="en-US" sz="2300" dirty="0" smtClean="0"/>
          </a:p>
          <a:p>
            <a:pPr marL="457200" indent="-457200">
              <a:buFont typeface="Wingdings" pitchFamily="2" charset="2"/>
              <a:buChar char="Ø"/>
            </a:pPr>
            <a:endParaRPr lang="en-US" sz="2300" dirty="0" smtClean="0"/>
          </a:p>
          <a:p>
            <a:endParaRPr lang="en-US" sz="2300" dirty="0"/>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a:t>6</a:t>
            </a:fld>
            <a:endParaRPr kumimoji="0" lang="en-US"/>
          </a:p>
        </p:txBody>
      </p:sp>
      <p:pic>
        <p:nvPicPr>
          <p:cNvPr id="1027" name="Picture 3"/>
          <p:cNvPicPr>
            <a:picLocks noChangeAspect="1" noChangeArrowheads="1"/>
          </p:cNvPicPr>
          <p:nvPr/>
        </p:nvPicPr>
        <p:blipFill>
          <a:blip r:embed="rId3" cstate="print"/>
          <a:srcRect l="3125" t="18750" r="3906" b="14584"/>
          <a:stretch>
            <a:fillRect/>
          </a:stretch>
        </p:blipFill>
        <p:spPr bwMode="auto">
          <a:xfrm>
            <a:off x="3352799" y="3048000"/>
            <a:ext cx="5525693" cy="2971800"/>
          </a:xfrm>
          <a:prstGeom prst="rect">
            <a:avLst/>
          </a:prstGeom>
          <a:noFill/>
          <a:ln w="9525">
            <a:solidFill>
              <a:schemeClr val="tx1"/>
            </a:solidFill>
            <a:miter lim="800000"/>
            <a:headEnd/>
            <a:tailEnd/>
          </a:ln>
        </p:spPr>
      </p:pic>
      <p:sp>
        <p:nvSpPr>
          <p:cNvPr id="7" name="Footer Placeholder 3"/>
          <p:cNvSpPr>
            <a:spLocks noGrp="1"/>
          </p:cNvSpPr>
          <p:nvPr>
            <p:ph type="ftr" sz="quarter" idx="11"/>
          </p:nvPr>
        </p:nvSpPr>
        <p:spPr>
          <a:xfrm>
            <a:off x="914400" y="6172200"/>
            <a:ext cx="3962400" cy="457200"/>
          </a:xfrm>
        </p:spPr>
        <p:txBody>
          <a:bodyPr/>
          <a:lstStyle/>
          <a:p>
            <a:r>
              <a:rPr lang="en-US" dirty="0" smtClean="0"/>
              <a:t>Office of the Chief Records Officer             National Archives and Records Administration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772400" cy="1143000"/>
          </a:xfrm>
        </p:spPr>
        <p:txBody>
          <a:bodyPr>
            <a:normAutofit fontScale="90000"/>
          </a:bodyPr>
          <a:lstStyle/>
          <a:p>
            <a:pPr algn="ctr"/>
            <a:r>
              <a:rPr lang="en-US" b="1" dirty="0" smtClean="0"/>
              <a:t>Presidential Directive </a:t>
            </a:r>
            <a:br>
              <a:rPr lang="en-US" b="1" dirty="0" smtClean="0"/>
            </a:br>
            <a:r>
              <a:rPr lang="en-US" b="1" dirty="0" smtClean="0"/>
              <a:t>(OMB/NARA M-12-18)</a:t>
            </a:r>
            <a:br>
              <a:rPr lang="en-US" b="1" dirty="0" smtClean="0"/>
            </a:br>
            <a:r>
              <a:rPr lang="en-US" sz="2700" b="1" dirty="0" smtClean="0"/>
              <a:t>August 24, 2012</a:t>
            </a:r>
            <a:endParaRPr lang="en-US" sz="2700" b="1" dirty="0"/>
          </a:p>
        </p:txBody>
      </p:sp>
      <p:sp>
        <p:nvSpPr>
          <p:cNvPr id="3" name="Footer Placeholder 2"/>
          <p:cNvSpPr>
            <a:spLocks noGrp="1"/>
          </p:cNvSpPr>
          <p:nvPr>
            <p:ph type="ftr" sz="quarter" idx="11"/>
          </p:nvPr>
        </p:nvSpPr>
        <p:spPr/>
        <p:txBody>
          <a:bodyPr/>
          <a:lstStyle/>
          <a:p>
            <a:r>
              <a:rPr lang="en-US" dirty="0" smtClean="0"/>
              <a:t>Office of the Chief Records Officer             National Archives and Records Administration</a:t>
            </a:r>
            <a:endParaRPr lang="en-US"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7</a:t>
            </a:fld>
            <a:endParaRPr kumimoji="0" lang="en-US"/>
          </a:p>
        </p:txBody>
      </p:sp>
      <p:sp>
        <p:nvSpPr>
          <p:cNvPr id="5" name="Content Placeholder 4"/>
          <p:cNvSpPr>
            <a:spLocks noGrp="1"/>
          </p:cNvSpPr>
          <p:nvPr>
            <p:ph sz="quarter" idx="1"/>
          </p:nvPr>
        </p:nvSpPr>
        <p:spPr>
          <a:xfrm>
            <a:off x="914400" y="1752600"/>
            <a:ext cx="7772400" cy="4572000"/>
          </a:xfrm>
        </p:spPr>
        <p:txBody>
          <a:bodyPr/>
          <a:lstStyle/>
          <a:p>
            <a:endParaRPr lang="en-US" dirty="0" smtClean="0"/>
          </a:p>
          <a:p>
            <a:r>
              <a:rPr lang="en-US" dirty="0" smtClean="0"/>
              <a:t>Goal #1: Require electronic recordkeeping to ensure transparency, efficiency, and accountability</a:t>
            </a:r>
          </a:p>
          <a:p>
            <a:endParaRPr lang="en-US" dirty="0" smtClean="0"/>
          </a:p>
          <a:p>
            <a:r>
              <a:rPr lang="en-US" dirty="0" smtClean="0"/>
              <a:t>Goal #2: Demonstrate compliance with Federal records management statutes and regulations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Goal 1: Electronic Recordkeeping</a:t>
            </a:r>
            <a:endParaRPr lang="en-US" b="1" dirty="0"/>
          </a:p>
        </p:txBody>
      </p:sp>
      <p:sp>
        <p:nvSpPr>
          <p:cNvPr id="3" name="Footer Placeholder 2"/>
          <p:cNvSpPr>
            <a:spLocks noGrp="1"/>
          </p:cNvSpPr>
          <p:nvPr>
            <p:ph type="ftr" sz="quarter" idx="11"/>
          </p:nvPr>
        </p:nvSpPr>
        <p:spPr/>
        <p:txBody>
          <a:bodyPr/>
          <a:lstStyle/>
          <a:p>
            <a:r>
              <a:rPr lang="en-US" dirty="0" smtClean="0"/>
              <a:t>Office of the Chief Records Officer             National Archives and Records Administration</a:t>
            </a:r>
            <a:endParaRPr lang="en-US"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8</a:t>
            </a:fld>
            <a:endParaRPr kumimoji="0" lang="en-US"/>
          </a:p>
        </p:txBody>
      </p:sp>
      <p:sp>
        <p:nvSpPr>
          <p:cNvPr id="5" name="Content Placeholder 4"/>
          <p:cNvSpPr>
            <a:spLocks noGrp="1"/>
          </p:cNvSpPr>
          <p:nvPr>
            <p:ph sz="quarter" idx="1"/>
          </p:nvPr>
        </p:nvSpPr>
        <p:spPr/>
        <p:txBody>
          <a:bodyPr/>
          <a:lstStyle/>
          <a:p>
            <a:endParaRPr lang="en-US" dirty="0" smtClean="0"/>
          </a:p>
          <a:p>
            <a:r>
              <a:rPr lang="en-US" dirty="0" smtClean="0"/>
              <a:t>By 2019, agencies manage all permanent electronic records in electronic formats</a:t>
            </a:r>
          </a:p>
          <a:p>
            <a:endParaRPr lang="en-US" dirty="0" smtClean="0"/>
          </a:p>
          <a:p>
            <a:r>
              <a:rPr lang="en-US" dirty="0" smtClean="0"/>
              <a:t>By 2016, agencies manage permanent and temporary email in accessible, electronic format</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Goal 2: Compliance</a:t>
            </a:r>
            <a:endParaRPr lang="en-US" b="1" dirty="0"/>
          </a:p>
        </p:txBody>
      </p:sp>
      <p:sp>
        <p:nvSpPr>
          <p:cNvPr id="3" name="Footer Placeholder 2"/>
          <p:cNvSpPr>
            <a:spLocks noGrp="1"/>
          </p:cNvSpPr>
          <p:nvPr>
            <p:ph type="ftr" sz="quarter" idx="11"/>
          </p:nvPr>
        </p:nvSpPr>
        <p:spPr/>
        <p:txBody>
          <a:bodyPr/>
          <a:lstStyle/>
          <a:p>
            <a:r>
              <a:rPr lang="en-US" dirty="0" smtClean="0"/>
              <a:t>Office of the Chief Records Officer             National Archives and Records Administration</a:t>
            </a:r>
            <a:endParaRPr lang="en-US"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9</a:t>
            </a:fld>
            <a:endParaRPr kumimoji="0" lang="en-US"/>
          </a:p>
        </p:txBody>
      </p:sp>
      <p:sp>
        <p:nvSpPr>
          <p:cNvPr id="5" name="Content Placeholder 4"/>
          <p:cNvSpPr>
            <a:spLocks noGrp="1"/>
          </p:cNvSpPr>
          <p:nvPr>
            <p:ph sz="quarter" idx="1"/>
          </p:nvPr>
        </p:nvSpPr>
        <p:spPr/>
        <p:txBody>
          <a:bodyPr>
            <a:normAutofit/>
          </a:bodyPr>
          <a:lstStyle/>
          <a:p>
            <a:r>
              <a:rPr lang="en-US" dirty="0" smtClean="0"/>
              <a:t>Agencies must designate Senior Agency Official (SAO) to work with Agency Records Officer (ARO) to ensure compliance</a:t>
            </a:r>
          </a:p>
          <a:p>
            <a:r>
              <a:rPr lang="en-US" dirty="0" smtClean="0"/>
              <a:t>SAO/ARO work to identify legacy permanent records and schedule records</a:t>
            </a:r>
          </a:p>
          <a:p>
            <a:r>
              <a:rPr lang="en-US" dirty="0" smtClean="0"/>
              <a:t>ARO must obtain NARA Certificate of Federal Records Management Training</a:t>
            </a:r>
          </a:p>
          <a:p>
            <a:r>
              <a:rPr lang="en-US" dirty="0" smtClean="0"/>
              <a:t>Agencies Establish RM Training for Staff</a:t>
            </a:r>
          </a:p>
          <a:p>
            <a:endParaRPr lang="en-US"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1428</TotalTime>
  <Words>565</Words>
  <Application>Microsoft Office PowerPoint</Application>
  <PresentationFormat>On-screen Show (4:3)</PresentationFormat>
  <Paragraphs>125</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Equity</vt:lpstr>
      <vt:lpstr>Managing Government  Records Directive</vt:lpstr>
      <vt:lpstr>Presidential Memorandum</vt:lpstr>
      <vt:lpstr>Presidential Memorandum</vt:lpstr>
      <vt:lpstr>Presidential Memorandum</vt:lpstr>
      <vt:lpstr>      Actions</vt:lpstr>
      <vt:lpstr>    Additional Input From</vt:lpstr>
      <vt:lpstr>Presidential Directive  (OMB/NARA M-12-18) August 24, 2012</vt:lpstr>
      <vt:lpstr>Goal 1: Electronic Recordkeeping</vt:lpstr>
      <vt:lpstr>Goal 2: Compliance</vt:lpstr>
      <vt:lpstr>Part II: Supporting Actions</vt:lpstr>
      <vt:lpstr>Part II: Supporting Actions</vt:lpstr>
      <vt:lpstr>What’s Next?</vt:lpstr>
      <vt:lpstr>     Thank you</vt:lpstr>
    </vt:vector>
  </TitlesOfParts>
  <Company>NARA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Government Records</dc:title>
  <dc:creator>image</dc:creator>
  <cp:lastModifiedBy>Image</cp:lastModifiedBy>
  <cp:revision>613</cp:revision>
  <dcterms:created xsi:type="dcterms:W3CDTF">2011-11-09T19:36:59Z</dcterms:created>
  <dcterms:modified xsi:type="dcterms:W3CDTF">2012-11-08T14:49:05Z</dcterms:modified>
</cp:coreProperties>
</file>