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315" r:id="rId3"/>
    <p:sldId id="264" r:id="rId4"/>
    <p:sldId id="257" r:id="rId5"/>
    <p:sldId id="306" r:id="rId6"/>
    <p:sldId id="303" r:id="rId7"/>
    <p:sldId id="272" r:id="rId8"/>
    <p:sldId id="273" r:id="rId9"/>
    <p:sldId id="274" r:id="rId10"/>
    <p:sldId id="275" r:id="rId11"/>
    <p:sldId id="279" r:id="rId12"/>
    <p:sldId id="284" r:id="rId13"/>
    <p:sldId id="280" r:id="rId14"/>
    <p:sldId id="282" r:id="rId15"/>
    <p:sldId id="283" r:id="rId16"/>
    <p:sldId id="286" r:id="rId17"/>
    <p:sldId id="281" r:id="rId18"/>
    <p:sldId id="287" r:id="rId19"/>
    <p:sldId id="288" r:id="rId20"/>
    <p:sldId id="289" r:id="rId21"/>
    <p:sldId id="276" r:id="rId22"/>
    <p:sldId id="277" r:id="rId23"/>
    <p:sldId id="290" r:id="rId24"/>
    <p:sldId id="291" r:id="rId25"/>
    <p:sldId id="292" r:id="rId26"/>
    <p:sldId id="278" r:id="rId27"/>
    <p:sldId id="293" r:id="rId28"/>
    <p:sldId id="320" r:id="rId29"/>
    <p:sldId id="294" r:id="rId30"/>
    <p:sldId id="295" r:id="rId31"/>
    <p:sldId id="296" r:id="rId32"/>
    <p:sldId id="297" r:id="rId33"/>
    <p:sldId id="298" r:id="rId34"/>
    <p:sldId id="299" r:id="rId35"/>
    <p:sldId id="300" r:id="rId36"/>
    <p:sldId id="301" r:id="rId37"/>
    <p:sldId id="321" r:id="rId38"/>
    <p:sldId id="267" r:id="rId39"/>
    <p:sldId id="268" r:id="rId40"/>
    <p:sldId id="269" r:id="rId41"/>
    <p:sldId id="270" r:id="rId42"/>
    <p:sldId id="322" r:id="rId43"/>
    <p:sldId id="319" r:id="rId44"/>
    <p:sldId id="307" r:id="rId45"/>
    <p:sldId id="308" r:id="rId46"/>
    <p:sldId id="309" r:id="rId47"/>
  </p:sldIdLst>
  <p:sldSz cx="9144000" cy="6858000" type="screen4x3"/>
  <p:notesSz cx="7010400" cy="9296400"/>
  <p:embeddedFontLst>
    <p:embeddedFont>
      <p:font typeface="Merriweather Light" panose="020B0604020202020204" charset="0"/>
      <p:regular r:id="rId49"/>
      <p:bold r:id="rId50"/>
      <p:italic r:id="rId51"/>
      <p:boldItalic r:id="rId52"/>
    </p:embeddedFont>
    <p:embeddedFont>
      <p:font typeface="Source Sans Pro" panose="020B0604020202020204" charset="0"/>
      <p:regular r:id="rId53"/>
      <p:bold r:id="rId54"/>
      <p:italic r:id="rId55"/>
      <p:boldItalic r:id="rId56"/>
    </p:embeddedFont>
    <p:embeddedFont>
      <p:font typeface="Calibri Light" panose="020F0302020204030204" pitchFamily="34" charset="0"/>
      <p:regular r:id="rId57"/>
      <p:italic r:id="rId58"/>
    </p:embeddedFont>
    <p:embeddedFont>
      <p:font typeface="Calibri" panose="020F0502020204030204" pitchFamily="34" charset="0"/>
      <p:regular r:id="rId59"/>
      <p:bold r:id="rId60"/>
      <p:italic r:id="rId61"/>
      <p:boldItalic r:id="rId62"/>
    </p:embeddedFont>
    <p:embeddedFont>
      <p:font typeface="Merriweather" panose="020B060402020202020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408">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68" roundtripDataSignature="AMtx7mjaZ41xchGyS3ymNjXq0In9X3bZ1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5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7" autoAdjust="0"/>
    <p:restoredTop sz="94660"/>
  </p:normalViewPr>
  <p:slideViewPr>
    <p:cSldViewPr snapToGrid="0">
      <p:cViewPr varScale="1">
        <p:scale>
          <a:sx n="70" d="100"/>
          <a:sy n="70" d="100"/>
        </p:scale>
        <p:origin x="1374" y="72"/>
      </p:cViewPr>
      <p:guideLst>
        <p:guide orient="horz" pos="2160"/>
        <p:guide pos="4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FB332D-838F-452D-A5A2-5ACE0DDC252B}" type="doc">
      <dgm:prSet loTypeId="urn:microsoft.com/office/officeart/2005/8/layout/cycle2" loCatId="cycle" qsTypeId="urn:microsoft.com/office/officeart/2005/8/quickstyle/3d3" qsCatId="3D" csTypeId="urn:microsoft.com/office/officeart/2005/8/colors/colorful3" csCatId="colorful" phldr="1"/>
      <dgm:spPr/>
      <dgm:t>
        <a:bodyPr/>
        <a:lstStyle/>
        <a:p>
          <a:endParaRPr lang="en-US"/>
        </a:p>
      </dgm:t>
    </dgm:pt>
    <dgm:pt modelId="{B41BB181-4528-4AC0-8BFB-E4BBCDE08387}">
      <dgm:prSet/>
      <dgm:spPr>
        <a:solidFill>
          <a:schemeClr val="accent5">
            <a:lumMod val="50000"/>
          </a:schemeClr>
        </a:solidFill>
      </dgm:spPr>
      <dgm:t>
        <a:bodyPr/>
        <a:lstStyle/>
        <a:p>
          <a:pPr rtl="0"/>
          <a:r>
            <a:rPr lang="en-US" b="0" i="0" dirty="0"/>
            <a:t>Complete analysis of the data</a:t>
          </a:r>
          <a:endParaRPr lang="en-US" dirty="0"/>
        </a:p>
      </dgm:t>
    </dgm:pt>
    <dgm:pt modelId="{EE1D1CC6-E57D-4903-9061-761A43726351}" type="parTrans" cxnId="{6644E332-B380-4787-BA1E-BCD2193CC8E4}">
      <dgm:prSet/>
      <dgm:spPr/>
      <dgm:t>
        <a:bodyPr/>
        <a:lstStyle/>
        <a:p>
          <a:endParaRPr lang="en-US"/>
        </a:p>
      </dgm:t>
    </dgm:pt>
    <dgm:pt modelId="{1DB5944F-C7E0-46FC-A36B-D9718EB5DFC7}" type="sibTrans" cxnId="{6644E332-B380-4787-BA1E-BCD2193CC8E4}">
      <dgm:prSet/>
      <dgm:spPr/>
      <dgm:t>
        <a:bodyPr/>
        <a:lstStyle/>
        <a:p>
          <a:endParaRPr lang="en-US"/>
        </a:p>
      </dgm:t>
    </dgm:pt>
    <dgm:pt modelId="{768F334C-8C8C-4699-9410-F65461AF6800}">
      <dgm:prSet/>
      <dgm:spPr>
        <a:solidFill>
          <a:srgbClr val="00B050"/>
        </a:solidFill>
      </dgm:spPr>
      <dgm:t>
        <a:bodyPr/>
        <a:lstStyle/>
        <a:p>
          <a:pPr rtl="0"/>
          <a:r>
            <a:rPr lang="en-US" b="0" i="0"/>
            <a:t>Create the 2019 Federal Agency Records Management Report to Congress</a:t>
          </a:r>
          <a:endParaRPr lang="en-US"/>
        </a:p>
      </dgm:t>
    </dgm:pt>
    <dgm:pt modelId="{A1050A11-8EA0-491B-99AA-BEFC291E7665}" type="parTrans" cxnId="{198EE018-9B41-476A-A1CE-C0B77977C6BB}">
      <dgm:prSet/>
      <dgm:spPr/>
      <dgm:t>
        <a:bodyPr/>
        <a:lstStyle/>
        <a:p>
          <a:endParaRPr lang="en-US"/>
        </a:p>
      </dgm:t>
    </dgm:pt>
    <dgm:pt modelId="{BAB654A7-EC02-4A89-9198-FDD41CE389F4}" type="sibTrans" cxnId="{198EE018-9B41-476A-A1CE-C0B77977C6BB}">
      <dgm:prSet/>
      <dgm:spPr/>
      <dgm:t>
        <a:bodyPr/>
        <a:lstStyle/>
        <a:p>
          <a:endParaRPr lang="en-US"/>
        </a:p>
      </dgm:t>
    </dgm:pt>
    <dgm:pt modelId="{FE830B19-F022-4FE9-9E7C-C5BD19545F0A}">
      <dgm:prSet/>
      <dgm:spPr/>
      <dgm:t>
        <a:bodyPr/>
        <a:lstStyle/>
        <a:p>
          <a:pPr rtl="0"/>
          <a:r>
            <a:rPr lang="en-US" b="0" i="0"/>
            <a:t>Begin working on next year</a:t>
          </a:r>
          <a:endParaRPr lang="en-US"/>
        </a:p>
      </dgm:t>
    </dgm:pt>
    <dgm:pt modelId="{D41C756D-E44E-426F-967D-93B9B570A2D2}" type="parTrans" cxnId="{036E112B-2E23-42CB-A14B-B815AA6358D6}">
      <dgm:prSet/>
      <dgm:spPr/>
      <dgm:t>
        <a:bodyPr/>
        <a:lstStyle/>
        <a:p>
          <a:endParaRPr lang="en-US"/>
        </a:p>
      </dgm:t>
    </dgm:pt>
    <dgm:pt modelId="{1AEA42FC-9ABB-4FA7-AF31-C6FCB398995F}" type="sibTrans" cxnId="{036E112B-2E23-42CB-A14B-B815AA6358D6}">
      <dgm:prSet/>
      <dgm:spPr/>
      <dgm:t>
        <a:bodyPr/>
        <a:lstStyle/>
        <a:p>
          <a:endParaRPr lang="en-US"/>
        </a:p>
      </dgm:t>
    </dgm:pt>
    <dgm:pt modelId="{AFB347EF-D02E-43C2-956B-A908E164AA69}" type="pres">
      <dgm:prSet presAssocID="{44FB332D-838F-452D-A5A2-5ACE0DDC252B}" presName="cycle" presStyleCnt="0">
        <dgm:presLayoutVars>
          <dgm:dir/>
          <dgm:resizeHandles val="exact"/>
        </dgm:presLayoutVars>
      </dgm:prSet>
      <dgm:spPr/>
      <dgm:t>
        <a:bodyPr/>
        <a:lstStyle/>
        <a:p>
          <a:endParaRPr lang="en-US"/>
        </a:p>
      </dgm:t>
    </dgm:pt>
    <dgm:pt modelId="{D8DFB31F-185F-4C41-9315-F690FA58B87D}" type="pres">
      <dgm:prSet presAssocID="{B41BB181-4528-4AC0-8BFB-E4BBCDE08387}" presName="node" presStyleLbl="node1" presStyleIdx="0" presStyleCnt="3">
        <dgm:presLayoutVars>
          <dgm:bulletEnabled val="1"/>
        </dgm:presLayoutVars>
      </dgm:prSet>
      <dgm:spPr/>
      <dgm:t>
        <a:bodyPr/>
        <a:lstStyle/>
        <a:p>
          <a:endParaRPr lang="en-US"/>
        </a:p>
      </dgm:t>
    </dgm:pt>
    <dgm:pt modelId="{61C68A0C-DEC2-4CAB-B0EE-1487B02B41DF}" type="pres">
      <dgm:prSet presAssocID="{1DB5944F-C7E0-46FC-A36B-D9718EB5DFC7}" presName="sibTrans" presStyleLbl="sibTrans2D1" presStyleIdx="0" presStyleCnt="3"/>
      <dgm:spPr/>
      <dgm:t>
        <a:bodyPr/>
        <a:lstStyle/>
        <a:p>
          <a:endParaRPr lang="en-US"/>
        </a:p>
      </dgm:t>
    </dgm:pt>
    <dgm:pt modelId="{6772C910-1694-425F-997B-39EC34C45A19}" type="pres">
      <dgm:prSet presAssocID="{1DB5944F-C7E0-46FC-A36B-D9718EB5DFC7}" presName="connectorText" presStyleLbl="sibTrans2D1" presStyleIdx="0" presStyleCnt="3"/>
      <dgm:spPr/>
      <dgm:t>
        <a:bodyPr/>
        <a:lstStyle/>
        <a:p>
          <a:endParaRPr lang="en-US"/>
        </a:p>
      </dgm:t>
    </dgm:pt>
    <dgm:pt modelId="{88F04A3B-2D23-4C49-B905-955F531919AC}" type="pres">
      <dgm:prSet presAssocID="{768F334C-8C8C-4699-9410-F65461AF6800}" presName="node" presStyleLbl="node1" presStyleIdx="1" presStyleCnt="3">
        <dgm:presLayoutVars>
          <dgm:bulletEnabled val="1"/>
        </dgm:presLayoutVars>
      </dgm:prSet>
      <dgm:spPr/>
      <dgm:t>
        <a:bodyPr/>
        <a:lstStyle/>
        <a:p>
          <a:endParaRPr lang="en-US"/>
        </a:p>
      </dgm:t>
    </dgm:pt>
    <dgm:pt modelId="{478C4405-7030-41A3-8088-7764140FF47C}" type="pres">
      <dgm:prSet presAssocID="{BAB654A7-EC02-4A89-9198-FDD41CE389F4}" presName="sibTrans" presStyleLbl="sibTrans2D1" presStyleIdx="1" presStyleCnt="3"/>
      <dgm:spPr/>
      <dgm:t>
        <a:bodyPr/>
        <a:lstStyle/>
        <a:p>
          <a:endParaRPr lang="en-US"/>
        </a:p>
      </dgm:t>
    </dgm:pt>
    <dgm:pt modelId="{C81CDF4B-5BE4-45E2-954A-C402B0FD8B9F}" type="pres">
      <dgm:prSet presAssocID="{BAB654A7-EC02-4A89-9198-FDD41CE389F4}" presName="connectorText" presStyleLbl="sibTrans2D1" presStyleIdx="1" presStyleCnt="3"/>
      <dgm:spPr/>
      <dgm:t>
        <a:bodyPr/>
        <a:lstStyle/>
        <a:p>
          <a:endParaRPr lang="en-US"/>
        </a:p>
      </dgm:t>
    </dgm:pt>
    <dgm:pt modelId="{6D2C5524-AD51-4362-B0D6-3EAF9319F214}" type="pres">
      <dgm:prSet presAssocID="{FE830B19-F022-4FE9-9E7C-C5BD19545F0A}" presName="node" presStyleLbl="node1" presStyleIdx="2" presStyleCnt="3">
        <dgm:presLayoutVars>
          <dgm:bulletEnabled val="1"/>
        </dgm:presLayoutVars>
      </dgm:prSet>
      <dgm:spPr/>
      <dgm:t>
        <a:bodyPr/>
        <a:lstStyle/>
        <a:p>
          <a:endParaRPr lang="en-US"/>
        </a:p>
      </dgm:t>
    </dgm:pt>
    <dgm:pt modelId="{9E5A32AF-0B36-4B71-A303-B440BDD7FABA}" type="pres">
      <dgm:prSet presAssocID="{1AEA42FC-9ABB-4FA7-AF31-C6FCB398995F}" presName="sibTrans" presStyleLbl="sibTrans2D1" presStyleIdx="2" presStyleCnt="3"/>
      <dgm:spPr/>
      <dgm:t>
        <a:bodyPr/>
        <a:lstStyle/>
        <a:p>
          <a:endParaRPr lang="en-US"/>
        </a:p>
      </dgm:t>
    </dgm:pt>
    <dgm:pt modelId="{A972DC76-D4B5-4CB2-B64E-B03DCD2CEC65}" type="pres">
      <dgm:prSet presAssocID="{1AEA42FC-9ABB-4FA7-AF31-C6FCB398995F}" presName="connectorText" presStyleLbl="sibTrans2D1" presStyleIdx="2" presStyleCnt="3"/>
      <dgm:spPr/>
      <dgm:t>
        <a:bodyPr/>
        <a:lstStyle/>
        <a:p>
          <a:endParaRPr lang="en-US"/>
        </a:p>
      </dgm:t>
    </dgm:pt>
  </dgm:ptLst>
  <dgm:cxnLst>
    <dgm:cxn modelId="{E6EDC453-E413-4FFB-9FC7-E3CAF0D1E764}" type="presOf" srcId="{FE830B19-F022-4FE9-9E7C-C5BD19545F0A}" destId="{6D2C5524-AD51-4362-B0D6-3EAF9319F214}" srcOrd="0" destOrd="0" presId="urn:microsoft.com/office/officeart/2005/8/layout/cycle2"/>
    <dgm:cxn modelId="{09921532-4F27-4FE1-AF86-71158C474D79}" type="presOf" srcId="{44FB332D-838F-452D-A5A2-5ACE0DDC252B}" destId="{AFB347EF-D02E-43C2-956B-A908E164AA69}" srcOrd="0" destOrd="0" presId="urn:microsoft.com/office/officeart/2005/8/layout/cycle2"/>
    <dgm:cxn modelId="{1F8D6596-18D5-4A28-B953-16EDD9B4A91A}" type="presOf" srcId="{B41BB181-4528-4AC0-8BFB-E4BBCDE08387}" destId="{D8DFB31F-185F-4C41-9315-F690FA58B87D}" srcOrd="0" destOrd="0" presId="urn:microsoft.com/office/officeart/2005/8/layout/cycle2"/>
    <dgm:cxn modelId="{94333067-BF36-4968-ACE7-85DE98EA8721}" type="presOf" srcId="{BAB654A7-EC02-4A89-9198-FDD41CE389F4}" destId="{C81CDF4B-5BE4-45E2-954A-C402B0FD8B9F}" srcOrd="1" destOrd="0" presId="urn:microsoft.com/office/officeart/2005/8/layout/cycle2"/>
    <dgm:cxn modelId="{72B60C35-B2AE-4EC9-8E34-D78846671110}" type="presOf" srcId="{1AEA42FC-9ABB-4FA7-AF31-C6FCB398995F}" destId="{9E5A32AF-0B36-4B71-A303-B440BDD7FABA}" srcOrd="0" destOrd="0" presId="urn:microsoft.com/office/officeart/2005/8/layout/cycle2"/>
    <dgm:cxn modelId="{198EE018-9B41-476A-A1CE-C0B77977C6BB}" srcId="{44FB332D-838F-452D-A5A2-5ACE0DDC252B}" destId="{768F334C-8C8C-4699-9410-F65461AF6800}" srcOrd="1" destOrd="0" parTransId="{A1050A11-8EA0-491B-99AA-BEFC291E7665}" sibTransId="{BAB654A7-EC02-4A89-9198-FDD41CE389F4}"/>
    <dgm:cxn modelId="{52EF80CC-1A84-49D2-89BB-C74DD92BB091}" type="presOf" srcId="{1DB5944F-C7E0-46FC-A36B-D9718EB5DFC7}" destId="{6772C910-1694-425F-997B-39EC34C45A19}" srcOrd="1" destOrd="0" presId="urn:microsoft.com/office/officeart/2005/8/layout/cycle2"/>
    <dgm:cxn modelId="{E517A3A5-F607-47B3-9A20-4280BB8BCD61}" type="presOf" srcId="{1DB5944F-C7E0-46FC-A36B-D9718EB5DFC7}" destId="{61C68A0C-DEC2-4CAB-B0EE-1487B02B41DF}" srcOrd="0" destOrd="0" presId="urn:microsoft.com/office/officeart/2005/8/layout/cycle2"/>
    <dgm:cxn modelId="{036E112B-2E23-42CB-A14B-B815AA6358D6}" srcId="{44FB332D-838F-452D-A5A2-5ACE0DDC252B}" destId="{FE830B19-F022-4FE9-9E7C-C5BD19545F0A}" srcOrd="2" destOrd="0" parTransId="{D41C756D-E44E-426F-967D-93B9B570A2D2}" sibTransId="{1AEA42FC-9ABB-4FA7-AF31-C6FCB398995F}"/>
    <dgm:cxn modelId="{5E3A89BD-80FF-461F-BD77-B95C15A6F599}" type="presOf" srcId="{1AEA42FC-9ABB-4FA7-AF31-C6FCB398995F}" destId="{A972DC76-D4B5-4CB2-B64E-B03DCD2CEC65}" srcOrd="1" destOrd="0" presId="urn:microsoft.com/office/officeart/2005/8/layout/cycle2"/>
    <dgm:cxn modelId="{6644E332-B380-4787-BA1E-BCD2193CC8E4}" srcId="{44FB332D-838F-452D-A5A2-5ACE0DDC252B}" destId="{B41BB181-4528-4AC0-8BFB-E4BBCDE08387}" srcOrd="0" destOrd="0" parTransId="{EE1D1CC6-E57D-4903-9061-761A43726351}" sibTransId="{1DB5944F-C7E0-46FC-A36B-D9718EB5DFC7}"/>
    <dgm:cxn modelId="{3E1C52F6-DEDB-4AD8-8630-795735954A2E}" type="presOf" srcId="{768F334C-8C8C-4699-9410-F65461AF6800}" destId="{88F04A3B-2D23-4C49-B905-955F531919AC}" srcOrd="0" destOrd="0" presId="urn:microsoft.com/office/officeart/2005/8/layout/cycle2"/>
    <dgm:cxn modelId="{3E7D4381-BB5A-41FF-BB25-5271A38E7860}" type="presOf" srcId="{BAB654A7-EC02-4A89-9198-FDD41CE389F4}" destId="{478C4405-7030-41A3-8088-7764140FF47C}" srcOrd="0" destOrd="0" presId="urn:microsoft.com/office/officeart/2005/8/layout/cycle2"/>
    <dgm:cxn modelId="{99683EA7-36D8-4CAC-9654-2915F92FF922}" type="presParOf" srcId="{AFB347EF-D02E-43C2-956B-A908E164AA69}" destId="{D8DFB31F-185F-4C41-9315-F690FA58B87D}" srcOrd="0" destOrd="0" presId="urn:microsoft.com/office/officeart/2005/8/layout/cycle2"/>
    <dgm:cxn modelId="{447CD397-82B8-41B1-A57A-5E199817E4A1}" type="presParOf" srcId="{AFB347EF-D02E-43C2-956B-A908E164AA69}" destId="{61C68A0C-DEC2-4CAB-B0EE-1487B02B41DF}" srcOrd="1" destOrd="0" presId="urn:microsoft.com/office/officeart/2005/8/layout/cycle2"/>
    <dgm:cxn modelId="{56573E5B-8CF6-4A31-81AA-B8349824FBD2}" type="presParOf" srcId="{61C68A0C-DEC2-4CAB-B0EE-1487B02B41DF}" destId="{6772C910-1694-425F-997B-39EC34C45A19}" srcOrd="0" destOrd="0" presId="urn:microsoft.com/office/officeart/2005/8/layout/cycle2"/>
    <dgm:cxn modelId="{3994F608-A914-4E72-B944-EBF569AC93FE}" type="presParOf" srcId="{AFB347EF-D02E-43C2-956B-A908E164AA69}" destId="{88F04A3B-2D23-4C49-B905-955F531919AC}" srcOrd="2" destOrd="0" presId="urn:microsoft.com/office/officeart/2005/8/layout/cycle2"/>
    <dgm:cxn modelId="{E799836D-6874-41E8-973F-D4370C1E13B3}" type="presParOf" srcId="{AFB347EF-D02E-43C2-956B-A908E164AA69}" destId="{478C4405-7030-41A3-8088-7764140FF47C}" srcOrd="3" destOrd="0" presId="urn:microsoft.com/office/officeart/2005/8/layout/cycle2"/>
    <dgm:cxn modelId="{6BA77123-2DD6-415E-9091-A7D111A32739}" type="presParOf" srcId="{478C4405-7030-41A3-8088-7764140FF47C}" destId="{C81CDF4B-5BE4-45E2-954A-C402B0FD8B9F}" srcOrd="0" destOrd="0" presId="urn:microsoft.com/office/officeart/2005/8/layout/cycle2"/>
    <dgm:cxn modelId="{E1F0B8DB-2CF5-492A-99AD-F972C3E077C4}" type="presParOf" srcId="{AFB347EF-D02E-43C2-956B-A908E164AA69}" destId="{6D2C5524-AD51-4362-B0D6-3EAF9319F214}" srcOrd="4" destOrd="0" presId="urn:microsoft.com/office/officeart/2005/8/layout/cycle2"/>
    <dgm:cxn modelId="{9CF4208A-D775-4387-9A4B-976F4197F6A0}" type="presParOf" srcId="{AFB347EF-D02E-43C2-956B-A908E164AA69}" destId="{9E5A32AF-0B36-4B71-A303-B440BDD7FABA}" srcOrd="5" destOrd="0" presId="urn:microsoft.com/office/officeart/2005/8/layout/cycle2"/>
    <dgm:cxn modelId="{4DB1F2A5-4A24-4F9F-8092-351C6A75ED51}" type="presParOf" srcId="{9E5A32AF-0B36-4B71-A303-B440BDD7FABA}" destId="{A972DC76-D4B5-4CB2-B64E-B03DCD2CEC6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FB31F-185F-4C41-9315-F690FA58B87D}">
      <dsp:nvSpPr>
        <dsp:cNvPr id="0" name=""/>
        <dsp:cNvSpPr/>
      </dsp:nvSpPr>
      <dsp:spPr>
        <a:xfrm>
          <a:off x="2994914" y="630"/>
          <a:ext cx="1808752" cy="1808752"/>
        </a:xfrm>
        <a:prstGeom prst="ellipse">
          <a:avLst/>
        </a:prstGeom>
        <a:solidFill>
          <a:schemeClr val="accent5">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b="0" i="0" kern="1200" dirty="0"/>
            <a:t>Complete analysis of the data</a:t>
          </a:r>
          <a:endParaRPr lang="en-US" sz="1300" kern="1200" dirty="0"/>
        </a:p>
      </dsp:txBody>
      <dsp:txXfrm>
        <a:off x="3259800" y="265516"/>
        <a:ext cx="1278980" cy="1278980"/>
      </dsp:txXfrm>
    </dsp:sp>
    <dsp:sp modelId="{61C68A0C-DEC2-4CAB-B0EE-1487B02B41DF}">
      <dsp:nvSpPr>
        <dsp:cNvPr id="0" name=""/>
        <dsp:cNvSpPr/>
      </dsp:nvSpPr>
      <dsp:spPr>
        <a:xfrm rot="3600000">
          <a:off x="4331107" y="1763271"/>
          <a:ext cx="479850" cy="61045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367096" y="1823028"/>
        <a:ext cx="335895" cy="366272"/>
      </dsp:txXfrm>
    </dsp:sp>
    <dsp:sp modelId="{88F04A3B-2D23-4C49-B905-955F531919AC}">
      <dsp:nvSpPr>
        <dsp:cNvPr id="0" name=""/>
        <dsp:cNvSpPr/>
      </dsp:nvSpPr>
      <dsp:spPr>
        <a:xfrm>
          <a:off x="4351979" y="2351136"/>
          <a:ext cx="1808752" cy="1808752"/>
        </a:xfrm>
        <a:prstGeom prst="ellipse">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b="0" i="0" kern="1200"/>
            <a:t>Create the 2019 Federal Agency Records Management Report to Congress</a:t>
          </a:r>
          <a:endParaRPr lang="en-US" sz="1300" kern="1200"/>
        </a:p>
      </dsp:txBody>
      <dsp:txXfrm>
        <a:off x="4616865" y="2616022"/>
        <a:ext cx="1278980" cy="1278980"/>
      </dsp:txXfrm>
    </dsp:sp>
    <dsp:sp modelId="{478C4405-7030-41A3-8088-7764140FF47C}">
      <dsp:nvSpPr>
        <dsp:cNvPr id="0" name=""/>
        <dsp:cNvSpPr/>
      </dsp:nvSpPr>
      <dsp:spPr>
        <a:xfrm rot="10800000">
          <a:off x="3672945" y="2950286"/>
          <a:ext cx="479850" cy="610454"/>
        </a:xfrm>
        <a:prstGeom prst="rightArrow">
          <a:avLst>
            <a:gd name="adj1" fmla="val 60000"/>
            <a:gd name="adj2" fmla="val 50000"/>
          </a:avLst>
        </a:prstGeom>
        <a:solidFill>
          <a:schemeClr val="accent3">
            <a:hueOff val="-4991659"/>
            <a:satOff val="42307"/>
            <a:lumOff val="421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3816900" y="3072377"/>
        <a:ext cx="335895" cy="366272"/>
      </dsp:txXfrm>
    </dsp:sp>
    <dsp:sp modelId="{6D2C5524-AD51-4362-B0D6-3EAF9319F214}">
      <dsp:nvSpPr>
        <dsp:cNvPr id="0" name=""/>
        <dsp:cNvSpPr/>
      </dsp:nvSpPr>
      <dsp:spPr>
        <a:xfrm>
          <a:off x="1637848" y="2351136"/>
          <a:ext cx="1808752" cy="1808752"/>
        </a:xfrm>
        <a:prstGeom prst="ellipse">
          <a:avLst/>
        </a:prstGeom>
        <a:solidFill>
          <a:schemeClr val="accent3">
            <a:hueOff val="-9983318"/>
            <a:satOff val="84615"/>
            <a:lumOff val="843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b="0" i="0" kern="1200"/>
            <a:t>Begin working on next year</a:t>
          </a:r>
          <a:endParaRPr lang="en-US" sz="1300" kern="1200"/>
        </a:p>
      </dsp:txBody>
      <dsp:txXfrm>
        <a:off x="1902734" y="2616022"/>
        <a:ext cx="1278980" cy="1278980"/>
      </dsp:txXfrm>
    </dsp:sp>
    <dsp:sp modelId="{9E5A32AF-0B36-4B71-A303-B440BDD7FABA}">
      <dsp:nvSpPr>
        <dsp:cNvPr id="0" name=""/>
        <dsp:cNvSpPr/>
      </dsp:nvSpPr>
      <dsp:spPr>
        <a:xfrm rot="18000000">
          <a:off x="2974042" y="1786794"/>
          <a:ext cx="479850" cy="610454"/>
        </a:xfrm>
        <a:prstGeom prst="rightArrow">
          <a:avLst>
            <a:gd name="adj1" fmla="val 60000"/>
            <a:gd name="adj2" fmla="val 50000"/>
          </a:avLst>
        </a:prstGeom>
        <a:solidFill>
          <a:schemeClr val="accent3">
            <a:hueOff val="-9983318"/>
            <a:satOff val="84615"/>
            <a:lumOff val="843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010031" y="1971219"/>
        <a:ext cx="335895" cy="36627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1158003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 name="Google Shape;19;p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Good morning -- thanks for having me back, Mike!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It has been a crazy couple of months, and an eventful couple of weeks across this country.</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Reflecting on what has been going on in our major cities has really gotten me thinking on what CHANGE means -- and why, no matter where we are, we need to always be looking forward</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We talk about leading change in our organizations, leading change in records management practices across the government -- and that is important.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BUT when we talk about CHANGE now, we think of the demonstrations and protests happening everywhere, hoping it all leads to positive change for all Americans sooner rather than later</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With that, let me turn to RM -- which is why I’m here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857619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5:notes"/>
          <p:cNvSpPr>
            <a:spLocks noGrp="1" noRot="1" noChangeAspect="1"/>
          </p:cNvSpPr>
          <p:nvPr>
            <p:ph type="sldImg" idx="2"/>
          </p:nvPr>
        </p:nvSpPr>
        <p:spPr>
          <a:xfrm>
            <a:off x="1220788" y="708025"/>
            <a:ext cx="4725987"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5:notes"/>
          <p:cNvSpPr txBox="1">
            <a:spLocks noGrp="1"/>
          </p:cNvSpPr>
          <p:nvPr>
            <p:ph type="body" idx="1"/>
          </p:nvPr>
        </p:nvSpPr>
        <p:spPr>
          <a:xfrm>
            <a:off x="716617" y="4489385"/>
            <a:ext cx="5732827" cy="4253225"/>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a:t>Are there any questions?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If you think of any questions, please feel free to contact us.</a:t>
            </a:r>
            <a:endParaRPr/>
          </a:p>
        </p:txBody>
      </p:sp>
      <p:sp>
        <p:nvSpPr>
          <p:cNvPr id="54" name="Google Shape;54;p5:notes"/>
          <p:cNvSpPr txBox="1">
            <a:spLocks noGrp="1"/>
          </p:cNvSpPr>
          <p:nvPr>
            <p:ph type="sldNum" idx="12"/>
          </p:nvPr>
        </p:nvSpPr>
        <p:spPr>
          <a:xfrm>
            <a:off x="4059180" y="8977133"/>
            <a:ext cx="3105307" cy="472445"/>
          </a:xfrm>
          <a:prstGeom prst="rect">
            <a:avLst/>
          </a:prstGeom>
          <a:noFill/>
          <a:ln>
            <a:noFill/>
          </a:ln>
        </p:spPr>
        <p:txBody>
          <a:bodyPr spcFirstLastPara="1" wrap="square" lIns="94900" tIns="47450" rIns="94900" bIns="47450" anchor="b" anchorCtr="0">
            <a:noAutofit/>
          </a:bodyPr>
          <a:lstStyle/>
          <a:p>
            <a:pPr algn="r"/>
            <a:fld id="{00000000-1234-1234-1234-123412341234}" type="slidenum">
              <a:rPr lang="en-US"/>
              <a:pPr algn="r"/>
              <a:t>28</a:t>
            </a:fld>
            <a:endParaRPr/>
          </a:p>
        </p:txBody>
      </p:sp>
    </p:spTree>
    <p:extLst>
      <p:ext uri="{BB962C8B-B14F-4D97-AF65-F5344CB8AC3E}">
        <p14:creationId xmlns:p14="http://schemas.microsoft.com/office/powerpoint/2010/main" val="3474271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
        <p:cNvGrpSpPr/>
        <p:nvPr/>
      </p:nvGrpSpPr>
      <p:grpSpPr>
        <a:xfrm>
          <a:off x="0" y="0"/>
          <a:ext cx="0" cy="0"/>
          <a:chOff x="0" y="0"/>
          <a:chExt cx="0" cy="0"/>
        </a:xfrm>
      </p:grpSpPr>
      <p:sp>
        <p:nvSpPr>
          <p:cNvPr id="17" name="Google Shape;1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 name="Google Shape;1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50826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Google Shape;2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 name="Google Shape;2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7900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Google Shape;2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 name="Google Shape;2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116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Google Shape;2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 name="Google Shape;2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223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Google Shape;2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 name="Google Shape;2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6288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Google Shape;2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 name="Google Shape;2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8062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Google Shape;2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 name="Google Shape;2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6240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Google Shape;2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 name="Google Shape;2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9691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5:notes"/>
          <p:cNvSpPr>
            <a:spLocks noGrp="1" noRot="1" noChangeAspect="1"/>
          </p:cNvSpPr>
          <p:nvPr>
            <p:ph type="sldImg" idx="2"/>
          </p:nvPr>
        </p:nvSpPr>
        <p:spPr>
          <a:xfrm>
            <a:off x="1220788" y="708025"/>
            <a:ext cx="4725987"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5:notes"/>
          <p:cNvSpPr txBox="1">
            <a:spLocks noGrp="1"/>
          </p:cNvSpPr>
          <p:nvPr>
            <p:ph type="body" idx="1"/>
          </p:nvPr>
        </p:nvSpPr>
        <p:spPr>
          <a:xfrm>
            <a:off x="716617" y="4489385"/>
            <a:ext cx="5732827" cy="4253225"/>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a:t>Are there any questions?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If you think of any questions, please feel free to contact us.</a:t>
            </a:r>
            <a:endParaRPr/>
          </a:p>
        </p:txBody>
      </p:sp>
      <p:sp>
        <p:nvSpPr>
          <p:cNvPr id="54" name="Google Shape;54;p5:notes"/>
          <p:cNvSpPr txBox="1">
            <a:spLocks noGrp="1"/>
          </p:cNvSpPr>
          <p:nvPr>
            <p:ph type="sldNum" idx="12"/>
          </p:nvPr>
        </p:nvSpPr>
        <p:spPr>
          <a:xfrm>
            <a:off x="4059180" y="8977133"/>
            <a:ext cx="3105307" cy="472445"/>
          </a:xfrm>
          <a:prstGeom prst="rect">
            <a:avLst/>
          </a:prstGeom>
          <a:noFill/>
          <a:ln>
            <a:noFill/>
          </a:ln>
        </p:spPr>
        <p:txBody>
          <a:bodyPr spcFirstLastPara="1" wrap="square" lIns="94900" tIns="47450" rIns="94900" bIns="47450" anchor="b" anchorCtr="0">
            <a:noAutofit/>
          </a:bodyPr>
          <a:lstStyle/>
          <a:p>
            <a:pPr algn="r"/>
            <a:fld id="{00000000-1234-1234-1234-123412341234}" type="slidenum">
              <a:rPr lang="en-US"/>
              <a:pPr algn="r"/>
              <a:t>37</a:t>
            </a:fld>
            <a:endParaRPr/>
          </a:p>
        </p:txBody>
      </p:sp>
    </p:spTree>
    <p:extLst>
      <p:ext uri="{BB962C8B-B14F-4D97-AF65-F5344CB8AC3E}">
        <p14:creationId xmlns:p14="http://schemas.microsoft.com/office/powerpoint/2010/main" val="311262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p7:notes"/>
          <p:cNvSpPr>
            <a:spLocks noGrp="1" noRot="1" noChangeAspect="1"/>
          </p:cNvSpPr>
          <p:nvPr>
            <p:ph type="sldImg" idx="2"/>
          </p:nvPr>
        </p:nvSpPr>
        <p:spPr>
          <a:xfrm>
            <a:off x="1220788" y="708025"/>
            <a:ext cx="4725987"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 name="Google Shape;26;p7:notes"/>
          <p:cNvSpPr txBox="1">
            <a:spLocks noGrp="1"/>
          </p:cNvSpPr>
          <p:nvPr>
            <p:ph type="body" idx="1"/>
          </p:nvPr>
        </p:nvSpPr>
        <p:spPr>
          <a:xfrm>
            <a:off x="716617" y="4489385"/>
            <a:ext cx="5732827" cy="4253225"/>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a:t>Before I get to the strategic initiatives driving change in RM, let me touch on the obvious!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Covers use of personal accounts</a:t>
            </a:r>
            <a:endParaRPr/>
          </a:p>
          <a:p>
            <a:pPr marL="0" lvl="0" indent="0" algn="l" rtl="0">
              <a:lnSpc>
                <a:spcPct val="100000"/>
              </a:lnSpc>
              <a:spcBef>
                <a:spcPts val="0"/>
              </a:spcBef>
              <a:spcAft>
                <a:spcPts val="0"/>
              </a:spcAft>
              <a:buSzPts val="1100"/>
              <a:buNone/>
            </a:pPr>
            <a:r>
              <a:rPr lang="en-US"/>
              <a:t>Activities related to COVID response - -some covered by GRS, others not</a:t>
            </a:r>
            <a:endParaRPr/>
          </a:p>
          <a:p>
            <a:pPr marL="0" lvl="0" indent="0" algn="l" rtl="0">
              <a:lnSpc>
                <a:spcPct val="100000"/>
              </a:lnSpc>
              <a:spcBef>
                <a:spcPts val="0"/>
              </a:spcBef>
              <a:spcAft>
                <a:spcPts val="0"/>
              </a:spcAft>
              <a:buSzPts val="1100"/>
              <a:buNone/>
            </a:pPr>
            <a:r>
              <a:rPr lang="en-US"/>
              <a:t>resources/contacts</a:t>
            </a:r>
            <a:endParaRPr/>
          </a:p>
        </p:txBody>
      </p:sp>
      <p:sp>
        <p:nvSpPr>
          <p:cNvPr id="27" name="Google Shape;27;p7:notes"/>
          <p:cNvSpPr txBox="1">
            <a:spLocks noGrp="1"/>
          </p:cNvSpPr>
          <p:nvPr>
            <p:ph type="sldNum" idx="12"/>
          </p:nvPr>
        </p:nvSpPr>
        <p:spPr>
          <a:xfrm>
            <a:off x="4059180" y="8977133"/>
            <a:ext cx="3105307" cy="472445"/>
          </a:xfrm>
          <a:prstGeom prst="rect">
            <a:avLst/>
          </a:prstGeom>
          <a:noFill/>
          <a:ln>
            <a:noFill/>
          </a:ln>
        </p:spPr>
        <p:txBody>
          <a:bodyPr spcFirstLastPara="1" wrap="square" lIns="94900" tIns="47450" rIns="94900" bIns="474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98779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
        <p:cNvGrpSpPr/>
        <p:nvPr/>
      </p:nvGrpSpPr>
      <p:grpSpPr>
        <a:xfrm>
          <a:off x="0" y="0"/>
          <a:ext cx="0" cy="0"/>
          <a:chOff x="0" y="0"/>
          <a:chExt cx="0" cy="0"/>
        </a:xfrm>
      </p:grpSpPr>
      <p:sp>
        <p:nvSpPr>
          <p:cNvPr id="21" name="Google Shape;21;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 name="Google Shape;22;p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38956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g862cefe33c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 name="Google Shape;27;g862cefe33c_0_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dirty="0"/>
              <a:t>The last time I spoke about digitization regulations at a BRIDG meeting was in April 2019.  At that time, NARA had just published new regulation on the Federal Register as a final regulation. It was done!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 happy we were to share the news that we had finished that work. The regulations for temporary records were intentionally conceived as high-level requirements.  Which is why there are only 4 parts.  The requirements, the standards, the validation and the disposal.  These regulations are modelled after the microform regulations in 36 CFR 1238.  Those requirements had a smaller section for microform that needed to be kept less than 99 years and a much larger section for permanent microform.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were moving onto the next project -- the bigger project in many ways.  </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97286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g862cefe33c_0_81: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dirty="0"/>
              <a:t>What is coming next?  NARA has developed a new rulemaking package.  The rulemaking includes a new subpart E for 36 CFR 1236. Permanent Federal Records?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permanent Federal records – not quite!  All paper based paper records, modern office paper, maps, charts, photographic prints, posters . . .  but not film-based records, not negatives, audio cassettes, video recordings, x-rays and our old friend microform.   For those who prefer a more technical discussion, versus plain language, these standards will cover records based on reflective digitization methods, not transmissive digitization methods.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see this upcoming regulation as a very comprehensive package.  The regulation covers some basic records management and project management work that relates to digitization, which we could call a requirement to establish intellectual and physical control before you even start.  We include definitions, especially definitions of technical terms. The regulation will have guidance on file formats and on the standards for paper and on photographic prints (there some slight variations).  Most of these standards and formats come from the Federal Agency Digital Guidance Initiative (FADGI).  More information about FADGI can be found at </a:t>
            </a:r>
            <a:r>
              <a:rPr lang="en-US" dirty="0">
                <a:hlinkClick r:id="rId3"/>
              </a:rPr>
              <a:t>http://www.digitizationguidelines.gov/</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Finally, I want to stress that the draft regulations will contain guidance on validation, specifically quality management and quality assurance. We see this regulation as a wholistic approach to digitization. When all the steps or parts of the requirements are met, agencies will have the authority – through the General Records Schedules – to delete the original source records and keep the digitized versions in their place.  This will help agencies and NARA meet the goal established in NARA strategic plans and in the OMB/NARA memo M-19-21.  If NARA is to stop accepting paper permanent records and only accept electronic permanent records, these regulations are a key factor in making that happen.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also contains updates to 36 CFR 1224 and 1225.22.  Regarding the smaller box on this slide – the scheduling box – I wanted to make you aware that the upcoming rulemaking is proposing some changes on reviewing schedules.  Currently, the regulations say agencies should “regularly review”.  NARA is looking to be more specific than “regularly”.  As you can see, we’re considering regulation that require agencies to annually review schedules older than 10 years.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 recognize that at this point, I’m just showing you an outline.  You are looking at the proposed topics but not much more.  That is on purpose and due to where we are in the regulations process.</a:t>
            </a:r>
          </a:p>
        </p:txBody>
      </p:sp>
      <p:sp>
        <p:nvSpPr>
          <p:cNvPr id="45" name="Google Shape;45;g862cefe33c_0_8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2604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g862cefe33c_0_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 name="Google Shape;34;g862cefe33c_0_9: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dirty="0"/>
              <a:t>A reminder of the regulations process.  All agencies follow the same process, laid out in Office of the Federal Register guides.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graphic comes from the NARA website. </a:t>
            </a:r>
            <a:r>
              <a:rPr lang="en-US" u="sng" dirty="0">
                <a:solidFill>
                  <a:schemeClr val="hlink"/>
                </a:solidFill>
                <a:hlinkClick r:id="rId3"/>
              </a:rPr>
              <a:t>https://www.archives.gov/about/regulations/process.html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four main phases are initiative, proposing, commenting, issuing.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 you can see in the initiating box, there needs to be a reason to start developing/updating regs.  In our case, the drivers are the Federal Records Act amendments of 2014.  The law stated that “</a:t>
            </a:r>
            <a:r>
              <a:rPr lang="en-US" dirty="0">
                <a:highlight>
                  <a:srgbClr val="FFFF00"/>
                </a:highlight>
              </a:rPr>
              <a:t>NARA will produce regulations on digitizing federal records with an eye towards disposal.”</a:t>
            </a:r>
            <a:endParaRPr dirty="0">
              <a:highlight>
                <a:srgbClr val="FFFF00"/>
              </a:highlight>
            </a:endParaRPr>
          </a:p>
          <a:p>
            <a:pPr marL="0" lvl="0" indent="0" algn="l" rtl="0">
              <a:spcBef>
                <a:spcPts val="0"/>
              </a:spcBef>
              <a:spcAft>
                <a:spcPts val="0"/>
              </a:spcAft>
              <a:buNone/>
            </a:pPr>
            <a:endParaRPr dirty="0">
              <a:highlight>
                <a:srgbClr val="FFFF00"/>
              </a:highlight>
            </a:endParaRPr>
          </a:p>
          <a:p>
            <a:pPr marL="0" lvl="0" indent="0" algn="l" rtl="0">
              <a:spcBef>
                <a:spcPts val="0"/>
              </a:spcBef>
              <a:spcAft>
                <a:spcPts val="0"/>
              </a:spcAft>
              <a:buNone/>
            </a:pPr>
            <a:r>
              <a:rPr lang="en-US" dirty="0"/>
              <a:t>In addition, OMB/NARA memo M-19-21, issued last summer in June 2019, provided guidance to agencies to move towards electronic records management for all records, which is resulting in the scanning of paper records to integrate into business processes or scanning for access preservation needs.</a:t>
            </a:r>
          </a:p>
          <a:p>
            <a:pPr marL="0" lvl="0" indent="0" algn="l" rtl="0">
              <a:spcBef>
                <a:spcPts val="0"/>
              </a:spcBef>
              <a:spcAft>
                <a:spcPts val="0"/>
              </a:spcAft>
              <a:buNone/>
            </a:pPr>
            <a:endParaRPr lang="en-US" dirty="0"/>
          </a:p>
          <a:p>
            <a:pPr marL="0" lvl="0" indent="0" algn="l" rtl="0">
              <a:spcBef>
                <a:spcPts val="0"/>
              </a:spcBef>
              <a:spcAft>
                <a:spcPts val="0"/>
              </a:spcAft>
              <a:buNone/>
            </a:pPr>
            <a:r>
              <a:rPr lang="en-US" sz="1100" b="1" dirty="0">
                <a:highlight>
                  <a:schemeClr val="lt1"/>
                </a:highlight>
              </a:rPr>
              <a:t>And where are we in this process?  We are in the proposing track – the light blue – second to last box. </a:t>
            </a:r>
            <a:endParaRPr lang="en-US" sz="1100" dirty="0"/>
          </a:p>
          <a:p>
            <a:pPr marL="0" lvl="0" indent="0" algn="l" rtl="0">
              <a:spcBef>
                <a:spcPts val="0"/>
              </a:spcBef>
              <a:spcAft>
                <a:spcPts val="0"/>
              </a:spcAft>
              <a:buNone/>
            </a:pP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You may have heard about this activity.  Let me tell you more.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We submitted the proposed rule to the Office of Management and Budget (OMB)’s Office of Information and Regulatory Affairs (OIRA) in April.  OIRA then sent the rulemaking package out to agencies for internal review.   OMB/OIRA sent out the draft rule to agency regulatory liaisons on April 23</a:t>
            </a:r>
            <a:r>
              <a:rPr lang="en-US" sz="1100" baseline="30000" dirty="0"/>
              <a:t>rd</a:t>
            </a:r>
            <a:r>
              <a:rPr lang="en-US" sz="1100" dirty="0"/>
              <a:t>.  Agencies had 2 weeks to comment.  NARA also sent out the draft rule to agency records officers and SAORMs – to help the records management community connect with their own policy teams.  Some agencies requested extensions that lasted till the end of May.</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Right now – we are in the process of adjudicating the comments we have received.  We’re going over the comments carefully and updating the regulations to address those comments.  I cannot speak to the individual comments, but I can tell you the next version will be different.  The comments are helping us make this regulation better.</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Once we finish this activity, last phase. We expect go start the commenting phase.  Hopefully by end of August, if not sooner.</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So I ask you to be on the look out for that next phase.  Please follow our blog, Records Express, and go to our website for </a:t>
            </a: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636879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5:notes"/>
          <p:cNvSpPr>
            <a:spLocks noGrp="1" noRot="1" noChangeAspect="1"/>
          </p:cNvSpPr>
          <p:nvPr>
            <p:ph type="sldImg" idx="2"/>
          </p:nvPr>
        </p:nvSpPr>
        <p:spPr>
          <a:xfrm>
            <a:off x="1220788" y="708025"/>
            <a:ext cx="4725987"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5:notes"/>
          <p:cNvSpPr txBox="1">
            <a:spLocks noGrp="1"/>
          </p:cNvSpPr>
          <p:nvPr>
            <p:ph type="body" idx="1"/>
          </p:nvPr>
        </p:nvSpPr>
        <p:spPr>
          <a:xfrm>
            <a:off x="716617" y="4489385"/>
            <a:ext cx="5732827" cy="4253225"/>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a:t>Are there any questions?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If you think of any questions, please feel free to contact us.</a:t>
            </a:r>
            <a:endParaRPr/>
          </a:p>
        </p:txBody>
      </p:sp>
      <p:sp>
        <p:nvSpPr>
          <p:cNvPr id="54" name="Google Shape;54;p5:notes"/>
          <p:cNvSpPr txBox="1">
            <a:spLocks noGrp="1"/>
          </p:cNvSpPr>
          <p:nvPr>
            <p:ph type="sldNum" idx="12"/>
          </p:nvPr>
        </p:nvSpPr>
        <p:spPr>
          <a:xfrm>
            <a:off x="4059180" y="8977133"/>
            <a:ext cx="3105307" cy="472445"/>
          </a:xfrm>
          <a:prstGeom prst="rect">
            <a:avLst/>
          </a:prstGeom>
          <a:noFill/>
          <a:ln>
            <a:noFill/>
          </a:ln>
        </p:spPr>
        <p:txBody>
          <a:bodyPr spcFirstLastPara="1" wrap="square" lIns="94900" tIns="47450" rIns="94900" bIns="47450" anchor="b" anchorCtr="0">
            <a:noAutofit/>
          </a:bodyPr>
          <a:lstStyle/>
          <a:p>
            <a:pPr algn="r"/>
            <a:fld id="{00000000-1234-1234-1234-123412341234}" type="slidenum">
              <a:rPr lang="en-US"/>
              <a:pPr algn="r"/>
              <a:t>42</a:t>
            </a:fld>
            <a:endParaRPr/>
          </a:p>
        </p:txBody>
      </p:sp>
    </p:spTree>
    <p:extLst>
      <p:ext uri="{BB962C8B-B14F-4D97-AF65-F5344CB8AC3E}">
        <p14:creationId xmlns:p14="http://schemas.microsoft.com/office/powerpoint/2010/main" val="1664015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5:notes"/>
          <p:cNvSpPr>
            <a:spLocks noGrp="1" noRot="1" noChangeAspect="1"/>
          </p:cNvSpPr>
          <p:nvPr>
            <p:ph type="sldImg" idx="2"/>
          </p:nvPr>
        </p:nvSpPr>
        <p:spPr>
          <a:xfrm>
            <a:off x="1220788" y="708025"/>
            <a:ext cx="4725987"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5:notes"/>
          <p:cNvSpPr txBox="1">
            <a:spLocks noGrp="1"/>
          </p:cNvSpPr>
          <p:nvPr>
            <p:ph type="body" idx="1"/>
          </p:nvPr>
        </p:nvSpPr>
        <p:spPr>
          <a:xfrm>
            <a:off x="716617" y="4489385"/>
            <a:ext cx="5732827" cy="4253225"/>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a:t>Are there any questions?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If you think of any questions, please feel free to contact us.</a:t>
            </a:r>
            <a:endParaRPr/>
          </a:p>
        </p:txBody>
      </p:sp>
      <p:sp>
        <p:nvSpPr>
          <p:cNvPr id="54" name="Google Shape;54;p5:notes"/>
          <p:cNvSpPr txBox="1">
            <a:spLocks noGrp="1"/>
          </p:cNvSpPr>
          <p:nvPr>
            <p:ph type="sldNum" idx="12"/>
          </p:nvPr>
        </p:nvSpPr>
        <p:spPr>
          <a:xfrm>
            <a:off x="4059180" y="8977133"/>
            <a:ext cx="3105307" cy="472445"/>
          </a:xfrm>
          <a:prstGeom prst="rect">
            <a:avLst/>
          </a:prstGeom>
          <a:noFill/>
          <a:ln>
            <a:noFill/>
          </a:ln>
        </p:spPr>
        <p:txBody>
          <a:bodyPr spcFirstLastPara="1" wrap="square" lIns="94900" tIns="47450" rIns="94900" bIns="47450" anchor="b" anchorCtr="0">
            <a:noAutofit/>
          </a:bodyPr>
          <a:lstStyle/>
          <a:p>
            <a:pPr algn="r"/>
            <a:fld id="{00000000-1234-1234-1234-123412341234}" type="slidenum">
              <a:rPr lang="en-US"/>
              <a:pPr algn="r"/>
              <a:t>43</a:t>
            </a:fld>
            <a:endParaRPr/>
          </a:p>
        </p:txBody>
      </p:sp>
    </p:spTree>
    <p:extLst>
      <p:ext uri="{BB962C8B-B14F-4D97-AF65-F5344CB8AC3E}">
        <p14:creationId xmlns:p14="http://schemas.microsoft.com/office/powerpoint/2010/main" val="1495232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 name="Google Shape;19;p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a:t>Good morning -- thanks for having me back, Mike!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It has been a crazy couple of months, and an eventful couple of weeks across this country.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Reflecting on what has been going on in our major cities has really gotten me thinking on what CHANGE means -- and why, no matter where we are, we need to always be looking forward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 talk about leading change in our organizations, leading change in records management practices across the government -- and that is important.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BUT when we talk about CHANGE now, we think of the demonstrations and protests happening everywhere, hoping it all leads to positive change for all Americans sooner rather than later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With that, let me turn to RM -- which is why I’m here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69400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 name="Google Shape;19;p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a:t>Good morning -- thanks for having me back, Mike!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It has been a crazy couple of months, and an eventful couple of weeks across this country.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Reflecting on what has been going on in our major cities has really gotten me thinking on what CHANGE means -- and why, no matter where we are, we need to always be looking forward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 talk about leading change in our organizations, leading change in records management practices across the government -- and that is important.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BUT when we talk about CHANGE now, we think of the demonstrations and protests happening everywhere, hoping it all leads to positive change for all Americans sooner rather than later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With that, let me turn to RM -- which is why I’m here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58653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 name="Google Shape;19;p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a:t>Good morning -- thanks for having me back, Mike!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It has been a crazy couple of months, and an eventful couple of weeks across this country.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Reflecting on what has been going on in our major cities has really gotten me thinking on what CHANGE means -- and why, no matter where we are, we need to always be looking forward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 talk about leading change in our organizations, leading change in records management practices across the government -- and that is important.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BUT when we talk about CHANGE now, we think of the demonstrations and protests happening everywhere, hoping it all leads to positive change for all Americans sooner rather than later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With that, let me turn to RM -- which is why I’m here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08582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
        <p:cNvGrpSpPr/>
        <p:nvPr/>
      </p:nvGrpSpPr>
      <p:grpSpPr>
        <a:xfrm>
          <a:off x="0" y="0"/>
          <a:ext cx="0" cy="0"/>
          <a:chOff x="0" y="0"/>
          <a:chExt cx="0" cy="0"/>
        </a:xfrm>
      </p:grpSpPr>
      <p:sp>
        <p:nvSpPr>
          <p:cNvPr id="21" name="Google Shape;21;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 name="Google Shape;22;p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17610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p7:notes"/>
          <p:cNvSpPr>
            <a:spLocks noGrp="1" noRot="1" noChangeAspect="1"/>
          </p:cNvSpPr>
          <p:nvPr>
            <p:ph type="sldImg" idx="2"/>
          </p:nvPr>
        </p:nvSpPr>
        <p:spPr>
          <a:xfrm>
            <a:off x="1220788" y="708025"/>
            <a:ext cx="4725987"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 name="Google Shape;26;p7:notes"/>
          <p:cNvSpPr txBox="1">
            <a:spLocks noGrp="1"/>
          </p:cNvSpPr>
          <p:nvPr>
            <p:ph type="body" idx="1"/>
          </p:nvPr>
        </p:nvSpPr>
        <p:spPr>
          <a:xfrm>
            <a:off x="716617" y="4489385"/>
            <a:ext cx="5732827" cy="4253225"/>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a:t>Before I get to the strategic initiatives driving change in RM, let me touch on the obvious!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Covers use of personal accounts</a:t>
            </a:r>
            <a:endParaRPr/>
          </a:p>
          <a:p>
            <a:pPr marL="0" lvl="0" indent="0" algn="l" rtl="0">
              <a:lnSpc>
                <a:spcPct val="100000"/>
              </a:lnSpc>
              <a:spcBef>
                <a:spcPts val="0"/>
              </a:spcBef>
              <a:spcAft>
                <a:spcPts val="0"/>
              </a:spcAft>
              <a:buSzPts val="1100"/>
              <a:buNone/>
            </a:pPr>
            <a:r>
              <a:rPr lang="en-US"/>
              <a:t>Activities related to COVID response - -some covered by GRS, others not</a:t>
            </a:r>
            <a:endParaRPr/>
          </a:p>
          <a:p>
            <a:pPr marL="0" lvl="0" indent="0" algn="l" rtl="0">
              <a:lnSpc>
                <a:spcPct val="100000"/>
              </a:lnSpc>
              <a:spcBef>
                <a:spcPts val="0"/>
              </a:spcBef>
              <a:spcAft>
                <a:spcPts val="0"/>
              </a:spcAft>
              <a:buSzPts val="1100"/>
              <a:buNone/>
            </a:pPr>
            <a:r>
              <a:rPr lang="en-US"/>
              <a:t>resources/contacts</a:t>
            </a:r>
            <a:endParaRPr/>
          </a:p>
        </p:txBody>
      </p:sp>
      <p:sp>
        <p:nvSpPr>
          <p:cNvPr id="27" name="Google Shape;27;p7:notes"/>
          <p:cNvSpPr txBox="1">
            <a:spLocks noGrp="1"/>
          </p:cNvSpPr>
          <p:nvPr>
            <p:ph type="sldNum" idx="12"/>
          </p:nvPr>
        </p:nvSpPr>
        <p:spPr>
          <a:xfrm>
            <a:off x="4059180" y="8977133"/>
            <a:ext cx="3105307" cy="472445"/>
          </a:xfrm>
          <a:prstGeom prst="rect">
            <a:avLst/>
          </a:prstGeom>
          <a:noFill/>
          <a:ln>
            <a:noFill/>
          </a:ln>
        </p:spPr>
        <p:txBody>
          <a:bodyPr spcFirstLastPara="1" wrap="square" lIns="94900" tIns="47450" rIns="94900" bIns="474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65448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
        <p:cNvGrpSpPr/>
        <p:nvPr/>
      </p:nvGrpSpPr>
      <p:grpSpPr>
        <a:xfrm>
          <a:off x="0" y="0"/>
          <a:ext cx="0" cy="0"/>
          <a:chOff x="0" y="0"/>
          <a:chExt cx="0" cy="0"/>
        </a:xfrm>
      </p:grpSpPr>
      <p:sp>
        <p:nvSpPr>
          <p:cNvPr id="21" name="Google Shape;21;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 name="Google Shape;22;p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217610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5:notes"/>
          <p:cNvSpPr>
            <a:spLocks noGrp="1" noRot="1" noChangeAspect="1"/>
          </p:cNvSpPr>
          <p:nvPr>
            <p:ph type="sldImg" idx="2"/>
          </p:nvPr>
        </p:nvSpPr>
        <p:spPr>
          <a:xfrm>
            <a:off x="1220788" y="708025"/>
            <a:ext cx="4725987"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5:notes"/>
          <p:cNvSpPr txBox="1">
            <a:spLocks noGrp="1"/>
          </p:cNvSpPr>
          <p:nvPr>
            <p:ph type="body" idx="1"/>
          </p:nvPr>
        </p:nvSpPr>
        <p:spPr>
          <a:xfrm>
            <a:off x="716617" y="4489385"/>
            <a:ext cx="5732827" cy="4253225"/>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a:t>Are there any questions?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If you think of any questions, please feel free to contact us.</a:t>
            </a:r>
            <a:endParaRPr/>
          </a:p>
        </p:txBody>
      </p:sp>
      <p:sp>
        <p:nvSpPr>
          <p:cNvPr id="54" name="Google Shape;54;p5:notes"/>
          <p:cNvSpPr txBox="1">
            <a:spLocks noGrp="1"/>
          </p:cNvSpPr>
          <p:nvPr>
            <p:ph type="sldNum" idx="12"/>
          </p:nvPr>
        </p:nvSpPr>
        <p:spPr>
          <a:xfrm>
            <a:off x="4059180" y="8977133"/>
            <a:ext cx="3105307" cy="472445"/>
          </a:xfrm>
          <a:prstGeom prst="rect">
            <a:avLst/>
          </a:prstGeom>
          <a:noFill/>
          <a:ln>
            <a:noFill/>
          </a:ln>
        </p:spPr>
        <p:txBody>
          <a:bodyPr spcFirstLastPara="1" wrap="square" lIns="94900" tIns="47450" rIns="94900" bIns="47450" anchor="b"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5199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
        <p:cNvGrpSpPr/>
        <p:nvPr/>
      </p:nvGrpSpPr>
      <p:grpSpPr>
        <a:xfrm>
          <a:off x="0" y="0"/>
          <a:ext cx="0" cy="0"/>
          <a:chOff x="0" y="0"/>
          <a:chExt cx="0" cy="0"/>
        </a:xfrm>
      </p:grpSpPr>
      <p:sp>
        <p:nvSpPr>
          <p:cNvPr id="16" name="Google Shape;16;p: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 name="Google Shape;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38802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
        <p:cNvGrpSpPr/>
        <p:nvPr/>
      </p:nvGrpSpPr>
      <p:grpSpPr>
        <a:xfrm>
          <a:off x="0" y="0"/>
          <a:ext cx="0" cy="0"/>
          <a:chOff x="0" y="0"/>
          <a:chExt cx="0" cy="0"/>
        </a:xfrm>
      </p:grpSpPr>
      <p:sp>
        <p:nvSpPr>
          <p:cNvPr id="21" name="Google Shape;21;g3e9c056c9a_0_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 name="Google Shape;22;g3e9c056c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11769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994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ational Archives Generic 4-3 title slide option #1" type="title">
  <p:cSld name="TITLE">
    <p:spTree>
      <p:nvGrpSpPr>
        <p:cNvPr id="1" name="Shape 6"/>
        <p:cNvGrpSpPr/>
        <p:nvPr/>
      </p:nvGrpSpPr>
      <p:grpSpPr>
        <a:xfrm>
          <a:off x="0" y="0"/>
          <a:ext cx="0" cy="0"/>
          <a:chOff x="0" y="0"/>
          <a:chExt cx="0" cy="0"/>
        </a:xfrm>
      </p:grpSpPr>
      <p:pic>
        <p:nvPicPr>
          <p:cNvPr id="7" name="Google Shape;7;p57" descr="Agency Services title slide option #1" title="Agency Services title slide option #1"/>
          <p:cNvPicPr preferRelativeResize="0"/>
          <p:nvPr/>
        </p:nvPicPr>
        <p:blipFill rotWithShape="1">
          <a:blip r:embed="rId2">
            <a:alphaModFix/>
          </a:blip>
          <a:srcRect/>
          <a:stretch/>
        </p:blipFill>
        <p:spPr>
          <a:xfrm>
            <a:off x="0" y="0"/>
            <a:ext cx="9144000" cy="68580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tional Archives Generic 4-3 text slide" type="tx">
  <p:cSld name="TITLE_AND_BODY">
    <p:spTree>
      <p:nvGrpSpPr>
        <p:cNvPr id="1" name="Shape 8"/>
        <p:cNvGrpSpPr/>
        <p:nvPr/>
      </p:nvGrpSpPr>
      <p:grpSpPr>
        <a:xfrm>
          <a:off x="0" y="0"/>
          <a:ext cx="0" cy="0"/>
          <a:chOff x="0" y="0"/>
          <a:chExt cx="0" cy="0"/>
        </a:xfrm>
      </p:grpSpPr>
      <p:pic>
        <p:nvPicPr>
          <p:cNvPr id="9" name="Google Shape;9;p58" descr="Agency Services text slide" title="Agency Services text slide"/>
          <p:cNvPicPr preferRelativeResize="0"/>
          <p:nvPr/>
        </p:nvPicPr>
        <p:blipFill rotWithShape="1">
          <a:blip r:embed="rId2">
            <a:alphaModFix/>
          </a:blip>
          <a:srcRect/>
          <a:stretch/>
        </p:blipFill>
        <p:spPr>
          <a:xfrm>
            <a:off x="0" y="0"/>
            <a:ext cx="9144000" cy="685801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
        <p:cNvGrpSpPr/>
        <p:nvPr/>
      </p:nvGrpSpPr>
      <p:grpSpPr>
        <a:xfrm>
          <a:off x="0" y="0"/>
          <a:ext cx="0" cy="0"/>
          <a:chOff x="0" y="0"/>
          <a:chExt cx="0" cy="0"/>
        </a:xfrm>
      </p:grpSpPr>
      <p:sp>
        <p:nvSpPr>
          <p:cNvPr id="11" name="Google Shape;11;p6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Source Sans Pro"/>
                <a:ea typeface="Source Sans Pro"/>
                <a:cs typeface="Source Sans Pro"/>
                <a:sym typeface="Source Sans Pro"/>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6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Source Sans Pro"/>
                <a:ea typeface="Source Sans Pro"/>
                <a:cs typeface="Source Sans Pro"/>
                <a:sym typeface="Source Sans Pro"/>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6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6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archives.gov/records-mgmt/resources/saorm-reports" TargetMode="External"/><Relationship Id="rId2" Type="http://schemas.openxmlformats.org/officeDocument/2006/relationships/hyperlink" Target="mailto:rmselfassessment@nara.gov" TargetMode="External"/><Relationship Id="rId1" Type="http://schemas.openxmlformats.org/officeDocument/2006/relationships/slideLayout" Target="../slideLayouts/slideLayout2.xml"/><Relationship Id="rId5" Type="http://schemas.openxmlformats.org/officeDocument/2006/relationships/hyperlink" Target="https://www.archives.gov/records-mgmt/resources/self-assessment.html" TargetMode="External"/><Relationship Id="rId4" Type="http://schemas.openxmlformats.org/officeDocument/2006/relationships/hyperlink" Target="https://www.archives.gov/records-mgmt/resources/email-mgmt-report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archives.gov/records-mgmt/resources/saorm-reports" TargetMode="External"/><Relationship Id="rId2" Type="http://schemas.openxmlformats.org/officeDocument/2006/relationships/hyperlink" Target="mailto:rmselfassessment@nara.gov" TargetMode="External"/><Relationship Id="rId1" Type="http://schemas.openxmlformats.org/officeDocument/2006/relationships/slideLayout" Target="../slideLayouts/slideLayout2.xml"/><Relationship Id="rId5" Type="http://schemas.openxmlformats.org/officeDocument/2006/relationships/hyperlink" Target="https://www.archives.gov/records-mgmt/resources/self-assessment.html" TargetMode="External"/><Relationship Id="rId4" Type="http://schemas.openxmlformats.org/officeDocument/2006/relationships/hyperlink" Target="https://www.archives.gov/records-mgmt/resources/email-mgmt-report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archives.gov/records-mgmt/resources/saorm-reports" TargetMode="External"/><Relationship Id="rId2" Type="http://schemas.openxmlformats.org/officeDocument/2006/relationships/hyperlink" Target="mailto:rmselfassessment@nara.gov" TargetMode="External"/><Relationship Id="rId1" Type="http://schemas.openxmlformats.org/officeDocument/2006/relationships/slideLayout" Target="../slideLayouts/slideLayout2.xml"/><Relationship Id="rId5" Type="http://schemas.openxmlformats.org/officeDocument/2006/relationships/hyperlink" Target="https://www.archives.gov/records-mgmt/resources/self-assessment.html" TargetMode="External"/><Relationship Id="rId4" Type="http://schemas.openxmlformats.org/officeDocument/2006/relationships/hyperlink" Target="https://www.archives.gov/records-mgmt/resources/email-mgmt-reports"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about:blank"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4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
        <p:cNvGrpSpPr/>
        <p:nvPr/>
      </p:nvGrpSpPr>
      <p:grpSpPr>
        <a:xfrm>
          <a:off x="0" y="0"/>
          <a:ext cx="0" cy="0"/>
          <a:chOff x="0" y="0"/>
          <a:chExt cx="0" cy="0"/>
        </a:xfrm>
      </p:grpSpPr>
      <p:sp>
        <p:nvSpPr>
          <p:cNvPr id="21" name="Google Shape;21;p6"/>
          <p:cNvSpPr txBox="1"/>
          <p:nvPr/>
        </p:nvSpPr>
        <p:spPr>
          <a:xfrm>
            <a:off x="238835" y="1835570"/>
            <a:ext cx="8666329" cy="349463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endParaRPr lang="en-US" sz="3200" b="0" i="0" u="none" strike="noStrike" cap="none" dirty="0">
              <a:solidFill>
                <a:srgbClr val="00153C"/>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smtClean="0">
                <a:solidFill>
                  <a:srgbClr val="00153C"/>
                </a:solidFill>
                <a:latin typeface="Merriweather"/>
                <a:ea typeface="Merriweather"/>
                <a:cs typeface="Merriweather"/>
                <a:sym typeface="Merriweather"/>
              </a:rPr>
              <a:t>Bi-Monthly Records and Information Discussion Group (BRIDG)</a:t>
            </a:r>
            <a:endParaRPr lang="en-US" sz="3200" b="0" i="0" u="none" strike="noStrike" cap="none" dirty="0">
              <a:solidFill>
                <a:srgbClr val="00153C"/>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rgbClr val="00153C"/>
                </a:solidFill>
                <a:latin typeface="Merriweather"/>
                <a:ea typeface="Merriweather"/>
                <a:cs typeface="Merriweather"/>
                <a:sym typeface="Merriweather"/>
              </a:rPr>
              <a:t>Virtual Meeting</a:t>
            </a:r>
            <a:endParaRPr dirty="0"/>
          </a:p>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rgbClr val="00153C"/>
              </a:solidFill>
              <a:latin typeface="Merriweather"/>
              <a:ea typeface="Merriweather"/>
              <a:cs typeface="Merriweather"/>
              <a:sym typeface="Merriweather"/>
            </a:endParaRPr>
          </a:p>
          <a:p>
            <a:pPr marL="0" marR="0" lvl="0" indent="0" algn="ctr" rtl="0">
              <a:lnSpc>
                <a:spcPct val="115000"/>
              </a:lnSpc>
              <a:spcBef>
                <a:spcPts val="300"/>
              </a:spcBef>
              <a:spcAft>
                <a:spcPts val="0"/>
              </a:spcAft>
              <a:buClr>
                <a:srgbClr val="000000"/>
              </a:buClr>
              <a:buSzPts val="1100"/>
              <a:buFont typeface="Arial"/>
              <a:buNone/>
            </a:pPr>
            <a:r>
              <a:rPr lang="en-US" sz="2400" b="0" i="0" u="none" strike="noStrike" cap="none" dirty="0">
                <a:solidFill>
                  <a:srgbClr val="00153C"/>
                </a:solidFill>
                <a:latin typeface="Merriweather"/>
                <a:ea typeface="Merriweather"/>
                <a:cs typeface="Merriweather"/>
                <a:sym typeface="Merriweather"/>
              </a:rPr>
              <a:t>June 23, 2020</a:t>
            </a:r>
          </a:p>
          <a:p>
            <a:pPr algn="ctr">
              <a:lnSpc>
                <a:spcPct val="115000"/>
              </a:lnSpc>
              <a:spcBef>
                <a:spcPts val="300"/>
              </a:spcBef>
              <a:buSzPts val="1100"/>
            </a:pPr>
            <a:r>
              <a:rPr lang="en-US" sz="1800" dirty="0" smtClean="0">
                <a:solidFill>
                  <a:srgbClr val="00153C"/>
                </a:solidFill>
                <a:latin typeface="Merriweather"/>
                <a:ea typeface="Merriweather"/>
                <a:cs typeface="Merriweather"/>
                <a:sym typeface="Merriweather"/>
              </a:rPr>
              <a:t>10:00 a.m. EDT to 12:00 p.m. EDT</a:t>
            </a:r>
            <a:endParaRPr lang="en-US" sz="1800" dirty="0">
              <a:solidFill>
                <a:srgbClr val="00153C"/>
              </a:solidFill>
              <a:latin typeface="Merriweather"/>
              <a:ea typeface="Merriweather"/>
              <a:cs typeface="Merriweather"/>
              <a:sym typeface="Merriweather"/>
            </a:endParaRPr>
          </a:p>
          <a:p>
            <a:pPr marL="0" marR="0" lvl="0" indent="0" algn="ctr" rtl="0">
              <a:lnSpc>
                <a:spcPct val="115000"/>
              </a:lnSpc>
              <a:spcBef>
                <a:spcPts val="300"/>
              </a:spcBef>
              <a:spcAft>
                <a:spcPts val="0"/>
              </a:spcAft>
              <a:buClr>
                <a:srgbClr val="000000"/>
              </a:buClr>
              <a:buSzPts val="1100"/>
              <a:buFont typeface="Arial"/>
              <a:buNone/>
            </a:pPr>
            <a:endParaRPr lang="en-US" sz="1800" b="0" i="0" u="none" strike="noStrike" cap="none" dirty="0">
              <a:solidFill>
                <a:srgbClr val="000000"/>
              </a:solidFill>
              <a:latin typeface="Merriweather"/>
              <a:ea typeface="Merriweather"/>
              <a:cs typeface="Merriweather"/>
              <a:sym typeface="Merriweather"/>
            </a:endParaRPr>
          </a:p>
        </p:txBody>
      </p:sp>
      <p:sp>
        <p:nvSpPr>
          <p:cNvPr id="22" name="Google Shape;22;p6"/>
          <p:cNvSpPr/>
          <p:nvPr/>
        </p:nvSpPr>
        <p:spPr>
          <a:xfrm>
            <a:off x="4454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6"/>
          <p:cNvSpPr/>
          <p:nvPr/>
        </p:nvSpPr>
        <p:spPr>
          <a:xfrm>
            <a:off x="4454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736" y="1124712"/>
            <a:ext cx="7705956" cy="400110"/>
          </a:xfrm>
          <a:prstGeom prst="rect">
            <a:avLst/>
          </a:prstGeom>
          <a:noFill/>
        </p:spPr>
        <p:txBody>
          <a:bodyPr wrap="none" rtlCol="0">
            <a:spAutoFit/>
          </a:bodyPr>
          <a:lstStyle/>
          <a:p>
            <a:r>
              <a:rPr lang="en-US" sz="2000" b="1" dirty="0">
                <a:latin typeface="Merriweather" panose="020B0604020202020204" charset="0"/>
              </a:rPr>
              <a:t>Providing annual reporting data to agencies and the public</a:t>
            </a:r>
          </a:p>
        </p:txBody>
      </p:sp>
      <p:sp>
        <p:nvSpPr>
          <p:cNvPr id="3" name="TextBox 2"/>
          <p:cNvSpPr txBox="1"/>
          <p:nvPr/>
        </p:nvSpPr>
        <p:spPr>
          <a:xfrm>
            <a:off x="402337" y="1755648"/>
            <a:ext cx="8074152" cy="3046988"/>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latin typeface="Merriweather" panose="020B0604020202020204" charset="0"/>
              </a:rPr>
              <a:t>For Agencies</a:t>
            </a:r>
          </a:p>
          <a:p>
            <a:pPr marL="630238" indent="-285750">
              <a:buFont typeface="Wingdings" panose="05000000000000000000" pitchFamily="2" charset="2"/>
              <a:buChar char="q"/>
            </a:pPr>
            <a:r>
              <a:rPr lang="en-US" sz="1600" dirty="0">
                <a:latin typeface="Merriweather" panose="020B0604020202020204" charset="0"/>
              </a:rPr>
              <a:t>SAORM – did you keep a copy?</a:t>
            </a:r>
          </a:p>
          <a:p>
            <a:pPr marL="630238" indent="-285750">
              <a:buFont typeface="Wingdings" panose="05000000000000000000" pitchFamily="2" charset="2"/>
              <a:buChar char="q"/>
            </a:pPr>
            <a:r>
              <a:rPr lang="en-US" sz="1600" dirty="0">
                <a:latin typeface="Merriweather" panose="020B0604020202020204" charset="0"/>
              </a:rPr>
              <a:t>Qualtrics – you should have been able download before submitting through the survey tool</a:t>
            </a:r>
          </a:p>
          <a:p>
            <a:pPr marL="630238" indent="-285750">
              <a:buFont typeface="Wingdings" panose="05000000000000000000" pitchFamily="2" charset="2"/>
              <a:buChar char="q"/>
            </a:pPr>
            <a:r>
              <a:rPr lang="en-US" sz="1600" dirty="0">
                <a:latin typeface="Merriweather" panose="020B0604020202020204" charset="0"/>
              </a:rPr>
              <a:t>If you need copies – send a request to </a:t>
            </a:r>
            <a:r>
              <a:rPr lang="en-US" sz="1600" dirty="0">
                <a:latin typeface="Merriweather" panose="020B0604020202020204" charset="0"/>
                <a:hlinkClick r:id="rId2"/>
              </a:rPr>
              <a:t>rmselfassessment@nara.gov</a:t>
            </a:r>
            <a:endParaRPr lang="en-US" sz="1600" dirty="0">
              <a:latin typeface="Merriweather" panose="020B0604020202020204" charset="0"/>
            </a:endParaRPr>
          </a:p>
          <a:p>
            <a:pPr marL="630238" indent="-285750">
              <a:buFont typeface="Wingdings" panose="05000000000000000000" pitchFamily="2" charset="2"/>
              <a:buChar char="q"/>
            </a:pPr>
            <a:r>
              <a:rPr lang="en-US" sz="1600" dirty="0">
                <a:latin typeface="Merriweather" panose="020B0604020202020204" charset="0"/>
              </a:rPr>
              <a:t>Department Records Officers – statistics for your agencies (still pending)</a:t>
            </a:r>
          </a:p>
          <a:p>
            <a:endParaRPr lang="en-US" sz="1600" dirty="0">
              <a:latin typeface="Merriweather" panose="020B0604020202020204" charset="0"/>
            </a:endParaRPr>
          </a:p>
          <a:p>
            <a:pPr marL="285750" lvl="1" indent="-285750">
              <a:buFont typeface="Wingdings" panose="05000000000000000000" pitchFamily="2" charset="2"/>
              <a:buChar char="Ø"/>
            </a:pPr>
            <a:r>
              <a:rPr lang="en-US" sz="1600" dirty="0">
                <a:latin typeface="Merriweather" panose="020B0604020202020204" charset="0"/>
              </a:rPr>
              <a:t>Publically available by posting on our website</a:t>
            </a:r>
          </a:p>
          <a:p>
            <a:pPr marL="687387" lvl="7" indent="-285750">
              <a:buFont typeface="Wingdings" panose="05000000000000000000" pitchFamily="2" charset="2"/>
              <a:buChar char="ü"/>
            </a:pPr>
            <a:r>
              <a:rPr lang="en-US" sz="1600" dirty="0">
                <a:latin typeface="Merriweather" panose="020B0604020202020204" charset="0"/>
                <a:hlinkClick r:id="rId2"/>
              </a:rPr>
              <a:t>SAORM Reports on the web</a:t>
            </a:r>
            <a:endParaRPr lang="en-US" sz="1600" dirty="0">
              <a:latin typeface="Merriweather" panose="020B0604020202020204" charset="0"/>
            </a:endParaRPr>
          </a:p>
          <a:p>
            <a:pPr marL="687387" lvl="5" indent="-285750">
              <a:buFont typeface="Wingdings" panose="05000000000000000000" pitchFamily="2" charset="2"/>
              <a:buChar char="ü"/>
            </a:pPr>
            <a:r>
              <a:rPr lang="en-US" sz="1600" dirty="0">
                <a:latin typeface="Merriweather" panose="020B0604020202020204" charset="0"/>
                <a:hlinkClick r:id="rId2"/>
              </a:rPr>
              <a:t>Electronic Records Management and Email Maturity Model Results</a:t>
            </a:r>
            <a:endParaRPr lang="en-US" sz="1600" dirty="0">
              <a:latin typeface="Merriweather" panose="020B0604020202020204" charset="0"/>
            </a:endParaRPr>
          </a:p>
          <a:p>
            <a:pPr marL="687387" lvl="5" indent="-285750">
              <a:buFont typeface="Wingdings" panose="05000000000000000000" pitchFamily="2" charset="2"/>
              <a:buChar char="v"/>
            </a:pPr>
            <a:r>
              <a:rPr lang="en-US" sz="1600" dirty="0">
                <a:latin typeface="Merriweather" panose="020B0604020202020204" charset="0"/>
                <a:hlinkClick r:id="rId2"/>
              </a:rPr>
              <a:t>Federal Agency Records Management Annual Report to Congress</a:t>
            </a:r>
            <a:endParaRPr lang="en-US" sz="1600" dirty="0">
              <a:latin typeface="Merriweather" panose="020B0604020202020204" charset="0"/>
            </a:endParaRPr>
          </a:p>
        </p:txBody>
      </p:sp>
    </p:spTree>
    <p:extLst>
      <p:ext uri="{BB962C8B-B14F-4D97-AF65-F5344CB8AC3E}">
        <p14:creationId xmlns:p14="http://schemas.microsoft.com/office/powerpoint/2010/main" val="903737695"/>
      </p:ext>
    </p:extLst>
  </p:cSld>
  <p:clrMapOvr>
    <a:masterClrMapping/>
  </p:clrMapOvr>
  <mc:AlternateContent xmlns:mc="http://schemas.openxmlformats.org/markup-compatibility/2006" xmlns:p14="http://schemas.microsoft.com/office/powerpoint/2010/main">
    <mc:Choice Requires="p14">
      <p:transition spd="slow" p14:dur="2000" advTm="48888"/>
    </mc:Choice>
    <mc:Fallback xmlns="">
      <p:transition spd="slow" advTm="4888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848" y="1046647"/>
            <a:ext cx="7461504" cy="5140849"/>
          </a:xfrm>
          <a:prstGeom prst="rect">
            <a:avLst/>
          </a:prstGeom>
        </p:spPr>
      </p:pic>
    </p:spTree>
    <p:extLst>
      <p:ext uri="{BB962C8B-B14F-4D97-AF65-F5344CB8AC3E}">
        <p14:creationId xmlns:p14="http://schemas.microsoft.com/office/powerpoint/2010/main" val="1688445441"/>
      </p:ext>
    </p:extLst>
  </p:cSld>
  <p:clrMapOvr>
    <a:masterClrMapping/>
  </p:clrMapOvr>
  <mc:AlternateContent xmlns:mc="http://schemas.openxmlformats.org/markup-compatibility/2006" xmlns:p14="http://schemas.microsoft.com/office/powerpoint/2010/main">
    <mc:Choice Requires="p14">
      <p:transition spd="slow" p14:dur="2000" advTm="8938"/>
    </mc:Choice>
    <mc:Fallback xmlns="">
      <p:transition spd="slow" advTm="893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736" y="1124712"/>
            <a:ext cx="7705956" cy="400110"/>
          </a:xfrm>
          <a:prstGeom prst="rect">
            <a:avLst/>
          </a:prstGeom>
          <a:noFill/>
        </p:spPr>
        <p:txBody>
          <a:bodyPr wrap="none" rtlCol="0">
            <a:spAutoFit/>
          </a:bodyPr>
          <a:lstStyle/>
          <a:p>
            <a:r>
              <a:rPr lang="en-US" sz="2000" b="1" dirty="0">
                <a:latin typeface="Merriweather" panose="020B0604020202020204" charset="0"/>
              </a:rPr>
              <a:t>Providing annual reporting data to agencies and the public</a:t>
            </a:r>
          </a:p>
        </p:txBody>
      </p:sp>
      <p:sp>
        <p:nvSpPr>
          <p:cNvPr id="3" name="TextBox 2"/>
          <p:cNvSpPr txBox="1"/>
          <p:nvPr/>
        </p:nvSpPr>
        <p:spPr>
          <a:xfrm>
            <a:off x="402337" y="1755648"/>
            <a:ext cx="8074152" cy="3046988"/>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latin typeface="Merriweather" panose="020B0604020202020204" charset="0"/>
              </a:rPr>
              <a:t>For Agencies</a:t>
            </a:r>
          </a:p>
          <a:p>
            <a:pPr marL="630238" indent="-285750">
              <a:buFont typeface="Wingdings" panose="05000000000000000000" pitchFamily="2" charset="2"/>
              <a:buChar char="q"/>
            </a:pPr>
            <a:r>
              <a:rPr lang="en-US" sz="1600" dirty="0">
                <a:latin typeface="Merriweather" panose="020B0604020202020204" charset="0"/>
              </a:rPr>
              <a:t>SAORM – did you keep a copy?</a:t>
            </a:r>
          </a:p>
          <a:p>
            <a:pPr marL="630238" indent="-285750">
              <a:buFont typeface="Wingdings" panose="05000000000000000000" pitchFamily="2" charset="2"/>
              <a:buChar char="q"/>
            </a:pPr>
            <a:r>
              <a:rPr lang="en-US" sz="1600" dirty="0">
                <a:latin typeface="Merriweather" panose="020B0604020202020204" charset="0"/>
              </a:rPr>
              <a:t>Qualtrics – you should have been able download before submitting through the survey tool</a:t>
            </a:r>
          </a:p>
          <a:p>
            <a:pPr marL="630238" indent="-285750">
              <a:buFont typeface="Wingdings" panose="05000000000000000000" pitchFamily="2" charset="2"/>
              <a:buChar char="q"/>
            </a:pPr>
            <a:r>
              <a:rPr lang="en-US" sz="1600" dirty="0">
                <a:latin typeface="Merriweather" panose="020B0604020202020204" charset="0"/>
              </a:rPr>
              <a:t>If you need copies – send a request to </a:t>
            </a:r>
            <a:r>
              <a:rPr lang="en-US" sz="1600" dirty="0">
                <a:latin typeface="Merriweather" panose="020B0604020202020204" charset="0"/>
                <a:hlinkClick r:id="rId2"/>
              </a:rPr>
              <a:t>rmselfassessment@nara.gov</a:t>
            </a:r>
            <a:endParaRPr lang="en-US" sz="1600" dirty="0">
              <a:latin typeface="Merriweather" panose="020B0604020202020204" charset="0"/>
            </a:endParaRPr>
          </a:p>
          <a:p>
            <a:pPr marL="630238" indent="-285750">
              <a:buFont typeface="Wingdings" panose="05000000000000000000" pitchFamily="2" charset="2"/>
              <a:buChar char="q"/>
            </a:pPr>
            <a:r>
              <a:rPr lang="en-US" sz="1600" dirty="0">
                <a:latin typeface="Merriweather" panose="020B0604020202020204" charset="0"/>
              </a:rPr>
              <a:t>Department Records Officers – statistics for your agencies (still pending)</a:t>
            </a:r>
          </a:p>
          <a:p>
            <a:endParaRPr lang="en-US" sz="1600" dirty="0">
              <a:latin typeface="Merriweather" panose="020B0604020202020204" charset="0"/>
            </a:endParaRPr>
          </a:p>
          <a:p>
            <a:pPr marL="285750" lvl="1" indent="-285750">
              <a:buFont typeface="Wingdings" panose="05000000000000000000" pitchFamily="2" charset="2"/>
              <a:buChar char="Ø"/>
            </a:pPr>
            <a:r>
              <a:rPr lang="en-US" sz="1600" dirty="0">
                <a:latin typeface="Merriweather" panose="020B0604020202020204" charset="0"/>
              </a:rPr>
              <a:t>Publically available by posting on our website</a:t>
            </a:r>
          </a:p>
          <a:p>
            <a:pPr marL="687387" lvl="7" indent="-285750">
              <a:buFont typeface="Wingdings" panose="05000000000000000000" pitchFamily="2" charset="2"/>
              <a:buChar char="ü"/>
            </a:pPr>
            <a:r>
              <a:rPr lang="en-US" sz="1600" dirty="0">
                <a:latin typeface="Merriweather" panose="020B0604020202020204" charset="0"/>
                <a:hlinkClick r:id="rId3"/>
              </a:rPr>
              <a:t>SAORM Reports on the web</a:t>
            </a:r>
            <a:endParaRPr lang="en-US" sz="1600" dirty="0">
              <a:latin typeface="Merriweather" panose="020B0604020202020204" charset="0"/>
            </a:endParaRPr>
          </a:p>
          <a:p>
            <a:pPr marL="687387" lvl="5" indent="-285750">
              <a:buFont typeface="Wingdings" panose="05000000000000000000" pitchFamily="2" charset="2"/>
              <a:buChar char="ü"/>
            </a:pPr>
            <a:r>
              <a:rPr lang="en-US" sz="1600" dirty="0">
                <a:latin typeface="Merriweather" panose="020B0604020202020204" charset="0"/>
                <a:hlinkClick r:id="rId4"/>
              </a:rPr>
              <a:t>Electronic Records Management and Email Maturity Model Results</a:t>
            </a:r>
            <a:endParaRPr lang="en-US" sz="1600" dirty="0">
              <a:latin typeface="Merriweather" panose="020B0604020202020204" charset="0"/>
            </a:endParaRPr>
          </a:p>
          <a:p>
            <a:pPr marL="687387" lvl="5" indent="-285750">
              <a:buFont typeface="Wingdings" panose="05000000000000000000" pitchFamily="2" charset="2"/>
              <a:buChar char="v"/>
            </a:pPr>
            <a:r>
              <a:rPr lang="en-US" sz="1600" dirty="0">
                <a:latin typeface="Merriweather" panose="020B0604020202020204" charset="0"/>
                <a:hlinkClick r:id="rId5"/>
              </a:rPr>
              <a:t>Federal Agency Records Management Annual Report to Congress</a:t>
            </a:r>
            <a:endParaRPr lang="en-US" sz="1600" dirty="0">
              <a:latin typeface="Merriweather" panose="020B0604020202020204" charset="0"/>
            </a:endParaRPr>
          </a:p>
        </p:txBody>
      </p:sp>
    </p:spTree>
    <p:extLst>
      <p:ext uri="{BB962C8B-B14F-4D97-AF65-F5344CB8AC3E}">
        <p14:creationId xmlns:p14="http://schemas.microsoft.com/office/powerpoint/2010/main" val="932112407"/>
      </p:ext>
    </p:extLst>
  </p:cSld>
  <p:clrMapOvr>
    <a:masterClrMapping/>
  </p:clrMapOvr>
  <mc:AlternateContent xmlns:mc="http://schemas.openxmlformats.org/markup-compatibility/2006" xmlns:p14="http://schemas.microsoft.com/office/powerpoint/2010/main">
    <mc:Choice Requires="p14">
      <p:transition spd="slow" p14:dur="2000" advTm="11193"/>
    </mc:Choice>
    <mc:Fallback xmlns="">
      <p:transition spd="slow" advTm="1119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 y="1065106"/>
            <a:ext cx="8458200" cy="5204647"/>
          </a:xfrm>
          <a:prstGeom prst="rect">
            <a:avLst/>
          </a:prstGeom>
        </p:spPr>
      </p:pic>
    </p:spTree>
    <p:extLst>
      <p:ext uri="{BB962C8B-B14F-4D97-AF65-F5344CB8AC3E}">
        <p14:creationId xmlns:p14="http://schemas.microsoft.com/office/powerpoint/2010/main" val="1259707566"/>
      </p:ext>
    </p:extLst>
  </p:cSld>
  <p:clrMapOvr>
    <a:masterClrMapping/>
  </p:clrMapOvr>
  <mc:AlternateContent xmlns:mc="http://schemas.openxmlformats.org/markup-compatibility/2006" xmlns:p14="http://schemas.microsoft.com/office/powerpoint/2010/main">
    <mc:Choice Requires="p14">
      <p:transition spd="slow" p14:dur="2000" advTm="8377"/>
    </mc:Choice>
    <mc:Fallback xmlns="">
      <p:transition spd="slow" advTm="837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deral-electronic-records-and-email-maturity-model-results-datasheet-updated-5-21-2020-12-pm (2) - Exce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4" y="1083148"/>
            <a:ext cx="8906256" cy="4857957"/>
          </a:xfrm>
          <a:prstGeom prst="rect">
            <a:avLst/>
          </a:prstGeom>
        </p:spPr>
      </p:pic>
    </p:spTree>
    <p:extLst>
      <p:ext uri="{BB962C8B-B14F-4D97-AF65-F5344CB8AC3E}">
        <p14:creationId xmlns:p14="http://schemas.microsoft.com/office/powerpoint/2010/main" val="3432827033"/>
      </p:ext>
    </p:extLst>
  </p:cSld>
  <p:clrMapOvr>
    <a:masterClrMapping/>
  </p:clrMapOvr>
  <mc:AlternateContent xmlns:mc="http://schemas.openxmlformats.org/markup-compatibility/2006" xmlns:p14="http://schemas.microsoft.com/office/powerpoint/2010/main">
    <mc:Choice Requires="p14">
      <p:transition spd="slow" p14:dur="2000" advTm="14875"/>
    </mc:Choice>
    <mc:Fallback xmlns="">
      <p:transition spd="slow" advTm="1487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2018-femr-data-read-only (3)  [Read-Only] - Exce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5182"/>
            <a:ext cx="9144000" cy="4987636"/>
          </a:xfrm>
          <a:prstGeom prst="rect">
            <a:avLst/>
          </a:prstGeom>
        </p:spPr>
      </p:pic>
    </p:spTree>
    <p:extLst>
      <p:ext uri="{BB962C8B-B14F-4D97-AF65-F5344CB8AC3E}">
        <p14:creationId xmlns:p14="http://schemas.microsoft.com/office/powerpoint/2010/main" val="2263508366"/>
      </p:ext>
    </p:extLst>
  </p:cSld>
  <p:clrMapOvr>
    <a:masterClrMapping/>
  </p:clrMapOvr>
  <mc:AlternateContent xmlns:mc="http://schemas.openxmlformats.org/markup-compatibility/2006" xmlns:p14="http://schemas.microsoft.com/office/powerpoint/2010/main">
    <mc:Choice Requires="p14">
      <p:transition spd="slow" p14:dur="2000" advTm="8009"/>
    </mc:Choice>
    <mc:Fallback xmlns="">
      <p:transition spd="slow" advTm="800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736" y="1124712"/>
            <a:ext cx="7705956" cy="400110"/>
          </a:xfrm>
          <a:prstGeom prst="rect">
            <a:avLst/>
          </a:prstGeom>
          <a:noFill/>
        </p:spPr>
        <p:txBody>
          <a:bodyPr wrap="none" rtlCol="0">
            <a:spAutoFit/>
          </a:bodyPr>
          <a:lstStyle/>
          <a:p>
            <a:r>
              <a:rPr lang="en-US" sz="2000" b="1" dirty="0">
                <a:latin typeface="Merriweather" panose="020B0604020202020204" charset="0"/>
              </a:rPr>
              <a:t>Providing annual reporting data to agencies and the public</a:t>
            </a:r>
          </a:p>
        </p:txBody>
      </p:sp>
      <p:sp>
        <p:nvSpPr>
          <p:cNvPr id="3" name="TextBox 2"/>
          <p:cNvSpPr txBox="1"/>
          <p:nvPr/>
        </p:nvSpPr>
        <p:spPr>
          <a:xfrm>
            <a:off x="402337" y="1755648"/>
            <a:ext cx="8074152" cy="3046988"/>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latin typeface="Merriweather" panose="020B0604020202020204" charset="0"/>
              </a:rPr>
              <a:t>For Agencies</a:t>
            </a:r>
          </a:p>
          <a:p>
            <a:pPr marL="630238" indent="-285750">
              <a:buFont typeface="Wingdings" panose="05000000000000000000" pitchFamily="2" charset="2"/>
              <a:buChar char="q"/>
            </a:pPr>
            <a:r>
              <a:rPr lang="en-US" sz="1600" dirty="0">
                <a:latin typeface="Merriweather" panose="020B0604020202020204" charset="0"/>
              </a:rPr>
              <a:t>SAORM – did you keep a copy?</a:t>
            </a:r>
          </a:p>
          <a:p>
            <a:pPr marL="630238" indent="-285750">
              <a:buFont typeface="Wingdings" panose="05000000000000000000" pitchFamily="2" charset="2"/>
              <a:buChar char="q"/>
            </a:pPr>
            <a:r>
              <a:rPr lang="en-US" sz="1600" dirty="0">
                <a:latin typeface="Merriweather" panose="020B0604020202020204" charset="0"/>
              </a:rPr>
              <a:t>Qualtrics – you should have been able download before submitting through the survey tool</a:t>
            </a:r>
          </a:p>
          <a:p>
            <a:pPr marL="630238" indent="-285750">
              <a:buFont typeface="Wingdings" panose="05000000000000000000" pitchFamily="2" charset="2"/>
              <a:buChar char="q"/>
            </a:pPr>
            <a:r>
              <a:rPr lang="en-US" sz="1600" dirty="0">
                <a:latin typeface="Merriweather" panose="020B0604020202020204" charset="0"/>
              </a:rPr>
              <a:t>If you need copies – send a request to </a:t>
            </a:r>
            <a:r>
              <a:rPr lang="en-US" sz="1600" dirty="0">
                <a:latin typeface="Merriweather" panose="020B0604020202020204" charset="0"/>
                <a:hlinkClick r:id="rId2"/>
              </a:rPr>
              <a:t>rmselfassessment@nara.gov</a:t>
            </a:r>
            <a:endParaRPr lang="en-US" sz="1600" dirty="0">
              <a:latin typeface="Merriweather" panose="020B0604020202020204" charset="0"/>
            </a:endParaRPr>
          </a:p>
          <a:p>
            <a:pPr marL="630238" indent="-285750">
              <a:buFont typeface="Wingdings" panose="05000000000000000000" pitchFamily="2" charset="2"/>
              <a:buChar char="q"/>
            </a:pPr>
            <a:r>
              <a:rPr lang="en-US" sz="1600" dirty="0">
                <a:latin typeface="Merriweather" panose="020B0604020202020204" charset="0"/>
              </a:rPr>
              <a:t>Department Records Officers – statistics for your agencies (still pending)</a:t>
            </a:r>
          </a:p>
          <a:p>
            <a:endParaRPr lang="en-US" sz="1600" dirty="0">
              <a:latin typeface="Merriweather" panose="020B0604020202020204" charset="0"/>
            </a:endParaRPr>
          </a:p>
          <a:p>
            <a:pPr marL="285750" lvl="1" indent="-285750">
              <a:buFont typeface="Wingdings" panose="05000000000000000000" pitchFamily="2" charset="2"/>
              <a:buChar char="Ø"/>
            </a:pPr>
            <a:r>
              <a:rPr lang="en-US" sz="1600" dirty="0">
                <a:latin typeface="Merriweather" panose="020B0604020202020204" charset="0"/>
              </a:rPr>
              <a:t>Publically available by posting on our website</a:t>
            </a:r>
          </a:p>
          <a:p>
            <a:pPr marL="687387" lvl="7" indent="-285750">
              <a:buFont typeface="Wingdings" panose="05000000000000000000" pitchFamily="2" charset="2"/>
              <a:buChar char="ü"/>
            </a:pPr>
            <a:r>
              <a:rPr lang="en-US" sz="1600" dirty="0">
                <a:latin typeface="Merriweather" panose="020B0604020202020204" charset="0"/>
                <a:hlinkClick r:id="rId3"/>
              </a:rPr>
              <a:t>SAORM Reports on the web</a:t>
            </a:r>
            <a:endParaRPr lang="en-US" sz="1600" dirty="0">
              <a:latin typeface="Merriweather" panose="020B0604020202020204" charset="0"/>
            </a:endParaRPr>
          </a:p>
          <a:p>
            <a:pPr marL="687387" lvl="5" indent="-285750">
              <a:buFont typeface="Wingdings" panose="05000000000000000000" pitchFamily="2" charset="2"/>
              <a:buChar char="ü"/>
            </a:pPr>
            <a:r>
              <a:rPr lang="en-US" sz="1600" dirty="0">
                <a:latin typeface="Merriweather" panose="020B0604020202020204" charset="0"/>
                <a:hlinkClick r:id="rId4"/>
              </a:rPr>
              <a:t>Electronic Records Management and Email Maturity Model Results</a:t>
            </a:r>
            <a:endParaRPr lang="en-US" sz="1600" dirty="0">
              <a:latin typeface="Merriweather" panose="020B0604020202020204" charset="0"/>
            </a:endParaRPr>
          </a:p>
          <a:p>
            <a:pPr marL="687387" lvl="5" indent="-285750">
              <a:buFont typeface="Wingdings" panose="05000000000000000000" pitchFamily="2" charset="2"/>
              <a:buChar char="v"/>
            </a:pPr>
            <a:r>
              <a:rPr lang="en-US" sz="1600" dirty="0">
                <a:latin typeface="Merriweather" panose="020B0604020202020204" charset="0"/>
                <a:hlinkClick r:id="rId5"/>
              </a:rPr>
              <a:t>Federal Agency Records Management Annual Report to Congress</a:t>
            </a:r>
            <a:endParaRPr lang="en-US" sz="1600" dirty="0">
              <a:latin typeface="Merriweather" panose="020B0604020202020204" charset="0"/>
            </a:endParaRPr>
          </a:p>
        </p:txBody>
      </p:sp>
    </p:spTree>
    <p:extLst>
      <p:ext uri="{BB962C8B-B14F-4D97-AF65-F5344CB8AC3E}">
        <p14:creationId xmlns:p14="http://schemas.microsoft.com/office/powerpoint/2010/main" val="4065306931"/>
      </p:ext>
    </p:extLst>
  </p:cSld>
  <p:clrMapOvr>
    <a:masterClrMapping/>
  </p:clrMapOvr>
  <mc:AlternateContent xmlns:mc="http://schemas.openxmlformats.org/markup-compatibility/2006" xmlns:p14="http://schemas.microsoft.com/office/powerpoint/2010/main">
    <mc:Choice Requires="p14">
      <p:transition spd="slow" p14:dur="2000" advTm="17627"/>
    </mc:Choice>
    <mc:Fallback xmlns="">
      <p:transition spd="slow" advTm="1762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08" y="1087861"/>
            <a:ext cx="8101584" cy="4974917"/>
          </a:xfrm>
          <a:prstGeom prst="rect">
            <a:avLst/>
          </a:prstGeom>
        </p:spPr>
      </p:pic>
    </p:spTree>
    <p:extLst>
      <p:ext uri="{BB962C8B-B14F-4D97-AF65-F5344CB8AC3E}">
        <p14:creationId xmlns:p14="http://schemas.microsoft.com/office/powerpoint/2010/main" val="3446112576"/>
      </p:ext>
    </p:extLst>
  </p:cSld>
  <p:clrMapOvr>
    <a:masterClrMapping/>
  </p:clrMapOvr>
  <mc:AlternateContent xmlns:mc="http://schemas.openxmlformats.org/markup-compatibility/2006" xmlns:p14="http://schemas.microsoft.com/office/powerpoint/2010/main">
    <mc:Choice Requires="p14">
      <p:transition spd="slow" p14:dur="2000" advTm="7953"/>
    </mc:Choice>
    <mc:Fallback xmlns="">
      <p:transition spd="slow" advTm="795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736" y="1124712"/>
            <a:ext cx="7705956" cy="400110"/>
          </a:xfrm>
          <a:prstGeom prst="rect">
            <a:avLst/>
          </a:prstGeom>
          <a:noFill/>
        </p:spPr>
        <p:txBody>
          <a:bodyPr wrap="none" rtlCol="0">
            <a:spAutoFit/>
          </a:bodyPr>
          <a:lstStyle/>
          <a:p>
            <a:r>
              <a:rPr lang="en-US" sz="2000" b="1" dirty="0">
                <a:latin typeface="Merriweather" panose="020B0604020202020204" charset="0"/>
              </a:rPr>
              <a:t>Providing annual reporting data to agencies and the public</a:t>
            </a:r>
          </a:p>
        </p:txBody>
      </p:sp>
      <p:sp>
        <p:nvSpPr>
          <p:cNvPr id="3" name="TextBox 2"/>
          <p:cNvSpPr txBox="1"/>
          <p:nvPr/>
        </p:nvSpPr>
        <p:spPr>
          <a:xfrm>
            <a:off x="402337" y="1755648"/>
            <a:ext cx="8074152" cy="3046988"/>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latin typeface="Merriweather" panose="020B0604020202020204" charset="0"/>
              </a:rPr>
              <a:t>For Agencies</a:t>
            </a:r>
          </a:p>
          <a:p>
            <a:pPr marL="630238" indent="-285750">
              <a:buFont typeface="Wingdings" panose="05000000000000000000" pitchFamily="2" charset="2"/>
              <a:buChar char="q"/>
            </a:pPr>
            <a:r>
              <a:rPr lang="en-US" sz="1600" dirty="0">
                <a:latin typeface="Merriweather" panose="020B0604020202020204" charset="0"/>
              </a:rPr>
              <a:t>SAORM – did you keep a copy?</a:t>
            </a:r>
          </a:p>
          <a:p>
            <a:pPr marL="630238" indent="-285750">
              <a:buFont typeface="Wingdings" panose="05000000000000000000" pitchFamily="2" charset="2"/>
              <a:buChar char="q"/>
            </a:pPr>
            <a:r>
              <a:rPr lang="en-US" sz="1600" dirty="0">
                <a:latin typeface="Merriweather" panose="020B0604020202020204" charset="0"/>
              </a:rPr>
              <a:t>Qualtrics – you should have been able download before submitting through the survey tool</a:t>
            </a:r>
          </a:p>
          <a:p>
            <a:pPr marL="630238" indent="-285750">
              <a:buFont typeface="Wingdings" panose="05000000000000000000" pitchFamily="2" charset="2"/>
              <a:buChar char="q"/>
            </a:pPr>
            <a:r>
              <a:rPr lang="en-US" sz="1600" dirty="0">
                <a:latin typeface="Merriweather" panose="020B0604020202020204" charset="0"/>
              </a:rPr>
              <a:t>If you need copies – send a request to </a:t>
            </a:r>
            <a:r>
              <a:rPr lang="en-US" sz="1600" dirty="0">
                <a:latin typeface="Merriweather" panose="020B0604020202020204" charset="0"/>
                <a:hlinkClick r:id="rId2"/>
              </a:rPr>
              <a:t>rmselfassessment@nara.gov</a:t>
            </a:r>
            <a:endParaRPr lang="en-US" sz="1600" dirty="0">
              <a:latin typeface="Merriweather" panose="020B0604020202020204" charset="0"/>
            </a:endParaRPr>
          </a:p>
          <a:p>
            <a:pPr marL="630238" indent="-285750">
              <a:buFont typeface="Wingdings" panose="05000000000000000000" pitchFamily="2" charset="2"/>
              <a:buChar char="q"/>
            </a:pPr>
            <a:r>
              <a:rPr lang="en-US" sz="1600" dirty="0">
                <a:latin typeface="Merriweather" panose="020B0604020202020204" charset="0"/>
              </a:rPr>
              <a:t>Department Records Officers – statistics for your agencies (still pending)</a:t>
            </a:r>
          </a:p>
          <a:p>
            <a:endParaRPr lang="en-US" sz="1600" dirty="0">
              <a:latin typeface="Merriweather" panose="020B0604020202020204" charset="0"/>
            </a:endParaRPr>
          </a:p>
          <a:p>
            <a:pPr marL="285750" lvl="1" indent="-285750">
              <a:buFont typeface="Wingdings" panose="05000000000000000000" pitchFamily="2" charset="2"/>
              <a:buChar char="Ø"/>
            </a:pPr>
            <a:r>
              <a:rPr lang="en-US" sz="1600" dirty="0">
                <a:latin typeface="Merriweather" panose="020B0604020202020204" charset="0"/>
              </a:rPr>
              <a:t>Publically available by posting on our website</a:t>
            </a:r>
          </a:p>
          <a:p>
            <a:pPr marL="687387" lvl="7" indent="-285750">
              <a:buFont typeface="Wingdings" panose="05000000000000000000" pitchFamily="2" charset="2"/>
              <a:buChar char="ü"/>
            </a:pPr>
            <a:r>
              <a:rPr lang="en-US" sz="1600" dirty="0">
                <a:latin typeface="Merriweather" panose="020B0604020202020204" charset="0"/>
                <a:hlinkClick r:id="rId3"/>
              </a:rPr>
              <a:t>SAORM Reports on the web</a:t>
            </a:r>
            <a:endParaRPr lang="en-US" sz="1600" dirty="0">
              <a:latin typeface="Merriweather" panose="020B0604020202020204" charset="0"/>
            </a:endParaRPr>
          </a:p>
          <a:p>
            <a:pPr marL="687387" lvl="5" indent="-285750">
              <a:buFont typeface="Wingdings" panose="05000000000000000000" pitchFamily="2" charset="2"/>
              <a:buChar char="ü"/>
            </a:pPr>
            <a:r>
              <a:rPr lang="en-US" sz="1600" dirty="0">
                <a:latin typeface="Merriweather" panose="020B0604020202020204" charset="0"/>
                <a:hlinkClick r:id="rId4"/>
              </a:rPr>
              <a:t>Electronic Records Management and Email Maturity Model Results</a:t>
            </a:r>
            <a:endParaRPr lang="en-US" sz="1600" dirty="0">
              <a:latin typeface="Merriweather" panose="020B0604020202020204" charset="0"/>
            </a:endParaRPr>
          </a:p>
          <a:p>
            <a:pPr marL="687387" lvl="5" indent="-285750">
              <a:buFont typeface="Wingdings" panose="05000000000000000000" pitchFamily="2" charset="2"/>
              <a:buChar char="v"/>
            </a:pPr>
            <a:r>
              <a:rPr lang="en-US" sz="1600" dirty="0">
                <a:latin typeface="Merriweather" panose="020B0604020202020204" charset="0"/>
                <a:hlinkClick r:id="rId5"/>
              </a:rPr>
              <a:t>Federal Agency Records Management Annual Report to Congress</a:t>
            </a:r>
            <a:endParaRPr lang="en-US" sz="1600" dirty="0">
              <a:latin typeface="Merriweather" panose="020B0604020202020204" charset="0"/>
            </a:endParaRPr>
          </a:p>
        </p:txBody>
      </p:sp>
      <p:sp>
        <p:nvSpPr>
          <p:cNvPr id="4" name="TextBox 3"/>
          <p:cNvSpPr txBox="1"/>
          <p:nvPr/>
        </p:nvSpPr>
        <p:spPr>
          <a:xfrm>
            <a:off x="512064" y="5751576"/>
            <a:ext cx="5067413" cy="461665"/>
          </a:xfrm>
          <a:prstGeom prst="rect">
            <a:avLst/>
          </a:prstGeom>
          <a:noFill/>
        </p:spPr>
        <p:txBody>
          <a:bodyPr wrap="none" rtlCol="0">
            <a:spAutoFit/>
          </a:bodyPr>
          <a:lstStyle/>
          <a:p>
            <a:r>
              <a:rPr lang="en-US" sz="2400" dirty="0">
                <a:solidFill>
                  <a:srgbClr val="FF0000"/>
                </a:solidFill>
                <a:latin typeface="Merriweather" panose="020B0604020202020204" charset="0"/>
              </a:rPr>
              <a:t>Now for a sneak peek at the data</a:t>
            </a:r>
          </a:p>
        </p:txBody>
      </p:sp>
    </p:spTree>
    <p:extLst>
      <p:ext uri="{BB962C8B-B14F-4D97-AF65-F5344CB8AC3E}">
        <p14:creationId xmlns:p14="http://schemas.microsoft.com/office/powerpoint/2010/main" val="641522846"/>
      </p:ext>
    </p:extLst>
  </p:cSld>
  <p:clrMapOvr>
    <a:masterClrMapping/>
  </p:clrMapOvr>
  <mc:AlternateContent xmlns:mc="http://schemas.openxmlformats.org/markup-compatibility/2006" xmlns:p14="http://schemas.microsoft.com/office/powerpoint/2010/main">
    <mc:Choice Requires="p14">
      <p:transition spd="slow" p14:dur="2000" advTm="5199"/>
    </mc:Choice>
    <mc:Fallback xmlns="">
      <p:transition spd="slow" advTm="519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5886" y="1618328"/>
            <a:ext cx="6737471" cy="3986944"/>
          </a:xfrm>
          <a:prstGeom prst="rect">
            <a:avLst/>
          </a:prstGeom>
        </p:spPr>
      </p:pic>
    </p:spTree>
    <p:extLst>
      <p:ext uri="{BB962C8B-B14F-4D97-AF65-F5344CB8AC3E}">
        <p14:creationId xmlns:p14="http://schemas.microsoft.com/office/powerpoint/2010/main" val="2228227418"/>
      </p:ext>
    </p:extLst>
  </p:cSld>
  <p:clrMapOvr>
    <a:masterClrMapping/>
  </p:clrMapOvr>
  <mc:AlternateContent xmlns:mc="http://schemas.openxmlformats.org/markup-compatibility/2006" xmlns:p14="http://schemas.microsoft.com/office/powerpoint/2010/main">
    <mc:Choice Requires="p14">
      <p:transition spd="slow" p14:dur="2000" advTm="25939"/>
    </mc:Choice>
    <mc:Fallback xmlns="">
      <p:transition spd="slow" advTm="2593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Google Shape;29;p7"/>
          <p:cNvSpPr txBox="1">
            <a:spLocks noGrp="1"/>
          </p:cNvSpPr>
          <p:nvPr>
            <p:ph type="sldNum" idx="4294967295"/>
          </p:nvPr>
        </p:nvSpPr>
        <p:spPr>
          <a:xfrm>
            <a:off x="7010400" y="6400800"/>
            <a:ext cx="2133600" cy="457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CFCFCF"/>
              </a:buClr>
              <a:buSzPts val="300"/>
              <a:buFont typeface="Times New Roman"/>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
        <p:nvSpPr>
          <p:cNvPr id="30" name="Google Shape;30;p7"/>
          <p:cNvSpPr/>
          <p:nvPr/>
        </p:nvSpPr>
        <p:spPr>
          <a:xfrm>
            <a:off x="1623000" y="241600"/>
            <a:ext cx="7387800" cy="584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dirty="0" smtClean="0">
                <a:solidFill>
                  <a:srgbClr val="00153C"/>
                </a:solidFill>
                <a:latin typeface="Merriweather"/>
                <a:ea typeface="Merriweather"/>
                <a:cs typeface="Merriweather"/>
                <a:sym typeface="Merriweather"/>
              </a:rPr>
              <a:t>Agenda</a:t>
            </a:r>
            <a:endParaRPr sz="3200" b="0" i="0" u="none" strike="noStrike" cap="none" dirty="0">
              <a:solidFill>
                <a:srgbClr val="00153C"/>
              </a:solidFill>
              <a:latin typeface="Merriweather"/>
              <a:ea typeface="Merriweather"/>
              <a:cs typeface="Merriweather"/>
              <a:sym typeface="Merriweather"/>
            </a:endParaRPr>
          </a:p>
        </p:txBody>
      </p:sp>
      <p:sp>
        <p:nvSpPr>
          <p:cNvPr id="31" name="Google Shape;31;p7"/>
          <p:cNvSpPr/>
          <p:nvPr/>
        </p:nvSpPr>
        <p:spPr>
          <a:xfrm>
            <a:off x="846156" y="1281200"/>
            <a:ext cx="7519917" cy="4664700"/>
          </a:xfrm>
          <a:prstGeom prst="rect">
            <a:avLst/>
          </a:prstGeom>
          <a:noFill/>
          <a:ln>
            <a:noFill/>
          </a:ln>
        </p:spPr>
        <p:txBody>
          <a:bodyPr spcFirstLastPara="1" wrap="square" lIns="91425" tIns="45700" rIns="91425" bIns="45700" anchor="t" anchorCtr="0">
            <a:noAutofit/>
          </a:bodyPr>
          <a:lstStyle/>
          <a:p>
            <a:pPr lvl="0">
              <a:lnSpc>
                <a:spcPct val="150000"/>
              </a:lnSpc>
              <a:spcBef>
                <a:spcPts val="300"/>
              </a:spcBef>
              <a:buSzPts val="1100"/>
            </a:pPr>
            <a:r>
              <a:rPr lang="en-US" sz="2400" b="1" dirty="0" smtClean="0">
                <a:solidFill>
                  <a:srgbClr val="00153C"/>
                </a:solidFill>
                <a:latin typeface="Merriweather"/>
                <a:ea typeface="Merriweather"/>
                <a:cs typeface="Merriweather"/>
                <a:sym typeface="Merriweather"/>
              </a:rPr>
              <a:t>Welcome and Announcements:</a:t>
            </a:r>
            <a:r>
              <a:rPr lang="en-US" sz="2400" dirty="0" smtClean="0">
                <a:solidFill>
                  <a:srgbClr val="00153C"/>
                </a:solidFill>
                <a:latin typeface="Merriweather"/>
                <a:ea typeface="Merriweather"/>
                <a:cs typeface="Merriweather"/>
                <a:sym typeface="Merriweather"/>
              </a:rPr>
              <a:t> Laurence Brewer</a:t>
            </a:r>
            <a:endParaRPr lang="en-US" sz="2400" dirty="0">
              <a:solidFill>
                <a:srgbClr val="00153C"/>
              </a:solidFill>
              <a:latin typeface="Merriweather"/>
              <a:ea typeface="Merriweather"/>
              <a:cs typeface="Merriweather"/>
              <a:sym typeface="Merriweather"/>
            </a:endParaRPr>
          </a:p>
          <a:p>
            <a:pPr lvl="0">
              <a:lnSpc>
                <a:spcPct val="150000"/>
              </a:lnSpc>
              <a:spcBef>
                <a:spcPts val="300"/>
              </a:spcBef>
              <a:buSzPts val="1100"/>
            </a:pPr>
            <a:r>
              <a:rPr lang="en-US" sz="2400" b="1" dirty="0" smtClean="0">
                <a:solidFill>
                  <a:srgbClr val="00153C"/>
                </a:solidFill>
                <a:latin typeface="Merriweather"/>
                <a:ea typeface="Merriweather"/>
                <a:cs typeface="Merriweather"/>
                <a:sym typeface="Merriweather"/>
              </a:rPr>
              <a:t>Federal </a:t>
            </a:r>
            <a:r>
              <a:rPr lang="en-US" sz="2400" b="1" dirty="0">
                <a:solidFill>
                  <a:srgbClr val="00153C"/>
                </a:solidFill>
                <a:latin typeface="Merriweather"/>
                <a:ea typeface="Merriweather"/>
                <a:cs typeface="Merriweather"/>
                <a:sym typeface="Merriweather"/>
              </a:rPr>
              <a:t>Records </a:t>
            </a:r>
            <a:r>
              <a:rPr lang="en-US" sz="2400" b="1" dirty="0" smtClean="0">
                <a:solidFill>
                  <a:srgbClr val="00153C"/>
                </a:solidFill>
                <a:latin typeface="Merriweather"/>
                <a:ea typeface="Merriweather"/>
                <a:cs typeface="Merriweather"/>
                <a:sym typeface="Merriweather"/>
              </a:rPr>
              <a:t>Centers Program Update:</a:t>
            </a:r>
            <a:r>
              <a:rPr lang="en-US" sz="2400" dirty="0" smtClean="0">
                <a:solidFill>
                  <a:srgbClr val="00153C"/>
                </a:solidFill>
                <a:latin typeface="Merriweather"/>
                <a:ea typeface="Merriweather"/>
                <a:cs typeface="Merriweather"/>
                <a:sym typeface="Merriweather"/>
              </a:rPr>
              <a:t> Gordon Everett</a:t>
            </a:r>
          </a:p>
          <a:p>
            <a:pPr lvl="0">
              <a:lnSpc>
                <a:spcPct val="150000"/>
              </a:lnSpc>
              <a:spcBef>
                <a:spcPts val="300"/>
              </a:spcBef>
              <a:buSzPts val="1100"/>
            </a:pPr>
            <a:r>
              <a:rPr lang="en-US" sz="2400" b="1" dirty="0" smtClean="0">
                <a:solidFill>
                  <a:srgbClr val="00153C"/>
                </a:solidFill>
                <a:latin typeface="Merriweather"/>
                <a:ea typeface="Merriweather"/>
                <a:cs typeface="Merriweather"/>
                <a:sym typeface="Merriweather"/>
              </a:rPr>
              <a:t>Annual </a:t>
            </a:r>
            <a:r>
              <a:rPr lang="en-US" sz="2400" b="1" dirty="0">
                <a:solidFill>
                  <a:srgbClr val="00153C"/>
                </a:solidFill>
                <a:latin typeface="Merriweather"/>
                <a:ea typeface="Merriweather"/>
                <a:cs typeface="Merriweather"/>
                <a:sym typeface="Merriweather"/>
              </a:rPr>
              <a:t>Federal RM </a:t>
            </a:r>
            <a:r>
              <a:rPr lang="en-US" sz="2400" b="1" dirty="0" smtClean="0">
                <a:solidFill>
                  <a:srgbClr val="00153C"/>
                </a:solidFill>
                <a:latin typeface="Merriweather"/>
                <a:ea typeface="Merriweather"/>
                <a:cs typeface="Merriweather"/>
                <a:sym typeface="Merriweather"/>
              </a:rPr>
              <a:t>Reporting: </a:t>
            </a:r>
            <a:r>
              <a:rPr lang="en-US" sz="2400" dirty="0" smtClean="0">
                <a:solidFill>
                  <a:srgbClr val="00153C"/>
                </a:solidFill>
                <a:latin typeface="Merriweather"/>
                <a:ea typeface="Merriweather"/>
                <a:cs typeface="Merriweather"/>
                <a:sym typeface="Merriweather"/>
              </a:rPr>
              <a:t>Cindy Smolovik</a:t>
            </a:r>
          </a:p>
          <a:p>
            <a:pPr>
              <a:lnSpc>
                <a:spcPct val="150000"/>
              </a:lnSpc>
              <a:spcBef>
                <a:spcPts val="300"/>
              </a:spcBef>
              <a:buSzPts val="1100"/>
            </a:pPr>
            <a:r>
              <a:rPr lang="en-US" sz="2400" b="1" dirty="0" smtClean="0">
                <a:solidFill>
                  <a:srgbClr val="00153C"/>
                </a:solidFill>
                <a:latin typeface="Merriweather"/>
                <a:ea typeface="Merriweather"/>
                <a:cs typeface="Merriweather"/>
                <a:sym typeface="Merriweather"/>
              </a:rPr>
              <a:t>GRS </a:t>
            </a:r>
            <a:r>
              <a:rPr lang="en-US" sz="2400" b="1" dirty="0">
                <a:solidFill>
                  <a:srgbClr val="00153C"/>
                </a:solidFill>
                <a:latin typeface="Merriweather"/>
                <a:ea typeface="Merriweather"/>
                <a:cs typeface="Merriweather"/>
                <a:sym typeface="Merriweather"/>
              </a:rPr>
              <a:t>Transmittal </a:t>
            </a:r>
            <a:r>
              <a:rPr lang="en-US" sz="2400" b="1" dirty="0" smtClean="0">
                <a:solidFill>
                  <a:srgbClr val="00153C"/>
                </a:solidFill>
                <a:latin typeface="Merriweather"/>
                <a:ea typeface="Merriweather"/>
                <a:cs typeface="Merriweather"/>
                <a:sym typeface="Merriweather"/>
              </a:rPr>
              <a:t>31:</a:t>
            </a:r>
            <a:r>
              <a:rPr lang="en-US" sz="2400" dirty="0" smtClean="0">
                <a:solidFill>
                  <a:srgbClr val="00153C"/>
                </a:solidFill>
                <a:latin typeface="Merriweather"/>
                <a:ea typeface="Merriweather"/>
                <a:cs typeface="Merriweather"/>
                <a:sym typeface="Merriweather"/>
              </a:rPr>
              <a:t> Galen Wilson</a:t>
            </a:r>
          </a:p>
          <a:p>
            <a:pPr lvl="0">
              <a:lnSpc>
                <a:spcPct val="150000"/>
              </a:lnSpc>
              <a:spcBef>
                <a:spcPts val="300"/>
              </a:spcBef>
              <a:buSzPts val="1100"/>
            </a:pPr>
            <a:r>
              <a:rPr lang="en-US" sz="2400" b="1" dirty="0" smtClean="0">
                <a:solidFill>
                  <a:srgbClr val="00153C"/>
                </a:solidFill>
                <a:latin typeface="Merriweather"/>
                <a:ea typeface="Merriweather"/>
                <a:cs typeface="Merriweather"/>
                <a:sym typeface="Merriweather"/>
              </a:rPr>
              <a:t>Digitization Regulations:</a:t>
            </a:r>
            <a:r>
              <a:rPr lang="en-US" sz="2400" dirty="0" smtClean="0">
                <a:solidFill>
                  <a:srgbClr val="00153C"/>
                </a:solidFill>
                <a:latin typeface="Merriweather"/>
                <a:ea typeface="Merriweather"/>
                <a:cs typeface="Merriweather"/>
                <a:sym typeface="Merriweather"/>
              </a:rPr>
              <a:t> Lisa Haralampus</a:t>
            </a:r>
          </a:p>
          <a:p>
            <a:pPr lvl="0">
              <a:lnSpc>
                <a:spcPct val="150000"/>
              </a:lnSpc>
              <a:spcBef>
                <a:spcPts val="300"/>
              </a:spcBef>
              <a:buSzPts val="1100"/>
            </a:pPr>
            <a:r>
              <a:rPr lang="en-US" sz="2400" b="1" dirty="0" smtClean="0">
                <a:solidFill>
                  <a:srgbClr val="00153C"/>
                </a:solidFill>
                <a:latin typeface="Merriweather"/>
                <a:ea typeface="Merriweather"/>
                <a:cs typeface="Merriweather"/>
                <a:sym typeface="Merriweather"/>
              </a:rPr>
              <a:t>General Q&amp;A</a:t>
            </a:r>
            <a:endParaRPr lang="en-US" sz="2400" b="1" dirty="0">
              <a:solidFill>
                <a:srgbClr val="00153C"/>
              </a:solidFill>
              <a:latin typeface="Merriweather"/>
              <a:ea typeface="Merriweather"/>
              <a:cs typeface="Merriweather"/>
              <a:sym typeface="Merriweather"/>
            </a:endParaRPr>
          </a:p>
        </p:txBody>
      </p:sp>
    </p:spTree>
    <p:extLst>
      <p:ext uri="{BB962C8B-B14F-4D97-AF65-F5344CB8AC3E}">
        <p14:creationId xmlns:p14="http://schemas.microsoft.com/office/powerpoint/2010/main" val="1875405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7177" y="1395792"/>
            <a:ext cx="7718205" cy="4432176"/>
          </a:xfrm>
          <a:prstGeom prst="rect">
            <a:avLst/>
          </a:prstGeom>
        </p:spPr>
      </p:pic>
    </p:spTree>
    <p:extLst>
      <p:ext uri="{BB962C8B-B14F-4D97-AF65-F5344CB8AC3E}">
        <p14:creationId xmlns:p14="http://schemas.microsoft.com/office/powerpoint/2010/main" val="449274662"/>
      </p:ext>
    </p:extLst>
  </p:cSld>
  <p:clrMapOvr>
    <a:masterClrMapping/>
  </p:clrMapOvr>
  <mc:AlternateContent xmlns:mc="http://schemas.openxmlformats.org/markup-compatibility/2006" xmlns:p14="http://schemas.microsoft.com/office/powerpoint/2010/main">
    <mc:Choice Requires="p14">
      <p:transition spd="slow" p14:dur="2000" advTm="11091"/>
    </mc:Choice>
    <mc:Fallback xmlns="">
      <p:transition spd="slow" advTm="1109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7272" y="1508516"/>
            <a:ext cx="8883530" cy="4184919"/>
            <a:chOff x="107272" y="1508516"/>
            <a:chExt cx="8883530" cy="4184919"/>
          </a:xfrm>
        </p:grpSpPr>
        <p:sp>
          <p:nvSpPr>
            <p:cNvPr id="2" name="Oval 1"/>
            <p:cNvSpPr/>
            <p:nvPr/>
          </p:nvSpPr>
          <p:spPr>
            <a:xfrm>
              <a:off x="2820839" y="2523073"/>
              <a:ext cx="3550085" cy="31703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erriweather" panose="020B0604020202020204" charset="0"/>
                </a:rPr>
                <a:t>Challenges transitioning to fully-electronic recordkeeping </a:t>
              </a:r>
            </a:p>
            <a:p>
              <a:pPr algn="ctr"/>
              <a:r>
                <a:rPr lang="en-US" dirty="0">
                  <a:latin typeface="Merriweather" panose="020B0604020202020204" charset="0"/>
                </a:rPr>
                <a:t>by 12-31-2022</a:t>
              </a:r>
            </a:p>
          </p:txBody>
        </p:sp>
        <p:grpSp>
          <p:nvGrpSpPr>
            <p:cNvPr id="8" name="Group 7"/>
            <p:cNvGrpSpPr/>
            <p:nvPr/>
          </p:nvGrpSpPr>
          <p:grpSpPr>
            <a:xfrm>
              <a:off x="107272" y="1508516"/>
              <a:ext cx="8883530" cy="4114875"/>
              <a:chOff x="107272" y="1508517"/>
              <a:chExt cx="8883530" cy="3828948"/>
            </a:xfrm>
          </p:grpSpPr>
          <p:sp>
            <p:nvSpPr>
              <p:cNvPr id="3" name="TextBox 2"/>
              <p:cNvSpPr txBox="1"/>
              <p:nvPr/>
            </p:nvSpPr>
            <p:spPr>
              <a:xfrm>
                <a:off x="569343" y="1777390"/>
                <a:ext cx="2907102" cy="88781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erriweather" panose="020B0604020202020204" charset="0"/>
                  </a:rPr>
                  <a:t>Agency size</a:t>
                </a:r>
              </a:p>
              <a:p>
                <a:pPr marL="742950" lvl="1" indent="-285750">
                  <a:buFont typeface="Arial" panose="020B0604020202020204" pitchFamily="34" charset="0"/>
                  <a:buChar char="•"/>
                </a:pPr>
                <a:r>
                  <a:rPr lang="en-US" dirty="0">
                    <a:latin typeface="Merriweather" panose="020B0604020202020204" charset="0"/>
                  </a:rPr>
                  <a:t>Small agency</a:t>
                </a:r>
              </a:p>
              <a:p>
                <a:pPr marL="742950" lvl="1" indent="-285750">
                  <a:buFont typeface="Arial" panose="020B0604020202020204" pitchFamily="34" charset="0"/>
                  <a:buChar char="•"/>
                </a:pPr>
                <a:r>
                  <a:rPr lang="en-US" dirty="0">
                    <a:latin typeface="Merriweather" panose="020B0604020202020204" charset="0"/>
                  </a:rPr>
                  <a:t>Very large agency</a:t>
                </a:r>
              </a:p>
              <a:p>
                <a:endParaRPr lang="en-US" dirty="0"/>
              </a:p>
            </p:txBody>
          </p:sp>
          <p:sp>
            <p:nvSpPr>
              <p:cNvPr id="4" name="TextBox 3"/>
              <p:cNvSpPr txBox="1"/>
              <p:nvPr/>
            </p:nvSpPr>
            <p:spPr>
              <a:xfrm>
                <a:off x="5167223" y="1508517"/>
                <a:ext cx="3597213" cy="128875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erriweather" panose="020B0604020202020204" charset="0"/>
                  </a:rPr>
                  <a:t>Volume</a:t>
                </a:r>
              </a:p>
              <a:p>
                <a:pPr marL="742950" lvl="1" indent="-285750">
                  <a:buFont typeface="Arial" panose="020B0604020202020204" pitchFamily="34" charset="0"/>
                  <a:buChar char="•"/>
                </a:pPr>
                <a:r>
                  <a:rPr lang="en-US" dirty="0">
                    <a:latin typeface="Merriweather" panose="020B0604020202020204" charset="0"/>
                  </a:rPr>
                  <a:t>High volume of electronic records</a:t>
                </a:r>
              </a:p>
              <a:p>
                <a:pPr marL="742950" lvl="1" indent="-285750">
                  <a:buFont typeface="Arial" panose="020B0604020202020204" pitchFamily="34" charset="0"/>
                  <a:buChar char="•"/>
                </a:pPr>
                <a:r>
                  <a:rPr lang="en-US" dirty="0">
                    <a:latin typeface="Merriweather" panose="020B0604020202020204" charset="0"/>
                  </a:rPr>
                  <a:t>High volume of legacy paper</a:t>
                </a:r>
              </a:p>
              <a:p>
                <a:pPr marL="742950" lvl="1" indent="-285750">
                  <a:buFont typeface="Arial" panose="020B0604020202020204" pitchFamily="34" charset="0"/>
                  <a:buChar char="•"/>
                </a:pPr>
                <a:r>
                  <a:rPr lang="en-US" dirty="0">
                    <a:latin typeface="Merriweather" panose="020B0604020202020204" charset="0"/>
                  </a:rPr>
                  <a:t>Large quantity of systems</a:t>
                </a:r>
              </a:p>
              <a:p>
                <a:endParaRPr lang="en-US" dirty="0"/>
              </a:p>
            </p:txBody>
          </p:sp>
          <p:sp>
            <p:nvSpPr>
              <p:cNvPr id="5" name="TextBox 4"/>
              <p:cNvSpPr txBox="1"/>
              <p:nvPr/>
            </p:nvSpPr>
            <p:spPr>
              <a:xfrm>
                <a:off x="107272" y="3379617"/>
                <a:ext cx="2783441" cy="128875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erriweather" panose="020B0604020202020204" charset="0"/>
                  </a:rPr>
                  <a:t>Dependence on paper</a:t>
                </a:r>
              </a:p>
              <a:p>
                <a:pPr marL="742950" lvl="1" indent="-285750">
                  <a:buFont typeface="Arial" panose="020B0604020202020204" pitchFamily="34" charset="0"/>
                  <a:buChar char="•"/>
                </a:pPr>
                <a:r>
                  <a:rPr lang="en-US" dirty="0">
                    <a:latin typeface="Merriweather" panose="020B0604020202020204" charset="0"/>
                  </a:rPr>
                  <a:t>Regulatory requirements for paper</a:t>
                </a:r>
              </a:p>
              <a:p>
                <a:pPr marL="742950" lvl="1" indent="-285750">
                  <a:buFont typeface="Arial" panose="020B0604020202020204" pitchFamily="34" charset="0"/>
                  <a:buChar char="•"/>
                </a:pPr>
                <a:r>
                  <a:rPr lang="en-US" dirty="0">
                    <a:latin typeface="Merriweather" panose="020B0604020202020204" charset="0"/>
                  </a:rPr>
                  <a:t>Culture change</a:t>
                </a:r>
              </a:p>
              <a:p>
                <a:endParaRPr lang="en-US" dirty="0"/>
              </a:p>
            </p:txBody>
          </p:sp>
          <p:sp>
            <p:nvSpPr>
              <p:cNvPr id="6" name="TextBox 5"/>
              <p:cNvSpPr txBox="1"/>
              <p:nvPr/>
            </p:nvSpPr>
            <p:spPr>
              <a:xfrm>
                <a:off x="6254496" y="3447289"/>
                <a:ext cx="2736306" cy="189017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erriweather" panose="020B0604020202020204" charset="0"/>
                  </a:rPr>
                  <a:t>Other</a:t>
                </a:r>
              </a:p>
              <a:p>
                <a:pPr marL="742950" lvl="1" indent="-285750">
                  <a:buFont typeface="Arial" panose="020B0604020202020204" pitchFamily="34" charset="0"/>
                  <a:buChar char="•"/>
                </a:pPr>
                <a:r>
                  <a:rPr lang="en-US" dirty="0">
                    <a:latin typeface="Merriweather" panose="020B0604020202020204" charset="0"/>
                  </a:rPr>
                  <a:t>Lack of resources</a:t>
                </a:r>
              </a:p>
              <a:p>
                <a:pPr marL="742950" lvl="1" indent="-285750">
                  <a:buFont typeface="Arial" panose="020B0604020202020204" pitchFamily="34" charset="0"/>
                  <a:buChar char="•"/>
                </a:pPr>
                <a:r>
                  <a:rPr lang="en-US" dirty="0">
                    <a:latin typeface="Merriweather" panose="020B0604020202020204" charset="0"/>
                  </a:rPr>
                  <a:t>Disparate approaches to implementing systems across the agency</a:t>
                </a:r>
              </a:p>
              <a:p>
                <a:pPr marL="742950" lvl="1" indent="-285750">
                  <a:buFont typeface="Arial" panose="020B0604020202020204" pitchFamily="34" charset="0"/>
                  <a:buChar char="•"/>
                </a:pPr>
                <a:r>
                  <a:rPr lang="en-US" dirty="0">
                    <a:latin typeface="Merriweather" panose="020B0604020202020204" charset="0"/>
                  </a:rPr>
                  <a:t>Variety of data</a:t>
                </a:r>
              </a:p>
              <a:p>
                <a:endParaRPr lang="en-US" dirty="0"/>
              </a:p>
            </p:txBody>
          </p:sp>
        </p:grpSp>
      </p:grpSp>
      <p:sp>
        <p:nvSpPr>
          <p:cNvPr id="7" name="TextBox 6"/>
          <p:cNvSpPr txBox="1"/>
          <p:nvPr/>
        </p:nvSpPr>
        <p:spPr>
          <a:xfrm>
            <a:off x="107272" y="5879592"/>
            <a:ext cx="2120639" cy="307777"/>
          </a:xfrm>
          <a:prstGeom prst="rect">
            <a:avLst/>
          </a:prstGeom>
          <a:noFill/>
        </p:spPr>
        <p:txBody>
          <a:bodyPr wrap="square" rtlCol="0">
            <a:spAutoFit/>
          </a:bodyPr>
          <a:lstStyle/>
          <a:p>
            <a:r>
              <a:rPr lang="en-US" dirty="0"/>
              <a:t>SAORM Report 2019</a:t>
            </a:r>
          </a:p>
        </p:txBody>
      </p:sp>
    </p:spTree>
    <p:extLst>
      <p:ext uri="{BB962C8B-B14F-4D97-AF65-F5344CB8AC3E}">
        <p14:creationId xmlns:p14="http://schemas.microsoft.com/office/powerpoint/2010/main" val="3582230686"/>
      </p:ext>
    </p:extLst>
  </p:cSld>
  <p:clrMapOvr>
    <a:masterClrMapping/>
  </p:clrMapOvr>
  <mc:AlternateContent xmlns:mc="http://schemas.openxmlformats.org/markup-compatibility/2006" xmlns:p14="http://schemas.microsoft.com/office/powerpoint/2010/main">
    <mc:Choice Requires="p14">
      <p:transition spd="slow" p14:dur="2000" advTm="44807"/>
    </mc:Choice>
    <mc:Fallback xmlns="">
      <p:transition spd="slow" advTm="4480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64007" y="1051560"/>
            <a:ext cx="9237722" cy="5230368"/>
          </a:xfrm>
          <a:prstGeom prst="rect">
            <a:avLst/>
          </a:prstGeom>
        </p:spPr>
      </p:pic>
      <p:sp>
        <p:nvSpPr>
          <p:cNvPr id="14" name="TextBox 13"/>
          <p:cNvSpPr txBox="1"/>
          <p:nvPr/>
        </p:nvSpPr>
        <p:spPr>
          <a:xfrm>
            <a:off x="7068988" y="5912596"/>
            <a:ext cx="2194575" cy="369332"/>
          </a:xfrm>
          <a:prstGeom prst="rect">
            <a:avLst/>
          </a:prstGeom>
          <a:noFill/>
        </p:spPr>
        <p:txBody>
          <a:bodyPr wrap="none" rtlCol="0">
            <a:spAutoFit/>
          </a:bodyPr>
          <a:lstStyle/>
          <a:p>
            <a:r>
              <a:rPr lang="en-US" dirty="0"/>
              <a:t>SAORM 2019 Reports</a:t>
            </a:r>
          </a:p>
        </p:txBody>
      </p:sp>
    </p:spTree>
    <p:extLst>
      <p:ext uri="{BB962C8B-B14F-4D97-AF65-F5344CB8AC3E}">
        <p14:creationId xmlns:p14="http://schemas.microsoft.com/office/powerpoint/2010/main" val="1448858833"/>
      </p:ext>
    </p:extLst>
  </p:cSld>
  <p:clrMapOvr>
    <a:masterClrMapping/>
  </p:clrMapOvr>
  <mc:AlternateContent xmlns:mc="http://schemas.openxmlformats.org/markup-compatibility/2006" xmlns:p14="http://schemas.microsoft.com/office/powerpoint/2010/main">
    <mc:Choice Requires="p14">
      <p:transition spd="slow" p14:dur="2000" advTm="57920"/>
    </mc:Choice>
    <mc:Fallback xmlns="">
      <p:transition spd="slow" advTm="5792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3192" y="1413468"/>
            <a:ext cx="6356672" cy="4270451"/>
          </a:xfrm>
          <a:prstGeom prst="rect">
            <a:avLst/>
          </a:prstGeom>
        </p:spPr>
      </p:pic>
    </p:spTree>
    <p:extLst>
      <p:ext uri="{BB962C8B-B14F-4D97-AF65-F5344CB8AC3E}">
        <p14:creationId xmlns:p14="http://schemas.microsoft.com/office/powerpoint/2010/main" val="2625738911"/>
      </p:ext>
    </p:extLst>
  </p:cSld>
  <p:clrMapOvr>
    <a:masterClrMapping/>
  </p:clrMapOvr>
  <mc:AlternateContent xmlns:mc="http://schemas.openxmlformats.org/markup-compatibility/2006" xmlns:p14="http://schemas.microsoft.com/office/powerpoint/2010/main">
    <mc:Choice Requires="p14">
      <p:transition spd="slow" p14:dur="2000" advTm="32718"/>
    </mc:Choice>
    <mc:Fallback xmlns="">
      <p:transition spd="slow" advTm="3271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8901" y="1295286"/>
            <a:ext cx="6929724" cy="4328274"/>
          </a:xfrm>
          <a:prstGeom prst="rect">
            <a:avLst/>
          </a:prstGeom>
        </p:spPr>
      </p:pic>
    </p:spTree>
    <p:extLst>
      <p:ext uri="{BB962C8B-B14F-4D97-AF65-F5344CB8AC3E}">
        <p14:creationId xmlns:p14="http://schemas.microsoft.com/office/powerpoint/2010/main" val="508057098"/>
      </p:ext>
    </p:extLst>
  </p:cSld>
  <p:clrMapOvr>
    <a:masterClrMapping/>
  </p:clrMapOvr>
  <mc:AlternateContent xmlns:mc="http://schemas.openxmlformats.org/markup-compatibility/2006" xmlns:p14="http://schemas.microsoft.com/office/powerpoint/2010/main">
    <mc:Choice Requires="p14">
      <p:transition spd="slow" p14:dur="2000" advTm="56561"/>
    </mc:Choice>
    <mc:Fallback xmlns="">
      <p:transition spd="slow" advTm="5656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1037366"/>
            <a:ext cx="9144000" cy="609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Using </a:t>
            </a:r>
            <a:r>
              <a:rPr kumimoji="0" lang="en-US" sz="3600" b="1"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Results</a:t>
            </a:r>
            <a:endParaRPr kumimoji="0" lang="en-US" sz="36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Text Placeholder 5"/>
          <p:cNvSpPr txBox="1">
            <a:spLocks/>
          </p:cNvSpPr>
          <p:nvPr/>
        </p:nvSpPr>
        <p:spPr>
          <a:xfrm>
            <a:off x="578964" y="1511167"/>
            <a:ext cx="3868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ysClr val="windowText" lastClr="000000"/>
                </a:solidFill>
                <a:effectLst/>
                <a:uLnTx/>
                <a:uFillTx/>
                <a:latin typeface="Merriweather" panose="020B0604020202020204" charset="0"/>
              </a:rPr>
              <a:t>NARA</a:t>
            </a:r>
          </a:p>
        </p:txBody>
      </p:sp>
      <p:sp>
        <p:nvSpPr>
          <p:cNvPr id="4" name="Content Placeholder 4"/>
          <p:cNvSpPr txBox="1">
            <a:spLocks/>
          </p:cNvSpPr>
          <p:nvPr/>
        </p:nvSpPr>
        <p:spPr>
          <a:xfrm>
            <a:off x="406244" y="2401754"/>
            <a:ext cx="3868340"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Merriweather" panose="020B0604020202020204" charset="0"/>
              </a:rPr>
              <a:t>Gather information in a consistent and uniform manner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Merriweather" panose="020B0604020202020204" charset="0"/>
              </a:rPr>
              <a:t>Identify emerging trends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Merriweather" panose="020B0604020202020204" charset="0"/>
              </a:rPr>
              <a:t>Provide some level of feed back to agencies with a score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 Placeholder 6"/>
          <p:cNvSpPr txBox="1">
            <a:spLocks/>
          </p:cNvSpPr>
          <p:nvPr/>
        </p:nvSpPr>
        <p:spPr>
          <a:xfrm>
            <a:off x="4629149" y="1577842"/>
            <a:ext cx="38873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ysClr val="windowText" lastClr="000000"/>
                </a:solidFill>
                <a:effectLst/>
                <a:uLnTx/>
                <a:uFillTx/>
                <a:latin typeface="Merriweather" panose="020B0604020202020204" charset="0"/>
              </a:rPr>
              <a:t>Agencies</a:t>
            </a:r>
          </a:p>
        </p:txBody>
      </p:sp>
      <p:sp>
        <p:nvSpPr>
          <p:cNvPr id="6" name="Content Placeholder 7"/>
          <p:cNvSpPr txBox="1">
            <a:spLocks/>
          </p:cNvSpPr>
          <p:nvPr/>
        </p:nvSpPr>
        <p:spPr>
          <a:xfrm>
            <a:off x="4598669" y="2423344"/>
            <a:ext cx="3887391" cy="3684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Merriweather" panose="020B0604020202020204" charset="0"/>
              </a:rPr>
              <a:t>Determine weaknesses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Merriweather" panose="020B0604020202020204" charset="0"/>
              </a:rPr>
              <a:t>Apply limited resources more appropriately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Merriweather" panose="020B0604020202020204" charset="0"/>
              </a:rPr>
              <a:t>Use scores to measure effectiveness of their RM programs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Merriweather" panose="020B0604020202020204" charset="0"/>
              </a:rPr>
              <a:t>Use to leverage support for RM program </a:t>
            </a:r>
          </a:p>
        </p:txBody>
      </p:sp>
    </p:spTree>
    <p:extLst>
      <p:ext uri="{BB962C8B-B14F-4D97-AF65-F5344CB8AC3E}">
        <p14:creationId xmlns:p14="http://schemas.microsoft.com/office/powerpoint/2010/main" val="1357823393"/>
      </p:ext>
    </p:extLst>
  </p:cSld>
  <p:clrMapOvr>
    <a:masterClrMapping/>
  </p:clrMapOvr>
  <mc:AlternateContent xmlns:mc="http://schemas.openxmlformats.org/markup-compatibility/2006" xmlns:p14="http://schemas.microsoft.com/office/powerpoint/2010/main">
    <mc:Choice Requires="p14">
      <p:transition spd="slow" p14:dur="2000" advTm="62626"/>
    </mc:Choice>
    <mc:Fallback xmlns="">
      <p:transition spd="slow" advTm="6262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752" y="1069848"/>
            <a:ext cx="4150495" cy="830997"/>
          </a:xfrm>
          <a:prstGeom prst="rect">
            <a:avLst/>
          </a:prstGeom>
          <a:noFill/>
        </p:spPr>
        <p:txBody>
          <a:bodyPr wrap="none" rtlCol="0">
            <a:spAutoFit/>
          </a:bodyPr>
          <a:lstStyle/>
          <a:p>
            <a:r>
              <a:rPr lang="en-US" sz="4800" dirty="0">
                <a:latin typeface="Merriweather" panose="020B0604020202020204" charset="0"/>
              </a:rPr>
              <a:t>What’s next?</a:t>
            </a:r>
          </a:p>
        </p:txBody>
      </p:sp>
      <p:graphicFrame>
        <p:nvGraphicFramePr>
          <p:cNvPr id="4" name="Diagram 3"/>
          <p:cNvGraphicFramePr/>
          <p:nvPr/>
        </p:nvGraphicFramePr>
        <p:xfrm>
          <a:off x="420624" y="1975104"/>
          <a:ext cx="7798581" cy="416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3149757"/>
      </p:ext>
    </p:extLst>
  </p:cSld>
  <p:clrMapOvr>
    <a:masterClrMapping/>
  </p:clrMapOvr>
  <mc:AlternateContent xmlns:mc="http://schemas.openxmlformats.org/markup-compatibility/2006" xmlns:p14="http://schemas.microsoft.com/office/powerpoint/2010/main">
    <mc:Choice Requires="p14">
      <p:transition spd="slow" p14:dur="2000" advTm="35861"/>
    </mc:Choice>
    <mc:Fallback xmlns="">
      <p:transition spd="slow" advTm="3586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107440"/>
            <a:ext cx="9144000" cy="548640"/>
          </a:xfrm>
          <a:prstGeom prst="rect">
            <a:avLst/>
          </a:prstGeom>
        </p:spPr>
        <p:txBody>
          <a:bodyPr vert="horz" lIns="91440" tIns="45720" rIns="91440" bIns="45720" rtlCol="0" anchor="ctr">
            <a:normAutofit fontScale="97500" lnSpcReduction="10000"/>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Merriweather" panose="020B0604020202020204" charset="0"/>
              </a:rPr>
              <a:t>Contact </a:t>
            </a:r>
            <a:r>
              <a:rPr kumimoji="0" lang="en-US" sz="3600" b="1" i="0" u="none" strike="noStrike" kern="1200" cap="none" spc="0" normalizeH="0" baseline="0" noProof="0" dirty="0" smtClean="0">
                <a:ln>
                  <a:noFill/>
                </a:ln>
                <a:solidFill>
                  <a:sysClr val="windowText" lastClr="000000"/>
                </a:solidFill>
                <a:effectLst/>
                <a:uLnTx/>
                <a:uFillTx/>
                <a:latin typeface="Merriweather" panose="020B0604020202020204" charset="0"/>
              </a:rPr>
              <a:t>Information</a:t>
            </a:r>
            <a:endParaRPr kumimoji="0" lang="en-US" sz="3600" b="1" i="0" u="none" strike="noStrike" kern="1200" cap="none" spc="0" normalizeH="0" baseline="0" noProof="0" dirty="0">
              <a:ln>
                <a:noFill/>
              </a:ln>
              <a:solidFill>
                <a:sysClr val="windowText" lastClr="000000"/>
              </a:solidFill>
              <a:effectLst/>
              <a:uLnTx/>
              <a:uFillTx/>
              <a:latin typeface="Merriweather" panose="020B0604020202020204" charset="0"/>
            </a:endParaRPr>
          </a:p>
        </p:txBody>
      </p:sp>
      <p:sp>
        <p:nvSpPr>
          <p:cNvPr id="3" name="Content Placeholder 2"/>
          <p:cNvSpPr txBox="1">
            <a:spLocks/>
          </p:cNvSpPr>
          <p:nvPr/>
        </p:nvSpPr>
        <p:spPr>
          <a:xfrm>
            <a:off x="457200" y="2235500"/>
            <a:ext cx="8229600" cy="2854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Merriweather" panose="020B0604020202020204" charset="0"/>
                <a:hlinkClick r:id="rId2"/>
              </a:rPr>
              <a:t>Donald.Rosen@nara.gov</a:t>
            </a:r>
            <a:endParaRPr kumimoji="0" lang="en-US" sz="2800" b="0" i="0" u="none" strike="noStrike" kern="1200" cap="none" spc="0" normalizeH="0" baseline="0" noProof="0" dirty="0">
              <a:ln>
                <a:noFill/>
              </a:ln>
              <a:solidFill>
                <a:sysClr val="windowText" lastClr="000000"/>
              </a:solidFill>
              <a:effectLst/>
              <a:uLnTx/>
              <a:uFillTx/>
              <a:latin typeface="Merriweather" panose="020B060402020202020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Merriweather" panose="020B0604020202020204" charset="0"/>
                <a:hlinkClick r:id="rId2"/>
              </a:rPr>
              <a:t>Cindy.Smolovik@nara.gov</a:t>
            </a:r>
            <a:endParaRPr kumimoji="0" lang="en-US" sz="2800" b="0" i="0" u="none" strike="noStrike" kern="1200" cap="none" spc="0" normalizeH="0" baseline="0" noProof="0" dirty="0">
              <a:ln>
                <a:noFill/>
              </a:ln>
              <a:solidFill>
                <a:sysClr val="windowText" lastClr="000000"/>
              </a:solidFill>
              <a:effectLst/>
              <a:uLnTx/>
              <a:uFillTx/>
              <a:latin typeface="Merriweather" panose="020B060402020202020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Merriweather" panose="020B0604020202020204" charset="0"/>
                <a:hlinkClick r:id="rId2"/>
              </a:rPr>
              <a:t>rmselfassessment@nara.gov</a:t>
            </a:r>
            <a:endParaRPr kumimoji="0" lang="en-US" sz="2800" b="0" i="0" u="none" strike="noStrike" kern="1200" cap="none" spc="0" normalizeH="0" baseline="0" noProof="0" dirty="0">
              <a:ln>
                <a:noFill/>
              </a:ln>
              <a:solidFill>
                <a:sysClr val="windowText" lastClr="000000"/>
              </a:solidFill>
              <a:effectLst/>
              <a:uLnTx/>
              <a:uFillTx/>
              <a:latin typeface="Merriweather" panose="020B060402020202020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Merriweather" panose="020B060402020202020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398273"/>
      </p:ext>
    </p:extLst>
  </p:cSld>
  <p:clrMapOvr>
    <a:masterClrMapping/>
  </p:clrMapOvr>
  <mc:AlternateContent xmlns:mc="http://schemas.openxmlformats.org/markup-compatibility/2006" xmlns:p14="http://schemas.microsoft.com/office/powerpoint/2010/main">
    <mc:Choice Requires="p14">
      <p:transition spd="slow" p14:dur="2000" advTm="13403"/>
    </mc:Choice>
    <mc:Fallback xmlns="">
      <p:transition spd="slow" advTm="1340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5"/>
          <p:cNvSpPr txBox="1">
            <a:spLocks noGrp="1"/>
          </p:cNvSpPr>
          <p:nvPr>
            <p:ph type="sldNum" idx="4294967295"/>
          </p:nvPr>
        </p:nvSpPr>
        <p:spPr>
          <a:xfrm>
            <a:off x="7010400" y="6400800"/>
            <a:ext cx="2133600" cy="457200"/>
          </a:xfrm>
          <a:prstGeom prst="rect">
            <a:avLst/>
          </a:prstGeom>
          <a:noFill/>
          <a:ln>
            <a:noFill/>
          </a:ln>
        </p:spPr>
        <p:txBody>
          <a:bodyPr spcFirstLastPara="1" wrap="square" lIns="91425" tIns="45700" rIns="91425" bIns="45700" anchor="ctr" anchorCtr="0">
            <a:noAutofit/>
          </a:bodyPr>
          <a:lstStyle/>
          <a:p>
            <a:pPr algn="r">
              <a:buClr>
                <a:srgbClr val="CFCFCF"/>
              </a:buClr>
              <a:buSzPts val="300"/>
              <a:buFont typeface="Times New Roman"/>
              <a:buNone/>
            </a:pPr>
            <a:fld id="{00000000-1234-1234-1234-123412341234}" type="slidenum">
              <a:rPr lang="en-US"/>
              <a:pPr algn="r">
                <a:buClr>
                  <a:srgbClr val="CFCFCF"/>
                </a:buClr>
                <a:buSzPts val="300"/>
                <a:buFont typeface="Times New Roman"/>
                <a:buNone/>
              </a:pPr>
              <a:t>28</a:t>
            </a:fld>
            <a:endParaRPr/>
          </a:p>
        </p:txBody>
      </p:sp>
      <p:sp>
        <p:nvSpPr>
          <p:cNvPr id="57" name="Google Shape;57;p5"/>
          <p:cNvSpPr txBox="1">
            <a:spLocks noGrp="1"/>
          </p:cNvSpPr>
          <p:nvPr>
            <p:ph type="title" idx="4294967295"/>
          </p:nvPr>
        </p:nvSpPr>
        <p:spPr>
          <a:xfrm>
            <a:off x="2873735" y="1406350"/>
            <a:ext cx="9144000" cy="1143000"/>
          </a:xfrm>
          <a:prstGeom prst="rect">
            <a:avLst/>
          </a:prstGeom>
          <a:noFill/>
          <a:ln>
            <a:noFill/>
          </a:ln>
        </p:spPr>
        <p:txBody>
          <a:bodyPr spcFirstLastPara="1" wrap="square" lIns="91425" tIns="91425" rIns="91425" bIns="91425" anchor="ctr" anchorCtr="0">
            <a:noAutofit/>
          </a:bodyPr>
          <a:lstStyle/>
          <a:p>
            <a:pPr lvl="0">
              <a:buSzPts val="4400"/>
            </a:pP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153C"/>
                </a:solidFill>
                <a:latin typeface="Merriweather"/>
                <a:ea typeface="Merriweather"/>
                <a:cs typeface="Merriweather"/>
                <a:sym typeface="Merriweather"/>
              </a:rPr>
              <a:t>Questions?</a:t>
            </a:r>
            <a:br>
              <a:rPr lang="en-US" sz="4400" b="1" i="0" u="none" strike="noStrike" cap="none" dirty="0">
                <a:solidFill>
                  <a:srgbClr val="00153C"/>
                </a:solidFill>
                <a:latin typeface="Merriweather"/>
                <a:ea typeface="Merriweather"/>
                <a:cs typeface="Merriweather"/>
                <a:sym typeface="Merriweather"/>
              </a:rPr>
            </a:br>
            <a:r>
              <a:rPr lang="en-US" sz="4400" b="1" i="0" u="none" strike="noStrike" cap="none" dirty="0">
                <a:solidFill>
                  <a:srgbClr val="00153C"/>
                </a:solidFill>
                <a:latin typeface="Merriweather"/>
                <a:ea typeface="Merriweather"/>
                <a:cs typeface="Merriweather"/>
                <a:sym typeface="Merriweather"/>
              </a:rPr>
              <a:t/>
            </a:r>
            <a:br>
              <a:rPr lang="en-US" sz="4400" b="1" i="0" u="none" strike="noStrike" cap="none" dirty="0">
                <a:solidFill>
                  <a:srgbClr val="00153C"/>
                </a:solidFill>
                <a:latin typeface="Merriweather"/>
                <a:ea typeface="Merriweather"/>
                <a:cs typeface="Merriweather"/>
                <a:sym typeface="Merriweather"/>
              </a:rPr>
            </a:br>
            <a:r>
              <a:rPr lang="en-US" sz="2000" dirty="0">
                <a:solidFill>
                  <a:srgbClr val="00153C"/>
                </a:solidFill>
                <a:latin typeface="Merriweather"/>
                <a:ea typeface="Merriweather"/>
                <a:cs typeface="Merriweather"/>
                <a:sym typeface="Merriweather"/>
              </a:rPr>
              <a:t>Type question in “Chat” Box</a:t>
            </a:r>
            <a:br>
              <a:rPr lang="en-US" sz="2000" dirty="0">
                <a:solidFill>
                  <a:srgbClr val="00153C"/>
                </a:solidFill>
                <a:latin typeface="Merriweather"/>
                <a:ea typeface="Merriweather"/>
                <a:cs typeface="Merriweather"/>
                <a:sym typeface="Merriweather"/>
              </a:rPr>
            </a:br>
            <a:r>
              <a:rPr lang="en-US" sz="2000" dirty="0">
                <a:solidFill>
                  <a:srgbClr val="00153C"/>
                </a:solidFill>
                <a:latin typeface="Merriweather"/>
                <a:ea typeface="Merriweather"/>
                <a:cs typeface="Merriweather"/>
                <a:sym typeface="Merriweather"/>
              </a:rPr>
              <a:t/>
            </a:r>
            <a:br>
              <a:rPr lang="en-US" sz="2000" dirty="0">
                <a:solidFill>
                  <a:srgbClr val="00153C"/>
                </a:solidFill>
                <a:latin typeface="Merriweather"/>
                <a:ea typeface="Merriweather"/>
                <a:cs typeface="Merriweather"/>
                <a:sym typeface="Merriweather"/>
              </a:rPr>
            </a:br>
            <a:r>
              <a:rPr lang="en-US" sz="2000" dirty="0">
                <a:solidFill>
                  <a:srgbClr val="00153C"/>
                </a:solidFill>
                <a:latin typeface="Merriweather"/>
                <a:ea typeface="Merriweather"/>
                <a:cs typeface="Merriweather"/>
                <a:sym typeface="Merriweather"/>
              </a:rPr>
              <a:t>Include your name and Agency</a:t>
            </a:r>
            <a:br>
              <a:rPr lang="en-US" sz="2000" dirty="0">
                <a:solidFill>
                  <a:srgbClr val="00153C"/>
                </a:solidFill>
                <a:latin typeface="Merriweather"/>
                <a:ea typeface="Merriweather"/>
                <a:cs typeface="Merriweather"/>
                <a:sym typeface="Merriweather"/>
              </a:rPr>
            </a:br>
            <a:r>
              <a:rPr lang="en-US" sz="2000" dirty="0" smtClean="0">
                <a:solidFill>
                  <a:srgbClr val="00153C"/>
                </a:solidFill>
                <a:latin typeface="Merriweather"/>
                <a:ea typeface="Merriweather"/>
                <a:cs typeface="Merriweather"/>
                <a:sym typeface="Merriweather"/>
              </a:rPr>
              <a:t/>
            </a:r>
            <a:br>
              <a:rPr lang="en-US" sz="2000" dirty="0" smtClean="0">
                <a:solidFill>
                  <a:srgbClr val="00153C"/>
                </a:solidFill>
                <a:latin typeface="Merriweather"/>
                <a:ea typeface="Merriweather"/>
                <a:cs typeface="Merriweather"/>
                <a:sym typeface="Merriweather"/>
              </a:rPr>
            </a:br>
            <a:endParaRPr sz="2000" b="1" i="0" u="none" strike="noStrike" cap="none" dirty="0">
              <a:solidFill>
                <a:srgbClr val="00153C"/>
              </a:solidFill>
              <a:latin typeface="Merriweather"/>
              <a:ea typeface="Merriweather"/>
              <a:cs typeface="Merriweather"/>
              <a:sym typeface="Merriweather"/>
            </a:endParaRPr>
          </a:p>
        </p:txBody>
      </p:sp>
      <p:sp>
        <p:nvSpPr>
          <p:cNvPr id="2" name="Rectangle 1">
            <a:extLst>
              <a:ext uri="{FF2B5EF4-FFF2-40B4-BE49-F238E27FC236}">
                <a16:creationId xmlns:a16="http://schemas.microsoft.com/office/drawing/2014/main" xmlns="" id="{670B46F1-C06F-46F9-ACE3-647467496222}"/>
              </a:ext>
            </a:extLst>
          </p:cNvPr>
          <p:cNvSpPr/>
          <p:nvPr/>
        </p:nvSpPr>
        <p:spPr>
          <a:xfrm>
            <a:off x="1987825" y="3073218"/>
            <a:ext cx="5022575" cy="12804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153C"/>
                </a:solidFill>
                <a:latin typeface="Merriweather"/>
                <a:ea typeface="Merriweather"/>
                <a:cs typeface="Merriweather"/>
                <a:sym typeface="Merriweather"/>
              </a:rPr>
              <a:t/>
            </a:r>
            <a:br>
              <a:rPr lang="en-US" dirty="0">
                <a:solidFill>
                  <a:srgbClr val="00153C"/>
                </a:solidFill>
                <a:latin typeface="Merriweather"/>
                <a:ea typeface="Merriweather"/>
                <a:cs typeface="Merriweather"/>
                <a:sym typeface="Merriweather"/>
              </a:rPr>
            </a:br>
            <a:r>
              <a:rPr lang="en-US" dirty="0">
                <a:solidFill>
                  <a:srgbClr val="00153C"/>
                </a:solidFill>
                <a:latin typeface="Merriweather"/>
                <a:ea typeface="Merriweather"/>
                <a:cs typeface="Merriweather"/>
                <a:sym typeface="Merriweather"/>
              </a:rPr>
              <a:t> </a:t>
            </a:r>
            <a:endParaRPr lang="en-US" dirty="0">
              <a:solidFill>
                <a:srgbClr val="FFFFFF"/>
              </a:solidFill>
            </a:endParaRPr>
          </a:p>
        </p:txBody>
      </p:sp>
      <p:pic>
        <p:nvPicPr>
          <p:cNvPr id="4" name="Graphic 3" descr="Checkmark">
            <a:extLst>
              <a:ext uri="{FF2B5EF4-FFF2-40B4-BE49-F238E27FC236}">
                <a16:creationId xmlns:a16="http://schemas.microsoft.com/office/drawing/2014/main" xmlns="" id="{3E527277-9D16-4F17-89D0-B598EB2DF90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70100" y="3158654"/>
            <a:ext cx="457200" cy="457200"/>
          </a:xfrm>
          <a:prstGeom prst="rect">
            <a:avLst/>
          </a:prstGeom>
        </p:spPr>
      </p:pic>
      <p:pic>
        <p:nvPicPr>
          <p:cNvPr id="8" name="Graphic 7" descr="Checkmark">
            <a:extLst>
              <a:ext uri="{FF2B5EF4-FFF2-40B4-BE49-F238E27FC236}">
                <a16:creationId xmlns:a16="http://schemas.microsoft.com/office/drawing/2014/main" xmlns="" id="{E92ED5F1-69D3-4099-8632-D0494831C7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80774" y="3771881"/>
            <a:ext cx="457200" cy="457200"/>
          </a:xfrm>
          <a:prstGeom prst="rect">
            <a:avLst/>
          </a:prstGeom>
        </p:spPr>
      </p:pic>
      <p:sp>
        <p:nvSpPr>
          <p:cNvPr id="10" name="Google Shape;30;p7"/>
          <p:cNvSpPr/>
          <p:nvPr/>
        </p:nvSpPr>
        <p:spPr>
          <a:xfrm>
            <a:off x="1623000" y="241600"/>
            <a:ext cx="7387800" cy="584700"/>
          </a:xfrm>
          <a:prstGeom prst="rect">
            <a:avLst/>
          </a:prstGeom>
          <a:noFill/>
          <a:ln>
            <a:noFill/>
          </a:ln>
        </p:spPr>
        <p:txBody>
          <a:bodyPr spcFirstLastPara="1" wrap="square" lIns="91425" tIns="45700" rIns="91425" bIns="45700" anchor="t" anchorCtr="0">
            <a:spAutoFit/>
          </a:bodyPr>
          <a:lstStyle/>
          <a:p>
            <a:pPr algn="r">
              <a:buSzPts val="3200"/>
            </a:pPr>
            <a:r>
              <a:rPr lang="en-US" sz="3200" dirty="0" smtClean="0">
                <a:solidFill>
                  <a:srgbClr val="00153C"/>
                </a:solidFill>
                <a:latin typeface="Merriweather"/>
                <a:ea typeface="Merriweather"/>
                <a:cs typeface="Merriweather"/>
                <a:sym typeface="Merriweather"/>
              </a:rPr>
              <a:t>Q&amp;A</a:t>
            </a:r>
            <a:endParaRPr sz="3200" dirty="0">
              <a:solidFill>
                <a:srgbClr val="00153C"/>
              </a:solidFill>
              <a:latin typeface="Merriweather"/>
              <a:ea typeface="Merriweather"/>
              <a:cs typeface="Merriweather"/>
              <a:sym typeface="Merriweather"/>
            </a:endParaRPr>
          </a:p>
        </p:txBody>
      </p:sp>
    </p:spTree>
    <p:extLst>
      <p:ext uri="{BB962C8B-B14F-4D97-AF65-F5344CB8AC3E}">
        <p14:creationId xmlns:p14="http://schemas.microsoft.com/office/powerpoint/2010/main" val="3826935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
        <p:cNvGrpSpPr/>
        <p:nvPr/>
      </p:nvGrpSpPr>
      <p:grpSpPr>
        <a:xfrm>
          <a:off x="0" y="0"/>
          <a:ext cx="0" cy="0"/>
          <a:chOff x="0" y="0"/>
          <a:chExt cx="0" cy="0"/>
        </a:xfrm>
      </p:grpSpPr>
      <p:sp>
        <p:nvSpPr>
          <p:cNvPr id="20" name="Google Shape;20;p5"/>
          <p:cNvSpPr txBox="1"/>
          <p:nvPr/>
        </p:nvSpPr>
        <p:spPr>
          <a:xfrm>
            <a:off x="409431" y="4123156"/>
            <a:ext cx="8297839" cy="2004689"/>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US" sz="3000" b="1" i="0" u="none" strike="noStrike" cap="none" dirty="0">
                <a:solidFill>
                  <a:srgbClr val="00153C"/>
                </a:solidFill>
                <a:latin typeface="Merriweather"/>
                <a:ea typeface="Merriweather"/>
                <a:cs typeface="Merriweather"/>
                <a:sym typeface="Merriweather"/>
              </a:rPr>
              <a:t>General Records Schedules Transmittal 31</a:t>
            </a:r>
            <a:endParaRPr sz="3000" b="1" i="0" u="none" strike="noStrike" cap="none" dirty="0">
              <a:solidFill>
                <a:srgbClr val="00153C"/>
              </a:solidFill>
              <a:latin typeface="Merriweather"/>
              <a:ea typeface="Merriweather"/>
              <a:cs typeface="Merriweather"/>
              <a:sym typeface="Merriweather"/>
            </a:endParaRPr>
          </a:p>
          <a:p>
            <a:pPr marL="0" marR="0" lvl="0" indent="0" algn="ctr" rtl="0">
              <a:lnSpc>
                <a:spcPct val="115000"/>
              </a:lnSpc>
              <a:spcBef>
                <a:spcPts val="300"/>
              </a:spcBef>
              <a:spcAft>
                <a:spcPts val="0"/>
              </a:spcAft>
              <a:buClr>
                <a:srgbClr val="000000"/>
              </a:buClr>
              <a:buSzPts val="1100"/>
              <a:buFont typeface="Arial"/>
              <a:buNone/>
            </a:pPr>
            <a:r>
              <a:rPr lang="en-US" sz="2400" b="0" i="0" u="none" strike="noStrike" cap="none" dirty="0" smtClean="0">
                <a:solidFill>
                  <a:srgbClr val="00153C"/>
                </a:solidFill>
                <a:latin typeface="Merriweather" panose="020B0604020202020204" charset="0"/>
                <a:ea typeface="Source Sans Pro" panose="020B0503030403020204" pitchFamily="34" charset="0"/>
                <a:cs typeface="Merriweather Light"/>
                <a:sym typeface="Merriweather Light"/>
              </a:rPr>
              <a:t>Galen Wilson</a:t>
            </a:r>
          </a:p>
          <a:p>
            <a:pPr marL="0" marR="0" lvl="0" indent="0" algn="ctr" rtl="0">
              <a:lnSpc>
                <a:spcPct val="115000"/>
              </a:lnSpc>
              <a:spcBef>
                <a:spcPts val="300"/>
              </a:spcBef>
              <a:spcAft>
                <a:spcPts val="0"/>
              </a:spcAft>
              <a:buClr>
                <a:srgbClr val="000000"/>
              </a:buClr>
              <a:buSzPts val="1100"/>
              <a:buFont typeface="Arial"/>
              <a:buNone/>
            </a:pPr>
            <a:r>
              <a:rPr lang="en-US" sz="2400" b="0" i="0" u="none" strike="noStrike" cap="none" smtClean="0">
                <a:solidFill>
                  <a:srgbClr val="00153C"/>
                </a:solidFill>
                <a:latin typeface="Merriweather" panose="020B0604020202020204" charset="0"/>
                <a:ea typeface="Source Sans Pro" panose="020B0503030403020204" pitchFamily="34" charset="0"/>
                <a:cs typeface="Merriweather Light"/>
                <a:sym typeface="Merriweather Light"/>
              </a:rPr>
              <a:t>Archives Specialist, Operations </a:t>
            </a:r>
            <a:r>
              <a:rPr lang="en-US" sz="2400" b="0" i="0" u="none" strike="noStrike" cap="none" dirty="0" smtClean="0">
                <a:solidFill>
                  <a:srgbClr val="00153C"/>
                </a:solidFill>
                <a:latin typeface="Merriweather" panose="020B0604020202020204" charset="0"/>
                <a:ea typeface="Source Sans Pro" panose="020B0503030403020204" pitchFamily="34" charset="0"/>
                <a:cs typeface="Merriweather Light"/>
                <a:sym typeface="Merriweather Light"/>
              </a:rPr>
              <a:t>Research and Support Team</a:t>
            </a:r>
            <a:endParaRPr sz="2400" b="0" i="0" u="none" strike="noStrike" cap="none" dirty="0">
              <a:solidFill>
                <a:srgbClr val="00153C"/>
              </a:solidFill>
              <a:latin typeface="Merriweather" panose="020B0604020202020204" charset="0"/>
              <a:ea typeface="Source Sans Pro" panose="020B0503030403020204" pitchFamily="34" charset="0"/>
              <a:cs typeface="Merriweather Light"/>
              <a:sym typeface="Merriweather Light"/>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0766"/>
          <a:stretch/>
        </p:blipFill>
        <p:spPr>
          <a:xfrm>
            <a:off x="3611366" y="1714328"/>
            <a:ext cx="1893970" cy="24088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203"/>
    </mc:Choice>
    <mc:Fallback xmlns="">
      <p:transition spd="slow" advTm="1520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
        <p:cNvGrpSpPr/>
        <p:nvPr/>
      </p:nvGrpSpPr>
      <p:grpSpPr>
        <a:xfrm>
          <a:off x="0" y="0"/>
          <a:ext cx="0" cy="0"/>
          <a:chOff x="0" y="0"/>
          <a:chExt cx="0" cy="0"/>
        </a:xfrm>
      </p:grpSpPr>
      <p:sp>
        <p:nvSpPr>
          <p:cNvPr id="24" name="Google Shape;24;p2"/>
          <p:cNvSpPr txBox="1"/>
          <p:nvPr/>
        </p:nvSpPr>
        <p:spPr>
          <a:xfrm>
            <a:off x="746548" y="3832647"/>
            <a:ext cx="7650900" cy="1817526"/>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3200" b="1" dirty="0" smtClean="0">
                <a:solidFill>
                  <a:srgbClr val="00153C"/>
                </a:solidFill>
                <a:latin typeface="Merriweather" panose="020B0604020202020204" charset="0"/>
                <a:ea typeface="Merriweather"/>
                <a:cs typeface="Merriweather"/>
                <a:sym typeface="Merriweather"/>
              </a:rPr>
              <a:t>Welcome and Announcements</a:t>
            </a:r>
            <a:endParaRPr sz="3200" b="1" i="0" u="none" strike="noStrike" cap="none" dirty="0">
              <a:solidFill>
                <a:srgbClr val="00153C"/>
              </a:solidFill>
              <a:latin typeface="Merriweather" panose="020B0604020202020204" charset="0"/>
              <a:ea typeface="Merriweather"/>
              <a:cs typeface="Merriweather"/>
              <a:sym typeface="Merriweather"/>
            </a:endParaRPr>
          </a:p>
          <a:p>
            <a:pPr marL="0" marR="0" lvl="0" indent="0" algn="ctr" rtl="0">
              <a:lnSpc>
                <a:spcPct val="115000"/>
              </a:lnSpc>
              <a:spcBef>
                <a:spcPts val="300"/>
              </a:spcBef>
              <a:spcAft>
                <a:spcPts val="0"/>
              </a:spcAft>
              <a:buClr>
                <a:srgbClr val="000000"/>
              </a:buClr>
              <a:buSzPts val="1100"/>
              <a:buFont typeface="Arial"/>
              <a:buNone/>
            </a:pPr>
            <a:r>
              <a:rPr lang="en-US" sz="2400" dirty="0">
                <a:solidFill>
                  <a:srgbClr val="00153C"/>
                </a:solidFill>
                <a:latin typeface="Merriweather" panose="020B0604020202020204" charset="0"/>
                <a:ea typeface="Source Sans Pro"/>
                <a:cs typeface="Source Sans Pro"/>
                <a:sym typeface="Source Sans Pro"/>
              </a:rPr>
              <a:t>Laurence </a:t>
            </a:r>
            <a:r>
              <a:rPr lang="en-US" sz="2400" dirty="0" smtClean="0">
                <a:solidFill>
                  <a:srgbClr val="00153C"/>
                </a:solidFill>
                <a:latin typeface="Merriweather" panose="020B0604020202020204" charset="0"/>
                <a:ea typeface="Source Sans Pro"/>
                <a:cs typeface="Source Sans Pro"/>
                <a:sym typeface="Source Sans Pro"/>
              </a:rPr>
              <a:t>Brewer</a:t>
            </a:r>
          </a:p>
          <a:p>
            <a:pPr marL="0" marR="0" lvl="0" indent="0" algn="ctr" rtl="0">
              <a:lnSpc>
                <a:spcPct val="115000"/>
              </a:lnSpc>
              <a:spcBef>
                <a:spcPts val="300"/>
              </a:spcBef>
              <a:spcAft>
                <a:spcPts val="0"/>
              </a:spcAft>
              <a:buClr>
                <a:srgbClr val="000000"/>
              </a:buClr>
              <a:buSzPts val="1100"/>
              <a:buFont typeface="Arial"/>
              <a:buNone/>
            </a:pPr>
            <a:r>
              <a:rPr lang="en-US" sz="2400" dirty="0" smtClean="0">
                <a:solidFill>
                  <a:srgbClr val="00153C"/>
                </a:solidFill>
                <a:latin typeface="Merriweather" panose="020B0604020202020204" charset="0"/>
                <a:ea typeface="Source Sans Pro"/>
                <a:cs typeface="Source Sans Pro"/>
                <a:sym typeface="Source Sans Pro"/>
              </a:rPr>
              <a:t>Chief Records Officer for the U.S. Government</a:t>
            </a:r>
            <a:endParaRPr sz="2400" b="0" i="0" u="none" strike="noStrike" cap="none" dirty="0">
              <a:solidFill>
                <a:srgbClr val="00153C"/>
              </a:solidFill>
              <a:latin typeface="Merriweather" panose="020B0604020202020204" charset="0"/>
              <a:ea typeface="Source Sans Pro"/>
              <a:cs typeface="Source Sans Pro"/>
              <a:sym typeface="Source Sans Pro"/>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9195" y="1658662"/>
            <a:ext cx="1445607" cy="217398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8429"/>
    </mc:Choice>
    <mc:Fallback xmlns="">
      <p:transition spd="slow" advTm="3842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504" t="7854" r="6098" b="7795"/>
          <a:stretch/>
        </p:blipFill>
        <p:spPr>
          <a:xfrm rot="21045143">
            <a:off x="348996" y="3117917"/>
            <a:ext cx="2236857" cy="1727062"/>
          </a:xfrm>
          <a:prstGeom prst="rect">
            <a:avLst/>
          </a:prstGeom>
        </p:spPr>
      </p:pic>
      <p:sp>
        <p:nvSpPr>
          <p:cNvPr id="2" name="Google Shape;20;p5"/>
          <p:cNvSpPr txBox="1"/>
          <p:nvPr/>
        </p:nvSpPr>
        <p:spPr>
          <a:xfrm>
            <a:off x="541441" y="1255755"/>
            <a:ext cx="7650900" cy="662191"/>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US" sz="3000" dirty="0">
                <a:latin typeface="Merriweather"/>
                <a:ea typeface="Merriweather"/>
                <a:cs typeface="Merriweather"/>
                <a:sym typeface="Merriweather"/>
              </a:rPr>
              <a:t>What’s new:  Three things</a:t>
            </a:r>
            <a:endParaRPr sz="3000" b="0" i="0" u="none" strike="noStrike" cap="none" dirty="0">
              <a:solidFill>
                <a:srgbClr val="000000"/>
              </a:solidFill>
              <a:latin typeface="Merriweather"/>
              <a:ea typeface="Merriweather"/>
              <a:cs typeface="Merriweather"/>
              <a:sym typeface="Merriweather"/>
            </a:endParaRPr>
          </a:p>
        </p:txBody>
      </p:sp>
      <p:sp>
        <p:nvSpPr>
          <p:cNvPr id="3" name="Google Shape;20;p5"/>
          <p:cNvSpPr txBox="1"/>
          <p:nvPr/>
        </p:nvSpPr>
        <p:spPr>
          <a:xfrm>
            <a:off x="2637863" y="2266948"/>
            <a:ext cx="6125138" cy="3429001"/>
          </a:xfrm>
          <a:prstGeom prst="rect">
            <a:avLst/>
          </a:prstGeom>
          <a:noFill/>
          <a:ln>
            <a:noFill/>
          </a:ln>
        </p:spPr>
        <p:txBody>
          <a:bodyPr spcFirstLastPara="1" wrap="square" lIns="91425" tIns="91425" rIns="91425" bIns="91425" anchor="t" anchorCtr="0">
            <a:noAutofit/>
          </a:bodyPr>
          <a:lstStyle/>
          <a:p>
            <a:pPr lvl="0">
              <a:lnSpc>
                <a:spcPct val="115000"/>
              </a:lnSpc>
              <a:spcBef>
                <a:spcPts val="300"/>
              </a:spcBef>
              <a:buSzPts val="1100"/>
            </a:pPr>
            <a:r>
              <a:rPr lang="en" sz="2400" b="0" i="0" u="none" strike="noStrike" cap="none" dirty="0">
                <a:solidFill>
                  <a:srgbClr val="000000"/>
                </a:solidFill>
                <a:latin typeface="Merriweather" panose="020B0604020202020204" charset="0"/>
                <a:ea typeface="Merriweather Light"/>
                <a:cs typeface="Merriweather Light"/>
                <a:sym typeface="Merriweather Light"/>
              </a:rPr>
              <a:t>New requirement in 15 schedules: agencies must </a:t>
            </a:r>
            <a:r>
              <a:rPr lang="en" sz="2400" dirty="0">
                <a:latin typeface="Merriweather" panose="020B0604020202020204" charset="0"/>
                <a:ea typeface="Merriweather Light"/>
                <a:cs typeface="Merriweather Light"/>
                <a:sym typeface="Merriweather Light"/>
              </a:rPr>
              <a:t>offer NARA records </a:t>
            </a:r>
            <a:r>
              <a:rPr lang="en" sz="2400" b="0" i="0" u="none" strike="noStrike" cap="none" dirty="0">
                <a:solidFill>
                  <a:srgbClr val="000000"/>
                </a:solidFill>
                <a:latin typeface="Merriweather" panose="020B0604020202020204" charset="0"/>
                <a:ea typeface="Merriweather Light"/>
                <a:cs typeface="Merriweather Light"/>
                <a:sym typeface="Merriweather Light"/>
              </a:rPr>
              <a:t>prior to a specific date.</a:t>
            </a:r>
          </a:p>
          <a:p>
            <a:pPr marL="0" marR="0" lvl="0" indent="0" rtl="0">
              <a:lnSpc>
                <a:spcPct val="115000"/>
              </a:lnSpc>
              <a:spcBef>
                <a:spcPts val="300"/>
              </a:spcBef>
              <a:spcAft>
                <a:spcPts val="0"/>
              </a:spcAft>
              <a:buClr>
                <a:srgbClr val="000000"/>
              </a:buClr>
              <a:buSzPts val="1100"/>
              <a:buFont typeface="Arial"/>
              <a:buNone/>
            </a:pPr>
            <a:endParaRPr lang="en" sz="2400" dirty="0">
              <a:latin typeface="Merriweather" panose="020B0604020202020204" charset="0"/>
              <a:ea typeface="Merriweather Light"/>
              <a:cs typeface="Merriweather Light"/>
              <a:sym typeface="Merriweather Light"/>
            </a:endParaRPr>
          </a:p>
          <a:p>
            <a:pPr marL="0" marR="0" lvl="0" indent="0" rtl="0">
              <a:lnSpc>
                <a:spcPct val="115000"/>
              </a:lnSpc>
              <a:spcBef>
                <a:spcPts val="300"/>
              </a:spcBef>
              <a:spcAft>
                <a:spcPts val="0"/>
              </a:spcAft>
              <a:buClr>
                <a:srgbClr val="000000"/>
              </a:buClr>
              <a:buSzPts val="1100"/>
              <a:buFont typeface="Arial"/>
              <a:buNone/>
            </a:pPr>
            <a:r>
              <a:rPr lang="en" sz="2400" b="0" i="0" u="none" strike="noStrike" cap="none" dirty="0">
                <a:solidFill>
                  <a:srgbClr val="000000"/>
                </a:solidFill>
                <a:latin typeface="Merriweather" panose="020B0604020202020204" charset="0"/>
                <a:ea typeface="Merriweather Light"/>
                <a:cs typeface="Merriweather Light"/>
                <a:sym typeface="Merriweather Light"/>
              </a:rPr>
              <a:t>GRS 6.1: form NA-1005 resubmission.</a:t>
            </a:r>
          </a:p>
          <a:p>
            <a:pPr marL="0" marR="0" lvl="0" indent="0" rtl="0">
              <a:lnSpc>
                <a:spcPct val="115000"/>
              </a:lnSpc>
              <a:spcBef>
                <a:spcPts val="300"/>
              </a:spcBef>
              <a:spcAft>
                <a:spcPts val="0"/>
              </a:spcAft>
              <a:buClr>
                <a:srgbClr val="000000"/>
              </a:buClr>
              <a:buSzPts val="1100"/>
              <a:buFont typeface="Arial"/>
              <a:buNone/>
            </a:pPr>
            <a:endParaRPr lang="en" sz="2400" dirty="0">
              <a:latin typeface="Merriweather" panose="020B0604020202020204" charset="0"/>
              <a:ea typeface="Merriweather Light"/>
              <a:cs typeface="Merriweather Light"/>
              <a:sym typeface="Merriweather Light"/>
            </a:endParaRPr>
          </a:p>
          <a:p>
            <a:pPr marL="0" marR="0" lvl="0" indent="0" rtl="0">
              <a:lnSpc>
                <a:spcPct val="115000"/>
              </a:lnSpc>
              <a:spcBef>
                <a:spcPts val="300"/>
              </a:spcBef>
              <a:spcAft>
                <a:spcPts val="0"/>
              </a:spcAft>
              <a:buClr>
                <a:srgbClr val="000000"/>
              </a:buClr>
              <a:buSzPts val="1100"/>
              <a:buFont typeface="Arial"/>
              <a:buNone/>
            </a:pPr>
            <a:r>
              <a:rPr lang="en" sz="2400" b="0" i="0" u="none" strike="noStrike" cap="none" dirty="0">
                <a:solidFill>
                  <a:srgbClr val="000000"/>
                </a:solidFill>
                <a:latin typeface="Merriweather" panose="020B0604020202020204" charset="0"/>
                <a:ea typeface="Merriweather Light"/>
                <a:cs typeface="Merriweather Light"/>
                <a:sym typeface="Merriweather Light"/>
              </a:rPr>
              <a:t>GRS 6.6 is gone.</a:t>
            </a:r>
            <a:endParaRPr sz="2400" b="0" i="0" u="none" strike="noStrike" cap="none" dirty="0">
              <a:solidFill>
                <a:srgbClr val="000000"/>
              </a:solidFill>
              <a:latin typeface="Merriweather" panose="020B0604020202020204" charset="0"/>
              <a:ea typeface="Merriweather Light"/>
              <a:cs typeface="Merriweather Light"/>
              <a:sym typeface="Merriweather Light"/>
            </a:endParaRPr>
          </a:p>
        </p:txBody>
      </p:sp>
    </p:spTree>
  </p:cSld>
  <p:clrMapOvr>
    <a:masterClrMapping/>
  </p:clrMapOvr>
  <mc:AlternateContent xmlns:mc="http://schemas.openxmlformats.org/markup-compatibility/2006" xmlns:p14="http://schemas.microsoft.com/office/powerpoint/2010/main">
    <mc:Choice Requires="p14">
      <p:transition spd="slow" p14:dur="2000" advTm="47931"/>
    </mc:Choice>
    <mc:Fallback xmlns="">
      <p:transition spd="slow" advTm="4793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48656">
            <a:off x="5226182" y="-37404"/>
            <a:ext cx="3925361" cy="2833448"/>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7232"/>
          <a:stretch/>
        </p:blipFill>
        <p:spPr>
          <a:xfrm rot="245127">
            <a:off x="4782521" y="1435296"/>
            <a:ext cx="1611983" cy="3174516"/>
          </a:xfrm>
          <a:prstGeom prst="rect">
            <a:avLst/>
          </a:prstGeom>
        </p:spPr>
      </p:pic>
      <p:sp>
        <p:nvSpPr>
          <p:cNvPr id="2" name="Google Shape;20;p5"/>
          <p:cNvSpPr txBox="1"/>
          <p:nvPr/>
        </p:nvSpPr>
        <p:spPr>
          <a:xfrm>
            <a:off x="50481" y="1348266"/>
            <a:ext cx="2100714" cy="1270199"/>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US" sz="3000" dirty="0">
                <a:latin typeface="Merriweather"/>
                <a:ea typeface="Merriweather"/>
                <a:cs typeface="Merriweather"/>
                <a:sym typeface="Merriweather"/>
              </a:rPr>
              <a:t>Before 1921</a:t>
            </a:r>
            <a:endParaRPr sz="3000" b="0" i="0" u="none" strike="noStrike" cap="none" dirty="0">
              <a:solidFill>
                <a:srgbClr val="000000"/>
              </a:solidFill>
              <a:latin typeface="Merriweather"/>
              <a:ea typeface="Merriweather"/>
              <a:cs typeface="Merriweather"/>
              <a:sym typeface="Merriweather"/>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72411">
            <a:off x="5854043" y="3667690"/>
            <a:ext cx="3178699" cy="2588517"/>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2728"/>
          <a:stretch/>
        </p:blipFill>
        <p:spPr>
          <a:xfrm>
            <a:off x="2936786" y="3693694"/>
            <a:ext cx="2665374" cy="264213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0714" y="0"/>
            <a:ext cx="3260845" cy="2089905"/>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t="6582"/>
          <a:stretch/>
        </p:blipFill>
        <p:spPr>
          <a:xfrm rot="21131139">
            <a:off x="-102901" y="2974179"/>
            <a:ext cx="2732502" cy="3286535"/>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01597">
            <a:off x="2046608" y="2023322"/>
            <a:ext cx="2678983" cy="1736954"/>
          </a:xfrm>
          <a:prstGeom prst="rect">
            <a:avLst/>
          </a:prstGeom>
        </p:spPr>
      </p:pic>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t="15832" b="7074"/>
          <a:stretch/>
        </p:blipFill>
        <p:spPr>
          <a:xfrm>
            <a:off x="6892555" y="2498391"/>
            <a:ext cx="2183756" cy="1195303"/>
          </a:xfrm>
          <a:prstGeom prst="rect">
            <a:avLst/>
          </a:prstGeom>
        </p:spPr>
      </p:pic>
    </p:spTree>
    <p:extLst>
      <p:ext uri="{BB962C8B-B14F-4D97-AF65-F5344CB8AC3E}">
        <p14:creationId xmlns:p14="http://schemas.microsoft.com/office/powerpoint/2010/main" val="1837707933"/>
      </p:ext>
    </p:extLst>
  </p:cSld>
  <p:clrMapOvr>
    <a:masterClrMapping/>
  </p:clrMapOvr>
  <mc:AlternateContent xmlns:mc="http://schemas.openxmlformats.org/markup-compatibility/2006" xmlns:p14="http://schemas.microsoft.com/office/powerpoint/2010/main">
    <mc:Choice Requires="p14">
      <p:transition spd="slow" p14:dur="2000" advTm="86116"/>
    </mc:Choice>
    <mc:Fallback xmlns="">
      <p:transition spd="slow" advTm="8611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
        <p:cNvGrpSpPr/>
        <p:nvPr/>
      </p:nvGrpSpPr>
      <p:grpSpPr>
        <a:xfrm>
          <a:off x="0" y="0"/>
          <a:ext cx="0" cy="0"/>
          <a:chOff x="0" y="0"/>
          <a:chExt cx="0" cy="0"/>
        </a:xfrm>
      </p:grpSpPr>
      <p:sp>
        <p:nvSpPr>
          <p:cNvPr id="2" name="Google Shape;20;p5"/>
          <p:cNvSpPr txBox="1"/>
          <p:nvPr/>
        </p:nvSpPr>
        <p:spPr>
          <a:xfrm>
            <a:off x="131996" y="1651935"/>
            <a:ext cx="4065737" cy="1784284"/>
          </a:xfrm>
          <a:prstGeom prst="rect">
            <a:avLst/>
          </a:prstGeom>
          <a:noFill/>
          <a:ln>
            <a:noFill/>
          </a:ln>
        </p:spPr>
        <p:txBody>
          <a:bodyPr spcFirstLastPara="1" wrap="square" lIns="91425" tIns="91425" rIns="91425" bIns="91425" anchor="t" anchorCtr="0">
            <a:noAutofit/>
          </a:bodyPr>
          <a:lstStyle/>
          <a:p>
            <a:pPr lvl="0" algn="ctr">
              <a:lnSpc>
                <a:spcPct val="115000"/>
              </a:lnSpc>
              <a:buSzPts val="1100"/>
            </a:pPr>
            <a:r>
              <a:rPr lang="en-US" sz="3000" dirty="0">
                <a:latin typeface="Merriweather"/>
                <a:ea typeface="Merriweather"/>
                <a:cs typeface="Merriweather"/>
                <a:sym typeface="Merriweather"/>
              </a:rPr>
              <a:t>GRS 6.1 (Email Managed Under a Capstone Approach)</a:t>
            </a:r>
            <a:endParaRPr sz="3000" b="0" i="0" u="none" strike="noStrike" cap="none" dirty="0">
              <a:solidFill>
                <a:srgbClr val="000000"/>
              </a:solidFill>
              <a:latin typeface="Merriweather"/>
              <a:ea typeface="Merriweather"/>
              <a:cs typeface="Merriweather"/>
              <a:sym typeface="Merriweather"/>
            </a:endParaRPr>
          </a:p>
        </p:txBody>
      </p:sp>
      <p:sp>
        <p:nvSpPr>
          <p:cNvPr id="3" name="Google Shape;20;p5"/>
          <p:cNvSpPr txBox="1"/>
          <p:nvPr/>
        </p:nvSpPr>
        <p:spPr>
          <a:xfrm>
            <a:off x="633428" y="3821228"/>
            <a:ext cx="3062874" cy="2050182"/>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300"/>
              </a:spcBef>
              <a:spcAft>
                <a:spcPts val="0"/>
              </a:spcAft>
              <a:buClr>
                <a:srgbClr val="000000"/>
              </a:buClr>
              <a:buSzPts val="1100"/>
              <a:buFont typeface="Arial"/>
              <a:buNone/>
            </a:pPr>
            <a:r>
              <a:rPr lang="en" sz="2400" b="0" i="0" u="none" strike="noStrike" cap="none" dirty="0">
                <a:solidFill>
                  <a:srgbClr val="000000"/>
                </a:solidFill>
                <a:latin typeface="Merriweather Light"/>
                <a:ea typeface="Merriweather Light"/>
                <a:cs typeface="Merriweather Light"/>
                <a:sym typeface="Merriweather Light"/>
              </a:rPr>
              <a:t>Agencies must resubmit form NA-1005</a:t>
            </a:r>
            <a:endParaRPr sz="2400" b="0" i="0" u="none" strike="noStrike" cap="none" dirty="0">
              <a:solidFill>
                <a:srgbClr val="000000"/>
              </a:solidFill>
              <a:latin typeface="Merriweather Light"/>
              <a:ea typeface="Merriweather Light"/>
              <a:cs typeface="Merriweather Light"/>
              <a:sym typeface="Merriweather Light"/>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7" r="135"/>
          <a:stretch/>
        </p:blipFill>
        <p:spPr>
          <a:xfrm>
            <a:off x="4304675" y="94267"/>
            <a:ext cx="4734550" cy="6100261"/>
          </a:xfrm>
          <a:prstGeom prst="rect">
            <a:avLst/>
          </a:prstGeom>
        </p:spPr>
      </p:pic>
    </p:spTree>
    <p:extLst>
      <p:ext uri="{BB962C8B-B14F-4D97-AF65-F5344CB8AC3E}">
        <p14:creationId xmlns:p14="http://schemas.microsoft.com/office/powerpoint/2010/main" val="4103787753"/>
      </p:ext>
    </p:extLst>
  </p:cSld>
  <p:clrMapOvr>
    <a:masterClrMapping/>
  </p:clrMapOvr>
  <mc:AlternateContent xmlns:mc="http://schemas.openxmlformats.org/markup-compatibility/2006" xmlns:p14="http://schemas.microsoft.com/office/powerpoint/2010/main">
    <mc:Choice Requires="p14">
      <p:transition spd="slow" p14:dur="2000" advTm="29940"/>
    </mc:Choice>
    <mc:Fallback xmlns="">
      <p:transition spd="slow" advTm="2994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
        <p:cNvGrpSpPr/>
        <p:nvPr/>
      </p:nvGrpSpPr>
      <p:grpSpPr>
        <a:xfrm>
          <a:off x="0" y="0"/>
          <a:ext cx="0" cy="0"/>
          <a:chOff x="0" y="0"/>
          <a:chExt cx="0" cy="0"/>
        </a:xfrm>
      </p:grpSpPr>
      <p:sp>
        <p:nvSpPr>
          <p:cNvPr id="2" name="Google Shape;20;p5"/>
          <p:cNvSpPr txBox="1"/>
          <p:nvPr/>
        </p:nvSpPr>
        <p:spPr>
          <a:xfrm>
            <a:off x="448208" y="1548265"/>
            <a:ext cx="3988064" cy="65591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US" sz="3000" dirty="0">
                <a:latin typeface="Merriweather"/>
                <a:ea typeface="Merriweather"/>
                <a:cs typeface="Merriweather"/>
                <a:sym typeface="Merriweather"/>
              </a:rPr>
              <a:t>How often?</a:t>
            </a:r>
            <a:endParaRPr sz="3000" b="0" i="0" u="none" strike="noStrike" cap="none" dirty="0">
              <a:solidFill>
                <a:srgbClr val="000000"/>
              </a:solidFill>
              <a:latin typeface="Merriweather"/>
              <a:ea typeface="Merriweather"/>
              <a:cs typeface="Merriweather"/>
              <a:sym typeface="Merriweather"/>
            </a:endParaRPr>
          </a:p>
        </p:txBody>
      </p:sp>
      <p:sp>
        <p:nvSpPr>
          <p:cNvPr id="3" name="Google Shape;20;p5"/>
          <p:cNvSpPr txBox="1"/>
          <p:nvPr/>
        </p:nvSpPr>
        <p:spPr>
          <a:xfrm>
            <a:off x="448208" y="2685445"/>
            <a:ext cx="3785648" cy="1722924"/>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300"/>
              </a:spcBef>
              <a:spcAft>
                <a:spcPts val="0"/>
              </a:spcAft>
              <a:buClr>
                <a:srgbClr val="000000"/>
              </a:buClr>
              <a:buSzPts val="1100"/>
              <a:buFont typeface="Arial"/>
              <a:buNone/>
            </a:pPr>
            <a:r>
              <a:rPr lang="en" sz="2400" b="0" i="0" u="none" strike="noStrike" cap="none" dirty="0">
                <a:solidFill>
                  <a:srgbClr val="000000"/>
                </a:solidFill>
                <a:latin typeface="Merriweather" panose="020B0604020202020204" charset="0"/>
                <a:ea typeface="Merriweather Light"/>
                <a:cs typeface="Merriweather Light"/>
                <a:sym typeface="Merriweather Light"/>
              </a:rPr>
              <a:t>Submit NA-1005 at least once every 4 years</a:t>
            </a:r>
            <a:endParaRPr lang="en" sz="1200" b="0" i="0" u="none" strike="noStrike" cap="none" dirty="0">
              <a:solidFill>
                <a:srgbClr val="000000"/>
              </a:solidFill>
              <a:latin typeface="Merriweather" panose="020B0604020202020204" charset="0"/>
              <a:ea typeface="Merriweather Light"/>
              <a:cs typeface="Merriweather Light"/>
              <a:sym typeface="Merriweather Light"/>
            </a:endParaRPr>
          </a:p>
          <a:p>
            <a:pPr marL="0" marR="0" lvl="0" indent="0" algn="ctr" rtl="0">
              <a:lnSpc>
                <a:spcPct val="115000"/>
              </a:lnSpc>
              <a:spcBef>
                <a:spcPts val="300"/>
              </a:spcBef>
              <a:spcAft>
                <a:spcPts val="0"/>
              </a:spcAft>
              <a:buClr>
                <a:srgbClr val="000000"/>
              </a:buClr>
              <a:buSzPts val="1100"/>
              <a:buFont typeface="Arial"/>
              <a:buNone/>
            </a:pPr>
            <a:endParaRPr lang="en" sz="1200" dirty="0">
              <a:latin typeface="Merriweather" panose="020B0604020202020204" charset="0"/>
              <a:ea typeface="Merriweather Light"/>
              <a:cs typeface="Merriweather Light"/>
              <a:sym typeface="Merriweather Light"/>
            </a:endParaRPr>
          </a:p>
          <a:p>
            <a:pPr marL="0" marR="0" lvl="0" indent="0" algn="ctr" rtl="0">
              <a:lnSpc>
                <a:spcPct val="115000"/>
              </a:lnSpc>
              <a:spcBef>
                <a:spcPts val="300"/>
              </a:spcBef>
              <a:spcAft>
                <a:spcPts val="0"/>
              </a:spcAft>
              <a:buClr>
                <a:srgbClr val="000000"/>
              </a:buClr>
              <a:buSzPts val="1100"/>
              <a:buFont typeface="Arial"/>
              <a:buNone/>
            </a:pPr>
            <a:r>
              <a:rPr lang="en" sz="2400" b="0" i="0" u="none" strike="noStrike" cap="none" dirty="0">
                <a:solidFill>
                  <a:srgbClr val="000000"/>
                </a:solidFill>
                <a:latin typeface="Merriweather" panose="020B0604020202020204" charset="0"/>
                <a:ea typeface="Merriweather Light"/>
                <a:cs typeface="Merriweather Light"/>
                <a:sym typeface="Merriweather Light"/>
              </a:rPr>
              <a:t>See FAQs 38-42</a:t>
            </a:r>
            <a:endParaRPr sz="2400" b="0" i="0" u="none" strike="noStrike" cap="none" dirty="0">
              <a:solidFill>
                <a:srgbClr val="000000"/>
              </a:solidFill>
              <a:latin typeface="Merriweather" panose="020B0604020202020204" charset="0"/>
              <a:ea typeface="Merriweather Light"/>
              <a:cs typeface="Merriweather Light"/>
              <a:sym typeface="Merriweather Light"/>
            </a:endParaRPr>
          </a:p>
        </p:txBody>
      </p:sp>
      <p:sp>
        <p:nvSpPr>
          <p:cNvPr id="5" name="TextBox 4"/>
          <p:cNvSpPr txBox="1"/>
          <p:nvPr/>
        </p:nvSpPr>
        <p:spPr>
          <a:xfrm>
            <a:off x="302954" y="5034630"/>
            <a:ext cx="4278569" cy="523220"/>
          </a:xfrm>
          <a:prstGeom prst="rect">
            <a:avLst/>
          </a:prstGeom>
          <a:noFill/>
        </p:spPr>
        <p:txBody>
          <a:bodyPr wrap="square" rtlCol="0">
            <a:spAutoFit/>
          </a:bodyPr>
          <a:lstStyle/>
          <a:p>
            <a:pPr algn="ctr"/>
            <a:r>
              <a:rPr lang="en-US" dirty="0">
                <a:solidFill>
                  <a:schemeClr val="tx1"/>
                </a:solidFill>
                <a:latin typeface="Merriweather" panose="020B0604020202020204" charset="0"/>
                <a:hlinkClick r:id="rId3"/>
              </a:rPr>
              <a:t>https://www.archives.gov/records-mgmt/grs</a:t>
            </a:r>
            <a:r>
              <a:rPr lang="en-US" dirty="0">
                <a:solidFill>
                  <a:schemeClr val="tx1"/>
                </a:solidFill>
                <a:latin typeface="Merriweather" panose="020B0604020202020204" charset="0"/>
                <a:hlinkClick r:id="" action="ppaction://noaction"/>
              </a:rPr>
              <a:t>/</a:t>
            </a:r>
          </a:p>
          <a:p>
            <a:pPr algn="ctr"/>
            <a:r>
              <a:rPr lang="en-US" dirty="0">
                <a:solidFill>
                  <a:schemeClr val="tx1"/>
                </a:solidFill>
                <a:latin typeface="Merriweather" panose="020B0604020202020204" charset="0"/>
                <a:hlinkClick r:id="" action="ppaction://noaction"/>
              </a:rPr>
              <a:t>grs06-1-faqs.html#question-resubmit</a:t>
            </a:r>
            <a:endParaRPr lang="en-US" dirty="0">
              <a:solidFill>
                <a:schemeClr val="tx1"/>
              </a:solidFill>
              <a:latin typeface="Merriweather" panose="020B060402020202020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625" y="75531"/>
            <a:ext cx="3780282" cy="6020181"/>
          </a:xfrm>
          <a:prstGeom prst="rect">
            <a:avLst/>
          </a:prstGeom>
        </p:spPr>
      </p:pic>
    </p:spTree>
    <p:extLst>
      <p:ext uri="{BB962C8B-B14F-4D97-AF65-F5344CB8AC3E}">
        <p14:creationId xmlns:p14="http://schemas.microsoft.com/office/powerpoint/2010/main" val="3686208852"/>
      </p:ext>
    </p:extLst>
  </p:cSld>
  <p:clrMapOvr>
    <a:masterClrMapping/>
  </p:clrMapOvr>
  <mc:AlternateContent xmlns:mc="http://schemas.openxmlformats.org/markup-compatibility/2006" xmlns:p14="http://schemas.microsoft.com/office/powerpoint/2010/main">
    <mc:Choice Requires="p14">
      <p:transition spd="slow" p14:dur="2000" advTm="50028"/>
    </mc:Choice>
    <mc:Fallback xmlns="">
      <p:transition spd="slow" advTm="5002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
        <p:cNvGrpSpPr/>
        <p:nvPr/>
      </p:nvGrpSpPr>
      <p:grpSpPr>
        <a:xfrm>
          <a:off x="0" y="0"/>
          <a:ext cx="0" cy="0"/>
          <a:chOff x="0" y="0"/>
          <a:chExt cx="0" cy="0"/>
        </a:xfrm>
      </p:grpSpPr>
      <p:sp>
        <p:nvSpPr>
          <p:cNvPr id="2" name="Google Shape;20;p5"/>
          <p:cNvSpPr txBox="1"/>
          <p:nvPr/>
        </p:nvSpPr>
        <p:spPr>
          <a:xfrm>
            <a:off x="789091" y="1246753"/>
            <a:ext cx="7650900" cy="662191"/>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US" sz="3000" dirty="0">
                <a:latin typeface="Merriweather"/>
                <a:ea typeface="Merriweather"/>
                <a:cs typeface="Merriweather"/>
                <a:sym typeface="Merriweather"/>
              </a:rPr>
              <a:t>GRS 6.6 (Rulemaking Records) is gone</a:t>
            </a:r>
            <a:endParaRPr sz="3000" b="0" i="0" u="none" strike="noStrike" cap="none" dirty="0">
              <a:solidFill>
                <a:srgbClr val="000000"/>
              </a:solidFill>
              <a:latin typeface="Merriweather"/>
              <a:ea typeface="Merriweather"/>
              <a:cs typeface="Merriweather"/>
              <a:sym typeface="Merriweather"/>
            </a:endParaRPr>
          </a:p>
        </p:txBody>
      </p:sp>
      <p:sp>
        <p:nvSpPr>
          <p:cNvPr id="3" name="Google Shape;20;p5"/>
          <p:cNvSpPr txBox="1"/>
          <p:nvPr/>
        </p:nvSpPr>
        <p:spPr>
          <a:xfrm>
            <a:off x="4614541" y="3621943"/>
            <a:ext cx="3413738" cy="2221941"/>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300"/>
              </a:spcBef>
              <a:spcAft>
                <a:spcPts val="0"/>
              </a:spcAft>
              <a:buClr>
                <a:srgbClr val="000000"/>
              </a:buClr>
              <a:buSzPts val="1100"/>
              <a:buFont typeface="Arial"/>
              <a:buNone/>
            </a:pPr>
            <a:r>
              <a:rPr lang="en" sz="2400" b="0" i="0" u="none" strike="noStrike" cap="none" dirty="0">
                <a:solidFill>
                  <a:srgbClr val="000000"/>
                </a:solidFill>
                <a:latin typeface="Merriweather" panose="020B0604020202020204" charset="0"/>
                <a:ea typeface="Merriweather Light"/>
                <a:cs typeface="Merriweather Light"/>
                <a:sym typeface="Merriweather Light"/>
              </a:rPr>
              <a:t>Items 010-030 rescinded</a:t>
            </a:r>
            <a:endParaRPr lang="en" sz="1000" b="0" i="0" u="none" strike="noStrike" cap="none" dirty="0">
              <a:solidFill>
                <a:srgbClr val="000000"/>
              </a:solidFill>
              <a:latin typeface="Merriweather" panose="020B0604020202020204" charset="0"/>
              <a:ea typeface="Merriweather Light"/>
              <a:cs typeface="Merriweather Light"/>
              <a:sym typeface="Merriweather Light"/>
            </a:endParaRPr>
          </a:p>
          <a:p>
            <a:pPr marL="0" marR="0" lvl="0" indent="0" algn="ctr" rtl="0">
              <a:lnSpc>
                <a:spcPct val="115000"/>
              </a:lnSpc>
              <a:spcBef>
                <a:spcPts val="300"/>
              </a:spcBef>
              <a:spcAft>
                <a:spcPts val="0"/>
              </a:spcAft>
              <a:buClr>
                <a:srgbClr val="000000"/>
              </a:buClr>
              <a:buSzPts val="1100"/>
              <a:buFont typeface="Arial"/>
              <a:buNone/>
            </a:pPr>
            <a:endParaRPr lang="en" sz="1000" b="0" i="0" u="none" strike="noStrike" cap="none" dirty="0">
              <a:solidFill>
                <a:srgbClr val="000000"/>
              </a:solidFill>
              <a:latin typeface="Merriweather" panose="020B0604020202020204" charset="0"/>
              <a:ea typeface="Merriweather Light"/>
              <a:cs typeface="Merriweather Light"/>
              <a:sym typeface="Merriweather Light"/>
            </a:endParaRPr>
          </a:p>
          <a:p>
            <a:pPr marL="0" marR="0" lvl="0" indent="0" algn="ctr" rtl="0">
              <a:lnSpc>
                <a:spcPct val="115000"/>
              </a:lnSpc>
              <a:spcBef>
                <a:spcPts val="300"/>
              </a:spcBef>
              <a:spcAft>
                <a:spcPts val="0"/>
              </a:spcAft>
              <a:buClr>
                <a:srgbClr val="000000"/>
              </a:buClr>
              <a:buSzPts val="1100"/>
              <a:buFont typeface="Arial"/>
              <a:buNone/>
            </a:pPr>
            <a:r>
              <a:rPr lang="en" sz="2400" dirty="0">
                <a:latin typeface="Merriweather" panose="020B0604020202020204" charset="0"/>
                <a:ea typeface="Merriweather Light"/>
                <a:cs typeface="Merriweather Light"/>
                <a:sym typeface="Merriweather Light"/>
              </a:rPr>
              <a:t>Items 040-050 moved to GRS 5.7</a:t>
            </a:r>
            <a:endParaRPr sz="2400" b="0" i="0" u="none" strike="noStrike" cap="none" dirty="0">
              <a:solidFill>
                <a:srgbClr val="000000"/>
              </a:solidFill>
              <a:latin typeface="Merriweather" panose="020B0604020202020204" charset="0"/>
              <a:ea typeface="Merriweather Light"/>
              <a:cs typeface="Merriweather Light"/>
              <a:sym typeface="Merriweather Ligh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0977" y="2242720"/>
            <a:ext cx="4637987" cy="104544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446" y="2345907"/>
            <a:ext cx="3255053" cy="3597691"/>
          </a:xfrm>
          <a:prstGeom prst="rect">
            <a:avLst/>
          </a:prstGeom>
        </p:spPr>
      </p:pic>
    </p:spTree>
    <p:extLst>
      <p:ext uri="{BB962C8B-B14F-4D97-AF65-F5344CB8AC3E}">
        <p14:creationId xmlns:p14="http://schemas.microsoft.com/office/powerpoint/2010/main" val="2282989862"/>
      </p:ext>
    </p:extLst>
  </p:cSld>
  <p:clrMapOvr>
    <a:masterClrMapping/>
  </p:clrMapOvr>
  <mc:AlternateContent xmlns:mc="http://schemas.openxmlformats.org/markup-compatibility/2006" xmlns:p14="http://schemas.microsoft.com/office/powerpoint/2010/main">
    <mc:Choice Requires="p14">
      <p:transition spd="slow" p14:dur="2000" advTm="50657"/>
    </mc:Choice>
    <mc:Fallback xmlns="">
      <p:transition spd="slow" advTm="5065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27" y="912107"/>
            <a:ext cx="4936484" cy="3346936"/>
          </a:xfrm>
          <a:prstGeom prst="rect">
            <a:avLst/>
          </a:prstGeom>
        </p:spPr>
      </p:pic>
      <p:sp>
        <p:nvSpPr>
          <p:cNvPr id="2" name="Google Shape;20;p5"/>
          <p:cNvSpPr txBox="1"/>
          <p:nvPr/>
        </p:nvSpPr>
        <p:spPr>
          <a:xfrm>
            <a:off x="4401825" y="190714"/>
            <a:ext cx="4155888" cy="662191"/>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US" sz="3000" dirty="0">
                <a:latin typeface="Merriweather"/>
                <a:ea typeface="Merriweather"/>
                <a:cs typeface="Merriweather"/>
                <a:sym typeface="Merriweather"/>
              </a:rPr>
              <a:t>Read all about it!</a:t>
            </a:r>
            <a:endParaRPr sz="3000" b="0" i="0" u="none" strike="noStrike" cap="none" dirty="0">
              <a:solidFill>
                <a:srgbClr val="000000"/>
              </a:solidFill>
              <a:latin typeface="Merriweather"/>
              <a:ea typeface="Merriweather"/>
              <a:cs typeface="Merriweather"/>
              <a:sym typeface="Merriweather"/>
            </a:endParaRPr>
          </a:p>
        </p:txBody>
      </p:sp>
      <p:sp>
        <p:nvSpPr>
          <p:cNvPr id="3" name="Google Shape;20;p5"/>
          <p:cNvSpPr txBox="1"/>
          <p:nvPr/>
        </p:nvSpPr>
        <p:spPr>
          <a:xfrm>
            <a:off x="4279758" y="4461088"/>
            <a:ext cx="4740886" cy="1685187"/>
          </a:xfrm>
          <a:prstGeom prst="rect">
            <a:avLst/>
          </a:prstGeom>
          <a:noFill/>
          <a:ln>
            <a:noFill/>
          </a:ln>
        </p:spPr>
        <p:txBody>
          <a:bodyPr spcFirstLastPara="1" wrap="square" lIns="91425" tIns="91425" rIns="91425" bIns="91425" anchor="t" anchorCtr="0">
            <a:noAutofit/>
          </a:bodyPr>
          <a:lstStyle/>
          <a:p>
            <a:pPr lvl="0" algn="ctr">
              <a:lnSpc>
                <a:spcPct val="115000"/>
              </a:lnSpc>
              <a:spcBef>
                <a:spcPts val="300"/>
              </a:spcBef>
              <a:buSzPts val="1100"/>
            </a:pPr>
            <a:r>
              <a:rPr lang="en-US" sz="2200" dirty="0">
                <a:latin typeface="Merriweather" panose="020B0604020202020204" charset="0"/>
                <a:ea typeface="Merriweather Light"/>
                <a:cs typeface="Merriweather Light"/>
                <a:sym typeface="Merriweather Light"/>
              </a:rPr>
              <a:t>https://www.archives.gov/files/</a:t>
            </a:r>
          </a:p>
          <a:p>
            <a:pPr lvl="0" algn="ctr">
              <a:lnSpc>
                <a:spcPct val="115000"/>
              </a:lnSpc>
              <a:spcBef>
                <a:spcPts val="300"/>
              </a:spcBef>
              <a:buSzPts val="1100"/>
            </a:pPr>
            <a:r>
              <a:rPr lang="en-US" sz="2200" dirty="0">
                <a:latin typeface="Merriweather" panose="020B0604020202020204" charset="0"/>
                <a:ea typeface="Merriweather Light"/>
                <a:cs typeface="Merriweather Light"/>
                <a:sym typeface="Merriweather Light"/>
              </a:rPr>
              <a:t>records-</a:t>
            </a:r>
            <a:r>
              <a:rPr lang="en-US" sz="2200" dirty="0" err="1">
                <a:latin typeface="Merriweather" panose="020B0604020202020204" charset="0"/>
                <a:ea typeface="Merriweather Light"/>
                <a:cs typeface="Merriweather Light"/>
                <a:sym typeface="Merriweather Light"/>
              </a:rPr>
              <a:t>mgmt</a:t>
            </a:r>
            <a:r>
              <a:rPr lang="en-US" sz="2200" dirty="0">
                <a:latin typeface="Merriweather" panose="020B0604020202020204" charset="0"/>
                <a:ea typeface="Merriweather Light"/>
                <a:cs typeface="Merriweather Light"/>
                <a:sym typeface="Merriweather Light"/>
              </a:rPr>
              <a:t>/grs/grs-trs31.pdf</a:t>
            </a:r>
            <a:endParaRPr lang="en-US" sz="900" dirty="0">
              <a:latin typeface="Merriweather" panose="020B0604020202020204" charset="0"/>
              <a:ea typeface="Merriweather Light"/>
              <a:cs typeface="Merriweather Light"/>
              <a:sym typeface="Merriweather Light"/>
            </a:endParaRPr>
          </a:p>
          <a:p>
            <a:pPr lvl="0" algn="ctr">
              <a:lnSpc>
                <a:spcPct val="115000"/>
              </a:lnSpc>
              <a:spcBef>
                <a:spcPts val="300"/>
              </a:spcBef>
              <a:buSzPts val="1100"/>
            </a:pPr>
            <a:endParaRPr lang="en-US" sz="900" dirty="0">
              <a:latin typeface="Merriweather" panose="020B0604020202020204" charset="0"/>
              <a:ea typeface="Merriweather Light"/>
              <a:cs typeface="Merriweather Light"/>
              <a:sym typeface="Merriweather Light"/>
            </a:endParaRPr>
          </a:p>
          <a:p>
            <a:pPr lvl="0" algn="ctr">
              <a:lnSpc>
                <a:spcPct val="115000"/>
              </a:lnSpc>
              <a:spcBef>
                <a:spcPts val="300"/>
              </a:spcBef>
              <a:buSzPts val="1100"/>
            </a:pPr>
            <a:r>
              <a:rPr lang="en-US" sz="2200" dirty="0">
                <a:latin typeface="Merriweather" panose="020B0604020202020204" charset="0"/>
                <a:ea typeface="Merriweather Light"/>
                <a:cs typeface="Merriweather Light"/>
                <a:sym typeface="Merriweather Light"/>
              </a:rPr>
              <a:t>(See memo, pp. 3-5)</a:t>
            </a:r>
          </a:p>
        </p:txBody>
      </p:sp>
      <p:pic>
        <p:nvPicPr>
          <p:cNvPr id="4" name="Picture 3"/>
          <p:cNvPicPr>
            <a:picLocks noChangeAspect="1"/>
          </p:cNvPicPr>
          <p:nvPr/>
        </p:nvPicPr>
        <p:blipFill rotWithShape="1">
          <a:blip r:embed="rId4"/>
          <a:srcRect l="8905" t="13198" r="10726" b="656"/>
          <a:stretch/>
        </p:blipFill>
        <p:spPr>
          <a:xfrm rot="20967947">
            <a:off x="638296" y="1790819"/>
            <a:ext cx="2463458" cy="3162465"/>
          </a:xfrm>
          <a:prstGeom prst="rect">
            <a:avLst/>
          </a:prstGeom>
        </p:spPr>
      </p:pic>
      <p:sp>
        <p:nvSpPr>
          <p:cNvPr id="5" name="Rectangle 4"/>
          <p:cNvSpPr/>
          <p:nvPr/>
        </p:nvSpPr>
        <p:spPr>
          <a:xfrm rot="20963994">
            <a:off x="785925" y="1895526"/>
            <a:ext cx="2360865" cy="34725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6790274"/>
      </p:ext>
    </p:extLst>
  </p:cSld>
  <p:clrMapOvr>
    <a:masterClrMapping/>
  </p:clrMapOvr>
  <mc:AlternateContent xmlns:mc="http://schemas.openxmlformats.org/markup-compatibility/2006" xmlns:p14="http://schemas.microsoft.com/office/powerpoint/2010/main">
    <mc:Choice Requires="p14">
      <p:transition spd="slow" p14:dur="2000" advTm="19662"/>
    </mc:Choice>
    <mc:Fallback xmlns="">
      <p:transition spd="slow" advTm="1966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
        <p:cNvGrpSpPr/>
        <p:nvPr/>
      </p:nvGrpSpPr>
      <p:grpSpPr>
        <a:xfrm>
          <a:off x="0" y="0"/>
          <a:ext cx="0" cy="0"/>
          <a:chOff x="0" y="0"/>
          <a:chExt cx="0" cy="0"/>
        </a:xfrm>
      </p:grpSpPr>
      <p:sp>
        <p:nvSpPr>
          <p:cNvPr id="2" name="Google Shape;20;p5"/>
          <p:cNvSpPr txBox="1"/>
          <p:nvPr/>
        </p:nvSpPr>
        <p:spPr>
          <a:xfrm>
            <a:off x="284266" y="1300825"/>
            <a:ext cx="2057400" cy="4842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US" sz="3000" dirty="0">
                <a:latin typeface="Merriweather"/>
                <a:ea typeface="Merriweather"/>
                <a:cs typeface="Merriweather"/>
                <a:sym typeface="Merriweather"/>
              </a:rPr>
              <a:t>Keep your questions coming…</a:t>
            </a:r>
            <a:endParaRPr lang="en-US" sz="1000" dirty="0">
              <a:latin typeface="Merriweather"/>
              <a:ea typeface="Merriweather"/>
              <a:cs typeface="Merriweather"/>
              <a:sym typeface="Merriweather"/>
            </a:endParaRPr>
          </a:p>
          <a:p>
            <a:pPr marL="0" marR="0" lvl="0" indent="0" algn="ctr" rtl="0">
              <a:lnSpc>
                <a:spcPct val="115000"/>
              </a:lnSpc>
              <a:spcBef>
                <a:spcPts val="0"/>
              </a:spcBef>
              <a:spcAft>
                <a:spcPts val="0"/>
              </a:spcAft>
              <a:buClr>
                <a:srgbClr val="000000"/>
              </a:buClr>
              <a:buSzPts val="1100"/>
              <a:buFont typeface="Arial"/>
              <a:buNone/>
            </a:pPr>
            <a:endParaRPr lang="en-US" sz="1000" b="0" i="0" u="none" strike="noStrike" cap="none" dirty="0">
              <a:solidFill>
                <a:srgbClr val="000000"/>
              </a:solidFill>
              <a:latin typeface="Merriweather"/>
              <a:ea typeface="Merriweather"/>
              <a:cs typeface="Merriweather"/>
              <a:sym typeface="Merriweather"/>
            </a:endParaRPr>
          </a:p>
          <a:p>
            <a:pPr marL="0" marR="0" lvl="0" indent="0" algn="ctr" rtl="0">
              <a:lnSpc>
                <a:spcPct val="115000"/>
              </a:lnSpc>
              <a:spcBef>
                <a:spcPts val="0"/>
              </a:spcBef>
              <a:spcAft>
                <a:spcPts val="0"/>
              </a:spcAft>
              <a:buClr>
                <a:srgbClr val="000000"/>
              </a:buClr>
              <a:buSzPts val="1100"/>
              <a:buFont typeface="Arial"/>
              <a:buNone/>
            </a:pPr>
            <a:r>
              <a:rPr lang="en-US" sz="3000" dirty="0">
                <a:latin typeface="Merriweather"/>
                <a:ea typeface="Merriweather"/>
                <a:cs typeface="Merriweather"/>
                <a:sym typeface="Merriweather"/>
              </a:rPr>
              <a:t>…the GRS Team is standing by.</a:t>
            </a:r>
            <a:endParaRPr sz="3000" b="0" i="0" u="none" strike="noStrike" cap="none" dirty="0">
              <a:solidFill>
                <a:srgbClr val="000000"/>
              </a:solidFill>
              <a:latin typeface="Merriweather"/>
              <a:ea typeface="Merriweather"/>
              <a:cs typeface="Merriweather"/>
              <a:sym typeface="Merriweather"/>
            </a:endParaRPr>
          </a:p>
        </p:txBody>
      </p:sp>
      <p:sp>
        <p:nvSpPr>
          <p:cNvPr id="3" name="Google Shape;20;p5"/>
          <p:cNvSpPr txBox="1"/>
          <p:nvPr/>
        </p:nvSpPr>
        <p:spPr>
          <a:xfrm>
            <a:off x="3947402" y="5355300"/>
            <a:ext cx="3668609" cy="68355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300"/>
              </a:spcBef>
              <a:spcAft>
                <a:spcPts val="0"/>
              </a:spcAft>
              <a:buClr>
                <a:srgbClr val="000000"/>
              </a:buClr>
              <a:buSzPts val="1100"/>
              <a:buFont typeface="Arial"/>
              <a:buNone/>
            </a:pPr>
            <a:r>
              <a:rPr lang="en" sz="2400" b="0" i="0" u="none" strike="noStrike" cap="none" dirty="0">
                <a:solidFill>
                  <a:srgbClr val="000000"/>
                </a:solidFill>
                <a:latin typeface="Merriweather Light"/>
                <a:ea typeface="Merriweather Light"/>
                <a:cs typeface="Merriweather Light"/>
                <a:sym typeface="Merriweather Light"/>
              </a:rPr>
              <a:t>GRS_Team@nara.gov</a:t>
            </a:r>
            <a:endParaRPr sz="2400" b="0" i="0" u="none" strike="noStrike" cap="none" dirty="0">
              <a:solidFill>
                <a:srgbClr val="000000"/>
              </a:solidFill>
              <a:latin typeface="Merriweather Light"/>
              <a:ea typeface="Merriweather Light"/>
              <a:cs typeface="Merriweather Light"/>
              <a:sym typeface="Merriweather Ligh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531" b="889"/>
          <a:stretch/>
        </p:blipFill>
        <p:spPr>
          <a:xfrm>
            <a:off x="2636941" y="628650"/>
            <a:ext cx="6289533" cy="4591050"/>
          </a:xfrm>
          <a:prstGeom prst="rect">
            <a:avLst/>
          </a:prstGeom>
        </p:spPr>
      </p:pic>
    </p:spTree>
    <p:extLst>
      <p:ext uri="{BB962C8B-B14F-4D97-AF65-F5344CB8AC3E}">
        <p14:creationId xmlns:p14="http://schemas.microsoft.com/office/powerpoint/2010/main" val="2585032393"/>
      </p:ext>
    </p:extLst>
  </p:cSld>
  <p:clrMapOvr>
    <a:masterClrMapping/>
  </p:clrMapOvr>
  <mc:AlternateContent xmlns:mc="http://schemas.openxmlformats.org/markup-compatibility/2006" xmlns:p14="http://schemas.microsoft.com/office/powerpoint/2010/main">
    <mc:Choice Requires="p14">
      <p:transition spd="slow" p14:dur="2000" advTm="25730"/>
    </mc:Choice>
    <mc:Fallback xmlns="">
      <p:transition spd="slow" advTm="2573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5"/>
          <p:cNvSpPr txBox="1">
            <a:spLocks noGrp="1"/>
          </p:cNvSpPr>
          <p:nvPr>
            <p:ph type="sldNum" idx="4294967295"/>
          </p:nvPr>
        </p:nvSpPr>
        <p:spPr>
          <a:xfrm>
            <a:off x="7010400" y="6400800"/>
            <a:ext cx="2133600" cy="457200"/>
          </a:xfrm>
          <a:prstGeom prst="rect">
            <a:avLst/>
          </a:prstGeom>
          <a:noFill/>
          <a:ln>
            <a:noFill/>
          </a:ln>
        </p:spPr>
        <p:txBody>
          <a:bodyPr spcFirstLastPara="1" wrap="square" lIns="91425" tIns="45700" rIns="91425" bIns="45700" anchor="ctr" anchorCtr="0">
            <a:noAutofit/>
          </a:bodyPr>
          <a:lstStyle/>
          <a:p>
            <a:pPr algn="r">
              <a:buClr>
                <a:srgbClr val="CFCFCF"/>
              </a:buClr>
              <a:buSzPts val="300"/>
              <a:buFont typeface="Times New Roman"/>
              <a:buNone/>
            </a:pPr>
            <a:fld id="{00000000-1234-1234-1234-123412341234}" type="slidenum">
              <a:rPr lang="en-US"/>
              <a:pPr algn="r">
                <a:buClr>
                  <a:srgbClr val="CFCFCF"/>
                </a:buClr>
                <a:buSzPts val="300"/>
                <a:buFont typeface="Times New Roman"/>
                <a:buNone/>
              </a:pPr>
              <a:t>37</a:t>
            </a:fld>
            <a:endParaRPr/>
          </a:p>
        </p:txBody>
      </p:sp>
      <p:sp>
        <p:nvSpPr>
          <p:cNvPr id="57" name="Google Shape;57;p5"/>
          <p:cNvSpPr txBox="1">
            <a:spLocks noGrp="1"/>
          </p:cNvSpPr>
          <p:nvPr>
            <p:ph type="title" idx="4294967295"/>
          </p:nvPr>
        </p:nvSpPr>
        <p:spPr>
          <a:xfrm>
            <a:off x="2873735" y="1406350"/>
            <a:ext cx="9144000" cy="1143000"/>
          </a:xfrm>
          <a:prstGeom prst="rect">
            <a:avLst/>
          </a:prstGeom>
          <a:noFill/>
          <a:ln>
            <a:noFill/>
          </a:ln>
        </p:spPr>
        <p:txBody>
          <a:bodyPr spcFirstLastPara="1" wrap="square" lIns="91425" tIns="91425" rIns="91425" bIns="91425" anchor="ctr" anchorCtr="0">
            <a:noAutofit/>
          </a:bodyPr>
          <a:lstStyle/>
          <a:p>
            <a:pPr lvl="0">
              <a:buSzPts val="4400"/>
            </a:pP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153C"/>
                </a:solidFill>
                <a:latin typeface="Merriweather"/>
                <a:ea typeface="Merriweather"/>
                <a:cs typeface="Merriweather"/>
                <a:sym typeface="Merriweather"/>
              </a:rPr>
              <a:t>Questions?</a:t>
            </a:r>
            <a:br>
              <a:rPr lang="en-US" sz="4400" b="1" i="0" u="none" strike="noStrike" cap="none" dirty="0">
                <a:solidFill>
                  <a:srgbClr val="00153C"/>
                </a:solidFill>
                <a:latin typeface="Merriweather"/>
                <a:ea typeface="Merriweather"/>
                <a:cs typeface="Merriweather"/>
                <a:sym typeface="Merriweather"/>
              </a:rPr>
            </a:br>
            <a:r>
              <a:rPr lang="en-US" sz="4400" b="1" i="0" u="none" strike="noStrike" cap="none" dirty="0">
                <a:solidFill>
                  <a:srgbClr val="00153C"/>
                </a:solidFill>
                <a:latin typeface="Merriweather"/>
                <a:ea typeface="Merriweather"/>
                <a:cs typeface="Merriweather"/>
                <a:sym typeface="Merriweather"/>
              </a:rPr>
              <a:t/>
            </a:r>
            <a:br>
              <a:rPr lang="en-US" sz="4400" b="1" i="0" u="none" strike="noStrike" cap="none" dirty="0">
                <a:solidFill>
                  <a:srgbClr val="00153C"/>
                </a:solidFill>
                <a:latin typeface="Merriweather"/>
                <a:ea typeface="Merriweather"/>
                <a:cs typeface="Merriweather"/>
                <a:sym typeface="Merriweather"/>
              </a:rPr>
            </a:br>
            <a:r>
              <a:rPr lang="en-US" sz="2000" dirty="0">
                <a:solidFill>
                  <a:srgbClr val="00153C"/>
                </a:solidFill>
                <a:latin typeface="Merriweather"/>
                <a:ea typeface="Merriweather"/>
                <a:cs typeface="Merriweather"/>
                <a:sym typeface="Merriweather"/>
              </a:rPr>
              <a:t>Type question in “Chat” Box</a:t>
            </a:r>
            <a:br>
              <a:rPr lang="en-US" sz="2000" dirty="0">
                <a:solidFill>
                  <a:srgbClr val="00153C"/>
                </a:solidFill>
                <a:latin typeface="Merriweather"/>
                <a:ea typeface="Merriweather"/>
                <a:cs typeface="Merriweather"/>
                <a:sym typeface="Merriweather"/>
              </a:rPr>
            </a:br>
            <a:r>
              <a:rPr lang="en-US" sz="2000" dirty="0">
                <a:solidFill>
                  <a:srgbClr val="00153C"/>
                </a:solidFill>
                <a:latin typeface="Merriweather"/>
                <a:ea typeface="Merriweather"/>
                <a:cs typeface="Merriweather"/>
                <a:sym typeface="Merriweather"/>
              </a:rPr>
              <a:t/>
            </a:r>
            <a:br>
              <a:rPr lang="en-US" sz="2000" dirty="0">
                <a:solidFill>
                  <a:srgbClr val="00153C"/>
                </a:solidFill>
                <a:latin typeface="Merriweather"/>
                <a:ea typeface="Merriweather"/>
                <a:cs typeface="Merriweather"/>
                <a:sym typeface="Merriweather"/>
              </a:rPr>
            </a:br>
            <a:r>
              <a:rPr lang="en-US" sz="2000" dirty="0">
                <a:solidFill>
                  <a:srgbClr val="00153C"/>
                </a:solidFill>
                <a:latin typeface="Merriweather"/>
                <a:ea typeface="Merriweather"/>
                <a:cs typeface="Merriweather"/>
                <a:sym typeface="Merriweather"/>
              </a:rPr>
              <a:t>Include your name and Agency</a:t>
            </a:r>
            <a:br>
              <a:rPr lang="en-US" sz="2000" dirty="0">
                <a:solidFill>
                  <a:srgbClr val="00153C"/>
                </a:solidFill>
                <a:latin typeface="Merriweather"/>
                <a:ea typeface="Merriweather"/>
                <a:cs typeface="Merriweather"/>
                <a:sym typeface="Merriweather"/>
              </a:rPr>
            </a:br>
            <a:r>
              <a:rPr lang="en-US" sz="2000" dirty="0" smtClean="0">
                <a:solidFill>
                  <a:srgbClr val="00153C"/>
                </a:solidFill>
                <a:latin typeface="Merriweather"/>
                <a:ea typeface="Merriweather"/>
                <a:cs typeface="Merriweather"/>
                <a:sym typeface="Merriweather"/>
              </a:rPr>
              <a:t/>
            </a:r>
            <a:br>
              <a:rPr lang="en-US" sz="2000" dirty="0" smtClean="0">
                <a:solidFill>
                  <a:srgbClr val="00153C"/>
                </a:solidFill>
                <a:latin typeface="Merriweather"/>
                <a:ea typeface="Merriweather"/>
                <a:cs typeface="Merriweather"/>
                <a:sym typeface="Merriweather"/>
              </a:rPr>
            </a:br>
            <a:endParaRPr sz="2000" b="1" i="0" u="none" strike="noStrike" cap="none" dirty="0">
              <a:solidFill>
                <a:srgbClr val="00153C"/>
              </a:solidFill>
              <a:latin typeface="Merriweather"/>
              <a:ea typeface="Merriweather"/>
              <a:cs typeface="Merriweather"/>
              <a:sym typeface="Merriweather"/>
            </a:endParaRPr>
          </a:p>
        </p:txBody>
      </p:sp>
      <p:sp>
        <p:nvSpPr>
          <p:cNvPr id="2" name="Rectangle 1">
            <a:extLst>
              <a:ext uri="{FF2B5EF4-FFF2-40B4-BE49-F238E27FC236}">
                <a16:creationId xmlns:a16="http://schemas.microsoft.com/office/drawing/2014/main" xmlns="" id="{670B46F1-C06F-46F9-ACE3-647467496222}"/>
              </a:ext>
            </a:extLst>
          </p:cNvPr>
          <p:cNvSpPr/>
          <p:nvPr/>
        </p:nvSpPr>
        <p:spPr>
          <a:xfrm>
            <a:off x="1987825" y="3073218"/>
            <a:ext cx="5022575" cy="12804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153C"/>
                </a:solidFill>
                <a:latin typeface="Merriweather"/>
                <a:ea typeface="Merriweather"/>
                <a:cs typeface="Merriweather"/>
                <a:sym typeface="Merriweather"/>
              </a:rPr>
              <a:t/>
            </a:r>
            <a:br>
              <a:rPr lang="en-US" dirty="0">
                <a:solidFill>
                  <a:srgbClr val="00153C"/>
                </a:solidFill>
                <a:latin typeface="Merriweather"/>
                <a:ea typeface="Merriweather"/>
                <a:cs typeface="Merriweather"/>
                <a:sym typeface="Merriweather"/>
              </a:rPr>
            </a:br>
            <a:r>
              <a:rPr lang="en-US" dirty="0">
                <a:solidFill>
                  <a:srgbClr val="00153C"/>
                </a:solidFill>
                <a:latin typeface="Merriweather"/>
                <a:ea typeface="Merriweather"/>
                <a:cs typeface="Merriweather"/>
                <a:sym typeface="Merriweather"/>
              </a:rPr>
              <a:t> </a:t>
            </a:r>
            <a:endParaRPr lang="en-US" dirty="0">
              <a:solidFill>
                <a:srgbClr val="FFFFFF"/>
              </a:solidFill>
            </a:endParaRPr>
          </a:p>
        </p:txBody>
      </p:sp>
      <p:pic>
        <p:nvPicPr>
          <p:cNvPr id="4" name="Graphic 3" descr="Checkmark">
            <a:extLst>
              <a:ext uri="{FF2B5EF4-FFF2-40B4-BE49-F238E27FC236}">
                <a16:creationId xmlns:a16="http://schemas.microsoft.com/office/drawing/2014/main" xmlns="" id="{3E527277-9D16-4F17-89D0-B598EB2DF90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70100" y="3158654"/>
            <a:ext cx="457200" cy="457200"/>
          </a:xfrm>
          <a:prstGeom prst="rect">
            <a:avLst/>
          </a:prstGeom>
        </p:spPr>
      </p:pic>
      <p:pic>
        <p:nvPicPr>
          <p:cNvPr id="8" name="Graphic 7" descr="Checkmark">
            <a:extLst>
              <a:ext uri="{FF2B5EF4-FFF2-40B4-BE49-F238E27FC236}">
                <a16:creationId xmlns:a16="http://schemas.microsoft.com/office/drawing/2014/main" xmlns="" id="{E92ED5F1-69D3-4099-8632-D0494831C7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80774" y="3771881"/>
            <a:ext cx="457200" cy="457200"/>
          </a:xfrm>
          <a:prstGeom prst="rect">
            <a:avLst/>
          </a:prstGeom>
        </p:spPr>
      </p:pic>
      <p:sp>
        <p:nvSpPr>
          <p:cNvPr id="10" name="Google Shape;30;p7"/>
          <p:cNvSpPr/>
          <p:nvPr/>
        </p:nvSpPr>
        <p:spPr>
          <a:xfrm>
            <a:off x="1623000" y="241600"/>
            <a:ext cx="7387800" cy="584700"/>
          </a:xfrm>
          <a:prstGeom prst="rect">
            <a:avLst/>
          </a:prstGeom>
          <a:noFill/>
          <a:ln>
            <a:noFill/>
          </a:ln>
        </p:spPr>
        <p:txBody>
          <a:bodyPr spcFirstLastPara="1" wrap="square" lIns="91425" tIns="45700" rIns="91425" bIns="45700" anchor="t" anchorCtr="0">
            <a:spAutoFit/>
          </a:bodyPr>
          <a:lstStyle/>
          <a:p>
            <a:pPr algn="r">
              <a:buSzPts val="3200"/>
            </a:pPr>
            <a:r>
              <a:rPr lang="en-US" sz="3200" dirty="0" smtClean="0">
                <a:solidFill>
                  <a:srgbClr val="00153C"/>
                </a:solidFill>
                <a:latin typeface="Merriweather"/>
                <a:ea typeface="Merriweather"/>
                <a:cs typeface="Merriweather"/>
                <a:sym typeface="Merriweather"/>
              </a:rPr>
              <a:t>Q&amp;A</a:t>
            </a:r>
            <a:endParaRPr sz="3200" dirty="0">
              <a:solidFill>
                <a:srgbClr val="00153C"/>
              </a:solidFill>
              <a:latin typeface="Merriweather"/>
              <a:ea typeface="Merriweather"/>
              <a:cs typeface="Merriweather"/>
              <a:sym typeface="Merriweather"/>
            </a:endParaRPr>
          </a:p>
        </p:txBody>
      </p:sp>
    </p:spTree>
    <p:extLst>
      <p:ext uri="{BB962C8B-B14F-4D97-AF65-F5344CB8AC3E}">
        <p14:creationId xmlns:p14="http://schemas.microsoft.com/office/powerpoint/2010/main" val="491537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
        <p:cNvGrpSpPr/>
        <p:nvPr/>
      </p:nvGrpSpPr>
      <p:grpSpPr>
        <a:xfrm>
          <a:off x="0" y="0"/>
          <a:ext cx="0" cy="0"/>
          <a:chOff x="0" y="0"/>
          <a:chExt cx="0" cy="0"/>
        </a:xfrm>
      </p:grpSpPr>
      <p:sp>
        <p:nvSpPr>
          <p:cNvPr id="24" name="Google Shape;24;p2"/>
          <p:cNvSpPr txBox="1"/>
          <p:nvPr/>
        </p:nvSpPr>
        <p:spPr>
          <a:xfrm>
            <a:off x="746549" y="3952380"/>
            <a:ext cx="7650900" cy="1274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3200" b="1" dirty="0">
                <a:solidFill>
                  <a:srgbClr val="00153C"/>
                </a:solidFill>
                <a:latin typeface="Merriweather"/>
                <a:ea typeface="Merriweather"/>
                <a:cs typeface="Merriweather"/>
                <a:sym typeface="Merriweather"/>
              </a:rPr>
              <a:t>Digitization Regulations </a:t>
            </a:r>
            <a:endParaRPr sz="3200" b="1" i="0" u="none" strike="noStrike" cap="none" dirty="0">
              <a:solidFill>
                <a:srgbClr val="00153C"/>
              </a:solidFill>
              <a:latin typeface="Merriweather"/>
              <a:ea typeface="Merriweather"/>
              <a:cs typeface="Merriweather"/>
              <a:sym typeface="Merriweather"/>
            </a:endParaRPr>
          </a:p>
          <a:p>
            <a:pPr marL="0" marR="0" lvl="0" indent="0" algn="ctr" rtl="0">
              <a:lnSpc>
                <a:spcPct val="115000"/>
              </a:lnSpc>
              <a:spcBef>
                <a:spcPts val="300"/>
              </a:spcBef>
              <a:spcAft>
                <a:spcPts val="0"/>
              </a:spcAft>
              <a:buClr>
                <a:srgbClr val="000000"/>
              </a:buClr>
              <a:buSzPts val="1100"/>
              <a:buFont typeface="Arial"/>
              <a:buNone/>
            </a:pPr>
            <a:r>
              <a:rPr lang="en-US" sz="2400" dirty="0">
                <a:solidFill>
                  <a:srgbClr val="00153C"/>
                </a:solidFill>
                <a:latin typeface="Merriweather" panose="020B0604020202020204" charset="0"/>
                <a:ea typeface="Source Sans Pro"/>
                <a:cs typeface="Source Sans Pro"/>
                <a:sym typeface="Source Sans Pro"/>
              </a:rPr>
              <a:t>Lisa </a:t>
            </a:r>
            <a:r>
              <a:rPr lang="en-US" sz="2400" dirty="0" smtClean="0">
                <a:solidFill>
                  <a:srgbClr val="00153C"/>
                </a:solidFill>
                <a:latin typeface="Merriweather" panose="020B0604020202020204" charset="0"/>
                <a:ea typeface="Source Sans Pro"/>
                <a:cs typeface="Source Sans Pro"/>
                <a:sym typeface="Source Sans Pro"/>
              </a:rPr>
              <a:t>Haralampus</a:t>
            </a:r>
          </a:p>
          <a:p>
            <a:pPr marL="0" marR="0" lvl="0" indent="0" algn="ctr" rtl="0">
              <a:lnSpc>
                <a:spcPct val="115000"/>
              </a:lnSpc>
              <a:spcBef>
                <a:spcPts val="300"/>
              </a:spcBef>
              <a:spcAft>
                <a:spcPts val="0"/>
              </a:spcAft>
              <a:buClr>
                <a:srgbClr val="000000"/>
              </a:buClr>
              <a:buSzPts val="1100"/>
              <a:buFont typeface="Arial"/>
              <a:buNone/>
            </a:pPr>
            <a:r>
              <a:rPr lang="en-US" sz="2400" b="0" i="0" u="none" strike="noStrike" cap="none" dirty="0" smtClean="0">
                <a:solidFill>
                  <a:srgbClr val="00153C"/>
                </a:solidFill>
                <a:latin typeface="Merriweather" panose="020B0604020202020204" charset="0"/>
                <a:ea typeface="Source Sans Pro"/>
                <a:cs typeface="Source Sans Pro"/>
                <a:sym typeface="Source Sans Pro"/>
              </a:rPr>
              <a:t>Director, Records Management Policy and Outreach</a:t>
            </a:r>
            <a:endParaRPr sz="2400" b="0" i="0" u="none" strike="noStrike" cap="none" dirty="0">
              <a:solidFill>
                <a:srgbClr val="00153C"/>
              </a:solidFill>
              <a:latin typeface="Merriweather" panose="020B0604020202020204" charset="0"/>
              <a:ea typeface="Source Sans Pro"/>
              <a:cs typeface="Source Sans Pro"/>
              <a:sym typeface="Source Sans Pro"/>
            </a:endParaRPr>
          </a:p>
        </p:txBody>
      </p:sp>
      <p:pic>
        <p:nvPicPr>
          <p:cNvPr id="1026" name="Picture 2">
            <a:extLst>
              <a:ext uri="{FF2B5EF4-FFF2-40B4-BE49-F238E27FC236}">
                <a16:creationId xmlns:a16="http://schemas.microsoft.com/office/drawing/2014/main" xmlns="" id="{C3AB623C-8D2E-47C5-AA5E-2F0F329780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634"/>
          <a:stretch/>
        </p:blipFill>
        <p:spPr bwMode="auto">
          <a:xfrm>
            <a:off x="3628230" y="1819286"/>
            <a:ext cx="1887537" cy="213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459978"/>
      </p:ext>
    </p:extLst>
  </p:cSld>
  <p:clrMapOvr>
    <a:masterClrMapping/>
  </p:clrMapOvr>
  <mc:AlternateContent xmlns:mc="http://schemas.openxmlformats.org/markup-compatibility/2006" xmlns:p14="http://schemas.microsoft.com/office/powerpoint/2010/main">
    <mc:Choice Requires="p14">
      <p:transition spd="slow" p14:dur="2000" advTm="38429"/>
    </mc:Choice>
    <mc:Fallback xmlns="">
      <p:transition spd="slow" advTm="38429"/>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Google Shape;29;g862cefe33c_0_0"/>
          <p:cNvSpPr txBox="1"/>
          <p:nvPr/>
        </p:nvSpPr>
        <p:spPr>
          <a:xfrm>
            <a:off x="2463600" y="198375"/>
            <a:ext cx="6183000" cy="7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a:latin typeface="Times New Roman"/>
                <a:ea typeface="Times New Roman"/>
                <a:cs typeface="Times New Roman"/>
                <a:sym typeface="Times New Roman"/>
              </a:rPr>
              <a:t>Digitization Regulations</a:t>
            </a:r>
            <a:endParaRPr sz="2800" b="1">
              <a:latin typeface="Times New Roman"/>
              <a:ea typeface="Times New Roman"/>
              <a:cs typeface="Times New Roman"/>
              <a:sym typeface="Times New Roman"/>
            </a:endParaRPr>
          </a:p>
        </p:txBody>
      </p:sp>
      <p:pic>
        <p:nvPicPr>
          <p:cNvPr id="30" name="Google Shape;30;g862cefe33c_0_0"/>
          <p:cNvPicPr preferRelativeResize="0"/>
          <p:nvPr/>
        </p:nvPicPr>
        <p:blipFill rotWithShape="1">
          <a:blip r:embed="rId3">
            <a:alphaModFix/>
          </a:blip>
          <a:srcRect r="20401" b="11504"/>
          <a:stretch/>
        </p:blipFill>
        <p:spPr>
          <a:xfrm>
            <a:off x="5092474" y="2320100"/>
            <a:ext cx="3822000" cy="2575750"/>
          </a:xfrm>
          <a:prstGeom prst="rect">
            <a:avLst/>
          </a:prstGeom>
          <a:noFill/>
          <a:ln>
            <a:noFill/>
          </a:ln>
        </p:spPr>
      </p:pic>
      <p:sp>
        <p:nvSpPr>
          <p:cNvPr id="31" name="Google Shape;31;g862cefe33c_0_0"/>
          <p:cNvSpPr txBox="1"/>
          <p:nvPr/>
        </p:nvSpPr>
        <p:spPr>
          <a:xfrm>
            <a:off x="172376" y="1168050"/>
            <a:ext cx="4862948" cy="492795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chemeClr val="tx1"/>
                </a:solidFill>
                <a:latin typeface="Merriweather" panose="020B0604020202020204" charset="0"/>
              </a:rPr>
              <a:t>       APRIL 2019</a:t>
            </a:r>
            <a:endParaRPr sz="2400" b="1" dirty="0">
              <a:solidFill>
                <a:schemeClr val="tx1"/>
              </a:solidFill>
              <a:latin typeface="Merriweather" panose="020B0604020202020204" charset="0"/>
            </a:endParaRPr>
          </a:p>
          <a:p>
            <a:pPr marL="0" lvl="0" indent="0" algn="ctr" rtl="0">
              <a:spcBef>
                <a:spcPts val="0"/>
              </a:spcBef>
              <a:spcAft>
                <a:spcPts val="0"/>
              </a:spcAft>
              <a:buNone/>
            </a:pPr>
            <a:endParaRPr sz="1300" b="1" dirty="0">
              <a:solidFill>
                <a:schemeClr val="tx1"/>
              </a:solidFill>
              <a:latin typeface="Merriweather" panose="020B0604020202020204" charset="0"/>
            </a:endParaRPr>
          </a:p>
          <a:p>
            <a:pPr marL="0" lvl="0" indent="0" algn="ctr" rtl="0">
              <a:lnSpc>
                <a:spcPct val="115000"/>
              </a:lnSpc>
              <a:spcBef>
                <a:spcPts val="1000"/>
              </a:spcBef>
              <a:spcAft>
                <a:spcPts val="0"/>
              </a:spcAft>
              <a:buNone/>
            </a:pPr>
            <a:r>
              <a:rPr lang="en-US" sz="2000" b="1" dirty="0">
                <a:solidFill>
                  <a:schemeClr val="tx1"/>
                </a:solidFill>
                <a:highlight>
                  <a:srgbClr val="FFFFFF"/>
                </a:highlight>
                <a:latin typeface="Merriweather" panose="020B0604020202020204" charset="0"/>
              </a:rPr>
              <a:t>36 CFR 1236 </a:t>
            </a:r>
            <a:r>
              <a:rPr lang="en-US" sz="2000" b="1" dirty="0">
                <a:solidFill>
                  <a:schemeClr val="tx1"/>
                </a:solidFill>
                <a:highlight>
                  <a:srgbClr val="FFFFFF"/>
                </a:highlight>
                <a:uFill>
                  <a:noFill/>
                </a:uFill>
                <a:latin typeface="Merriweather" panose="020B0604020202020204" charset="0"/>
                <a:hlinkClick r:id="" action="ppaction://noaction">
                  <a:extLst>
                    <a:ext uri="{A12FA001-AC4F-418D-AE19-62706E023703}">
                      <ahyp:hlinkClr xmlns:ahyp="http://schemas.microsoft.com/office/drawing/2018/hyperlinkcolor" xmlns="" val="tx"/>
                    </a:ext>
                  </a:extLst>
                </a:hlinkClick>
              </a:rPr>
              <a:t>Subpart D —</a:t>
            </a:r>
          </a:p>
          <a:p>
            <a:pPr marL="0" lvl="0" indent="0" algn="ctr" rtl="0">
              <a:lnSpc>
                <a:spcPct val="115000"/>
              </a:lnSpc>
              <a:spcBef>
                <a:spcPts val="1000"/>
              </a:spcBef>
              <a:spcAft>
                <a:spcPts val="0"/>
              </a:spcAft>
              <a:buNone/>
            </a:pPr>
            <a:r>
              <a:rPr lang="en-US" sz="2000" b="1" dirty="0">
                <a:solidFill>
                  <a:schemeClr val="tx1"/>
                </a:solidFill>
                <a:highlight>
                  <a:srgbClr val="FFFFFF"/>
                </a:highlight>
                <a:uFill>
                  <a:noFill/>
                </a:uFill>
                <a:latin typeface="Merriweather" panose="020B0604020202020204" charset="0"/>
                <a:hlinkClick r:id="" action="ppaction://noaction">
                  <a:extLst>
                    <a:ext uri="{A12FA001-AC4F-418D-AE19-62706E023703}">
                      <ahyp:hlinkClr xmlns:ahyp="http://schemas.microsoft.com/office/drawing/2018/hyperlinkcolor" xmlns="" val="tx"/>
                    </a:ext>
                  </a:extLst>
                </a:hlinkClick>
              </a:rPr>
              <a:t>Digitizing Temporary Federal Records</a:t>
            </a:r>
            <a:endParaRPr sz="2000" b="1" dirty="0">
              <a:solidFill>
                <a:schemeClr val="tx1"/>
              </a:solidFill>
              <a:highlight>
                <a:srgbClr val="FFFFFF"/>
              </a:highlight>
              <a:uFill>
                <a:noFill/>
              </a:uFill>
              <a:latin typeface="Merriweather" panose="020B0604020202020204" charset="0"/>
              <a:hlinkClick r:id="rId4">
                <a:extLst>
                  <a:ext uri="{A12FA001-AC4F-418D-AE19-62706E023703}">
                    <ahyp:hlinkClr xmlns:ahyp="http://schemas.microsoft.com/office/drawing/2018/hyperlinkcolor" xmlns="" val="tx"/>
                  </a:ext>
                </a:extLst>
              </a:hlinkClick>
            </a:endParaRPr>
          </a:p>
          <a:p>
            <a:pPr marL="228600" lvl="0" algn="l" rtl="0">
              <a:lnSpc>
                <a:spcPct val="115000"/>
              </a:lnSpc>
              <a:spcBef>
                <a:spcPts val="1000"/>
              </a:spcBef>
              <a:spcAft>
                <a:spcPts val="0"/>
              </a:spcAft>
              <a:buClr>
                <a:schemeClr val="dk1"/>
              </a:buClr>
              <a:buSzPts val="1100"/>
              <a:buFont typeface="Arial"/>
              <a:buNone/>
            </a:pPr>
            <a:endParaRPr lang="en-US" sz="1100" dirty="0">
              <a:solidFill>
                <a:schemeClr val="tx1"/>
              </a:solidFill>
              <a:highlight>
                <a:srgbClr val="FFFFFF"/>
              </a:highlight>
              <a:uFill>
                <a:noFill/>
              </a:uFill>
              <a:latin typeface="Merriweather" panose="020B0604020202020204" charset="0"/>
            </a:endParaRPr>
          </a:p>
          <a:p>
            <a:pPr marL="228600" lvl="0" algn="l" rtl="0">
              <a:lnSpc>
                <a:spcPct val="115000"/>
              </a:lnSpc>
              <a:spcBef>
                <a:spcPts val="1000"/>
              </a:spcBef>
              <a:spcAft>
                <a:spcPts val="0"/>
              </a:spcAft>
              <a:buClr>
                <a:schemeClr val="dk1"/>
              </a:buClr>
              <a:buSzPts val="1100"/>
              <a:buFont typeface="Arial"/>
              <a:buNone/>
            </a:pPr>
            <a:r>
              <a:rPr lang="en-US" sz="2000" dirty="0">
                <a:solidFill>
                  <a:schemeClr val="tx1"/>
                </a:solidFill>
                <a:highlight>
                  <a:srgbClr val="FFFFFF"/>
                </a:highlight>
                <a:uFill>
                  <a:noFill/>
                </a:uFill>
                <a:latin typeface="Merriweather" panose="020B0604020202020204" charset="0"/>
              </a:rPr>
              <a:t>§1236.30   Requirements for digitizing temporary records</a:t>
            </a:r>
            <a:endParaRPr sz="2000" dirty="0">
              <a:solidFill>
                <a:schemeClr val="tx1"/>
              </a:solidFill>
              <a:highlight>
                <a:srgbClr val="FFFFFF"/>
              </a:highlight>
              <a:latin typeface="Merriweather" panose="020B0604020202020204" charset="0"/>
            </a:endParaRPr>
          </a:p>
          <a:p>
            <a:pPr marL="228600" lvl="0" algn="l" rtl="0">
              <a:lnSpc>
                <a:spcPct val="115000"/>
              </a:lnSpc>
              <a:spcBef>
                <a:spcPts val="1000"/>
              </a:spcBef>
              <a:spcAft>
                <a:spcPts val="0"/>
              </a:spcAft>
              <a:buClr>
                <a:schemeClr val="dk1"/>
              </a:buClr>
              <a:buSzPts val="1100"/>
              <a:buFont typeface="Arial"/>
              <a:buNone/>
            </a:pPr>
            <a:r>
              <a:rPr lang="en-US" sz="2000" dirty="0">
                <a:solidFill>
                  <a:schemeClr val="tx1"/>
                </a:solidFill>
                <a:highlight>
                  <a:srgbClr val="FFFFFF"/>
                </a:highlight>
                <a:uFill>
                  <a:noFill/>
                </a:uFill>
                <a:latin typeface="Merriweather" panose="020B0604020202020204" charset="0"/>
              </a:rPr>
              <a:t>§1236.32   Digitization standards</a:t>
            </a:r>
            <a:endParaRPr sz="2000" dirty="0">
              <a:solidFill>
                <a:schemeClr val="tx1"/>
              </a:solidFill>
              <a:highlight>
                <a:srgbClr val="FFFFFF"/>
              </a:highlight>
              <a:latin typeface="Merriweather" panose="020B0604020202020204" charset="0"/>
            </a:endParaRPr>
          </a:p>
          <a:p>
            <a:pPr marL="228600" lvl="0" algn="l" rtl="0">
              <a:lnSpc>
                <a:spcPct val="115000"/>
              </a:lnSpc>
              <a:spcBef>
                <a:spcPts val="1000"/>
              </a:spcBef>
              <a:spcAft>
                <a:spcPts val="0"/>
              </a:spcAft>
              <a:buClr>
                <a:schemeClr val="dk1"/>
              </a:buClr>
              <a:buSzPts val="1100"/>
              <a:buFont typeface="Arial"/>
              <a:buNone/>
            </a:pPr>
            <a:r>
              <a:rPr lang="en-US" sz="2000" dirty="0">
                <a:solidFill>
                  <a:schemeClr val="tx1"/>
                </a:solidFill>
                <a:highlight>
                  <a:srgbClr val="FFFFFF"/>
                </a:highlight>
                <a:uFill>
                  <a:noFill/>
                </a:uFill>
                <a:latin typeface="Merriweather" panose="020B0604020202020204" charset="0"/>
              </a:rPr>
              <a:t>§1236.34   Validating digitization</a:t>
            </a:r>
            <a:endParaRPr sz="2000" dirty="0">
              <a:solidFill>
                <a:schemeClr val="tx1"/>
              </a:solidFill>
              <a:highlight>
                <a:srgbClr val="FFFFFF"/>
              </a:highlight>
              <a:latin typeface="Merriweather" panose="020B0604020202020204" charset="0"/>
            </a:endParaRPr>
          </a:p>
          <a:p>
            <a:pPr marL="228600" lvl="0" algn="l" rtl="0">
              <a:spcBef>
                <a:spcPts val="1000"/>
              </a:spcBef>
              <a:spcAft>
                <a:spcPts val="1000"/>
              </a:spcAft>
              <a:buNone/>
            </a:pPr>
            <a:r>
              <a:rPr lang="en-US" sz="2000" dirty="0">
                <a:solidFill>
                  <a:schemeClr val="tx1"/>
                </a:solidFill>
                <a:highlight>
                  <a:srgbClr val="FFFFFF"/>
                </a:highlight>
                <a:uFill>
                  <a:noFill/>
                </a:uFill>
                <a:latin typeface="Merriweather" panose="020B0604020202020204" charset="0"/>
              </a:rPr>
              <a:t>§1236.36   Disposing of original source records</a:t>
            </a:r>
            <a:endParaRPr sz="2000" dirty="0">
              <a:solidFill>
                <a:schemeClr val="tx1"/>
              </a:solidFill>
              <a:latin typeface="Merriweather" panose="020B0604020202020204" charset="0"/>
            </a:endParaRPr>
          </a:p>
        </p:txBody>
      </p:sp>
    </p:spTree>
    <p:extLst>
      <p:ext uri="{BB962C8B-B14F-4D97-AF65-F5344CB8AC3E}">
        <p14:creationId xmlns:p14="http://schemas.microsoft.com/office/powerpoint/2010/main" val="1903099946"/>
      </p:ext>
    </p:extLst>
  </p:cSld>
  <p:clrMapOvr>
    <a:masterClrMapping/>
  </p:clrMapOvr>
  <mc:AlternateContent xmlns:mc="http://schemas.openxmlformats.org/markup-compatibility/2006" xmlns:p14="http://schemas.microsoft.com/office/powerpoint/2010/main">
    <mc:Choice Requires="p14">
      <p:transition spd="slow" p14:dur="2000" advTm="106292"/>
    </mc:Choice>
    <mc:Fallback xmlns="">
      <p:transition spd="slow" advTm="10629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Google Shape;29;p7"/>
          <p:cNvSpPr txBox="1">
            <a:spLocks noGrp="1"/>
          </p:cNvSpPr>
          <p:nvPr>
            <p:ph type="sldNum" idx="12"/>
          </p:nvPr>
        </p:nvSpPr>
        <p:spPr>
          <a:xfrm>
            <a:off x="7010400" y="6400800"/>
            <a:ext cx="2133600" cy="457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CFCFCF"/>
              </a:buClr>
              <a:buSzPts val="300"/>
              <a:buFont typeface="Times New Roman"/>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
        <p:nvSpPr>
          <p:cNvPr id="30" name="Google Shape;30;p7"/>
          <p:cNvSpPr/>
          <p:nvPr/>
        </p:nvSpPr>
        <p:spPr>
          <a:xfrm>
            <a:off x="1623000" y="241600"/>
            <a:ext cx="7387800" cy="584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dirty="0">
                <a:solidFill>
                  <a:srgbClr val="00153C"/>
                </a:solidFill>
                <a:latin typeface="Merriweather"/>
                <a:ea typeface="Merriweather"/>
                <a:cs typeface="Merriweather"/>
                <a:sym typeface="Merriweather"/>
              </a:rPr>
              <a:t>COVID-19: A New Normal</a:t>
            </a:r>
            <a:endParaRPr sz="3200" b="0" i="0" u="none" strike="noStrike" cap="none" dirty="0">
              <a:solidFill>
                <a:srgbClr val="00153C"/>
              </a:solidFill>
              <a:latin typeface="Merriweather"/>
              <a:ea typeface="Merriweather"/>
              <a:cs typeface="Merriweather"/>
              <a:sym typeface="Merriweather"/>
            </a:endParaRPr>
          </a:p>
        </p:txBody>
      </p:sp>
      <p:sp>
        <p:nvSpPr>
          <p:cNvPr id="31" name="Google Shape;31;p7"/>
          <p:cNvSpPr/>
          <p:nvPr/>
        </p:nvSpPr>
        <p:spPr>
          <a:xfrm>
            <a:off x="533400" y="1201225"/>
            <a:ext cx="8260800" cy="46647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n-US" sz="2400" b="1" i="0" u="none" strike="noStrike" cap="none" dirty="0">
                <a:solidFill>
                  <a:srgbClr val="00153C"/>
                </a:solidFill>
                <a:latin typeface="Merriweather"/>
                <a:ea typeface="Merriweather"/>
                <a:cs typeface="Merriweather"/>
                <a:sym typeface="Merriweather"/>
              </a:rPr>
              <a:t>Records Management During COVID-19 Pandemic</a:t>
            </a:r>
            <a:endParaRPr sz="2400" b="1" i="0" u="none" strike="noStrike" cap="none" dirty="0">
              <a:solidFill>
                <a:srgbClr val="00153C"/>
              </a:solidFill>
              <a:latin typeface="Merriweather"/>
              <a:ea typeface="Merriweather"/>
              <a:cs typeface="Merriweather"/>
              <a:sym typeface="Merriweather"/>
            </a:endParaRPr>
          </a:p>
          <a:p>
            <a:pPr marL="457200" marR="0" lvl="0" indent="-355600" algn="l" rtl="0">
              <a:lnSpc>
                <a:spcPct val="150000"/>
              </a:lnSpc>
              <a:spcBef>
                <a:spcPts val="0"/>
              </a:spcBef>
              <a:spcAft>
                <a:spcPts val="0"/>
              </a:spcAft>
              <a:buClr>
                <a:srgbClr val="00153C"/>
              </a:buClr>
              <a:buSzPts val="2000"/>
              <a:buFont typeface="Merriweather"/>
              <a:buChar char="•"/>
            </a:pPr>
            <a:r>
              <a:rPr lang="en-US" sz="2000" b="0" i="0" u="none" strike="noStrike" cap="none" dirty="0">
                <a:solidFill>
                  <a:srgbClr val="00153C"/>
                </a:solidFill>
                <a:latin typeface="Merriweather"/>
                <a:ea typeface="Merriweather"/>
                <a:cs typeface="Merriweather"/>
                <a:sym typeface="Merriweather"/>
              </a:rPr>
              <a:t>Federal agencies inquired with our office about managing and scheduling records during this emergency</a:t>
            </a:r>
            <a:endParaRPr sz="2000" b="0" i="0" u="none" strike="noStrike" cap="none" dirty="0">
              <a:solidFill>
                <a:srgbClr val="00153C"/>
              </a:solidFill>
              <a:latin typeface="Merriweather"/>
              <a:ea typeface="Merriweather"/>
              <a:cs typeface="Merriweather"/>
              <a:sym typeface="Merriweather"/>
            </a:endParaRPr>
          </a:p>
          <a:p>
            <a:pPr marL="457200" marR="0" lvl="0" indent="-355600" algn="l" rtl="0">
              <a:lnSpc>
                <a:spcPct val="150000"/>
              </a:lnSpc>
              <a:spcBef>
                <a:spcPts val="0"/>
              </a:spcBef>
              <a:spcAft>
                <a:spcPts val="0"/>
              </a:spcAft>
              <a:buClr>
                <a:srgbClr val="00153C"/>
              </a:buClr>
              <a:buSzPts val="2000"/>
              <a:buFont typeface="Merriweather"/>
              <a:buChar char="•"/>
            </a:pPr>
            <a:r>
              <a:rPr lang="en-US" sz="2000" b="0" i="0" u="none" strike="noStrike" cap="none" dirty="0">
                <a:solidFill>
                  <a:srgbClr val="00153C"/>
                </a:solidFill>
                <a:latin typeface="Merriweather"/>
                <a:ea typeface="Merriweather"/>
                <a:cs typeface="Merriweather"/>
                <a:sym typeface="Merriweather"/>
              </a:rPr>
              <a:t>April 23, 2020: NARA released </a:t>
            </a:r>
            <a:r>
              <a:rPr lang="en-US" sz="2000" b="0" i="0" u="sng" strike="noStrike" cap="none" dirty="0">
                <a:solidFill>
                  <a:schemeClr val="hlink"/>
                </a:solidFill>
                <a:latin typeface="Merriweather"/>
                <a:ea typeface="Merriweather"/>
                <a:cs typeface="Merriweather"/>
                <a:sym typeface="Merriweather"/>
                <a:hlinkClick r:id="rId3"/>
              </a:rPr>
              <a:t>FAQs about Records Management during the COVID-19 Pandemic</a:t>
            </a:r>
            <a:endParaRPr sz="2000" b="0" i="0" u="none" strike="noStrike" cap="none" dirty="0">
              <a:solidFill>
                <a:srgbClr val="00153C"/>
              </a:solidFill>
              <a:latin typeface="Merriweather"/>
              <a:ea typeface="Merriweather"/>
              <a:cs typeface="Merriweather"/>
              <a:sym typeface="Merriweather"/>
            </a:endParaRPr>
          </a:p>
          <a:p>
            <a:pPr marL="914400" marR="0" lvl="1" indent="-355600" algn="l" rtl="0">
              <a:lnSpc>
                <a:spcPct val="150000"/>
              </a:lnSpc>
              <a:spcBef>
                <a:spcPts val="0"/>
              </a:spcBef>
              <a:spcAft>
                <a:spcPts val="0"/>
              </a:spcAft>
              <a:buClr>
                <a:srgbClr val="00153C"/>
              </a:buClr>
              <a:buSzPts val="2000"/>
              <a:buFont typeface="Merriweather"/>
              <a:buChar char="○"/>
            </a:pPr>
            <a:r>
              <a:rPr lang="en-US" sz="2000" b="0" i="0" u="none" strike="noStrike" cap="none" dirty="0">
                <a:solidFill>
                  <a:srgbClr val="00153C"/>
                </a:solidFill>
                <a:latin typeface="Merriweather"/>
                <a:ea typeface="Merriweather"/>
                <a:cs typeface="Merriweather"/>
                <a:sym typeface="Merriweather"/>
              </a:rPr>
              <a:t>Records Management Related to Teleworking</a:t>
            </a:r>
            <a:endParaRPr sz="2000" b="0" i="0" u="none" strike="noStrike" cap="none" dirty="0">
              <a:solidFill>
                <a:srgbClr val="00153C"/>
              </a:solidFill>
              <a:latin typeface="Merriweather"/>
              <a:ea typeface="Merriweather"/>
              <a:cs typeface="Merriweather"/>
              <a:sym typeface="Merriweather"/>
            </a:endParaRPr>
          </a:p>
          <a:p>
            <a:pPr marL="914400" marR="0" lvl="1" indent="-355600" algn="l" rtl="0">
              <a:lnSpc>
                <a:spcPct val="150000"/>
              </a:lnSpc>
              <a:spcBef>
                <a:spcPts val="0"/>
              </a:spcBef>
              <a:spcAft>
                <a:spcPts val="0"/>
              </a:spcAft>
              <a:buClr>
                <a:srgbClr val="00153C"/>
              </a:buClr>
              <a:buSzPts val="2000"/>
              <a:buFont typeface="Merriweather"/>
              <a:buChar char="○"/>
            </a:pPr>
            <a:r>
              <a:rPr lang="en-US" sz="2000" b="0" i="0" u="none" strike="noStrike" cap="none" dirty="0">
                <a:solidFill>
                  <a:srgbClr val="00153C"/>
                </a:solidFill>
                <a:latin typeface="Merriweather"/>
                <a:ea typeface="Merriweather"/>
                <a:cs typeface="Merriweather"/>
                <a:sym typeface="Merriweather"/>
              </a:rPr>
              <a:t>Records Retention</a:t>
            </a:r>
            <a:endParaRPr sz="2000" b="0" i="0" u="none" strike="noStrike" cap="none" dirty="0">
              <a:solidFill>
                <a:srgbClr val="00153C"/>
              </a:solidFill>
              <a:latin typeface="Merriweather"/>
              <a:ea typeface="Merriweather"/>
              <a:cs typeface="Merriweather"/>
              <a:sym typeface="Merriweather"/>
            </a:endParaRPr>
          </a:p>
          <a:p>
            <a:pPr marL="457200" marR="0" lvl="0" indent="-355600" algn="l" rtl="0">
              <a:lnSpc>
                <a:spcPct val="150000"/>
              </a:lnSpc>
              <a:spcBef>
                <a:spcPts val="0"/>
              </a:spcBef>
              <a:spcAft>
                <a:spcPts val="0"/>
              </a:spcAft>
              <a:buClr>
                <a:srgbClr val="00153C"/>
              </a:buClr>
              <a:buSzPts val="2000"/>
              <a:buFont typeface="Merriweather"/>
              <a:buChar char="•"/>
            </a:pPr>
            <a:r>
              <a:rPr lang="en-US" sz="2000" b="0" i="0" u="none" strike="noStrike" cap="none" dirty="0">
                <a:solidFill>
                  <a:srgbClr val="00153C"/>
                </a:solidFill>
                <a:latin typeface="Merriweather"/>
                <a:ea typeface="Merriweather"/>
                <a:cs typeface="Merriweather"/>
                <a:sym typeface="Merriweather"/>
              </a:rPr>
              <a:t>NARA maintains a </a:t>
            </a:r>
            <a:r>
              <a:rPr lang="en-US" sz="2000" b="0" i="0" u="sng" strike="noStrike" cap="none" dirty="0">
                <a:solidFill>
                  <a:schemeClr val="hlink"/>
                </a:solidFill>
                <a:latin typeface="Merriweather"/>
                <a:ea typeface="Merriweather"/>
                <a:cs typeface="Merriweather"/>
                <a:sym typeface="Merriweather"/>
                <a:hlinkClick r:id="rId3"/>
              </a:rPr>
              <a:t>list of appraisal archivists</a:t>
            </a:r>
            <a:r>
              <a:rPr lang="en-US" sz="2000" b="0" i="0" u="none" strike="noStrike" cap="none" dirty="0">
                <a:solidFill>
                  <a:srgbClr val="00153C"/>
                </a:solidFill>
                <a:latin typeface="Merriweather"/>
                <a:ea typeface="Merriweather"/>
                <a:cs typeface="Merriweather"/>
                <a:sym typeface="Merriweather"/>
              </a:rPr>
              <a:t> assigned to work with federal agencies and address specific needs</a:t>
            </a:r>
            <a:endParaRPr sz="2000" b="0" i="0" u="none" strike="noStrike" cap="none" dirty="0">
              <a:solidFill>
                <a:srgbClr val="00153C"/>
              </a:solidFill>
              <a:latin typeface="Merriweather"/>
              <a:ea typeface="Merriweather"/>
              <a:cs typeface="Merriweather"/>
              <a:sym typeface="Merriweather"/>
            </a:endParaRPr>
          </a:p>
          <a:p>
            <a:pPr marL="914400" marR="0" lvl="1" indent="-355600" algn="l" rtl="0">
              <a:lnSpc>
                <a:spcPct val="150000"/>
              </a:lnSpc>
              <a:spcBef>
                <a:spcPts val="0"/>
              </a:spcBef>
              <a:spcAft>
                <a:spcPts val="0"/>
              </a:spcAft>
              <a:buClr>
                <a:srgbClr val="00153C"/>
              </a:buClr>
              <a:buSzPts val="2000"/>
              <a:buFont typeface="Merriweather"/>
              <a:buChar char="○"/>
            </a:pPr>
            <a:r>
              <a:rPr lang="en-US" sz="2000" b="0" i="0" u="none" strike="noStrike" cap="none" dirty="0">
                <a:solidFill>
                  <a:srgbClr val="00153C"/>
                </a:solidFill>
                <a:latin typeface="Merriweather"/>
                <a:ea typeface="Merriweather"/>
                <a:cs typeface="Merriweather"/>
                <a:sym typeface="Merriweather"/>
              </a:rPr>
              <a:t>GRS-specific questions can go to </a:t>
            </a:r>
            <a:r>
              <a:rPr lang="en-US" sz="2000" b="0" i="0" u="sng" strike="noStrike" cap="none" dirty="0">
                <a:solidFill>
                  <a:schemeClr val="hlink"/>
                </a:solidFill>
                <a:latin typeface="Merriweather"/>
                <a:ea typeface="Merriweather"/>
                <a:cs typeface="Merriweather"/>
                <a:sym typeface="Merriweather"/>
                <a:hlinkClick r:id="rId3"/>
              </a:rPr>
              <a:t>GRS_Team@nara.gov</a:t>
            </a:r>
            <a:endParaRPr sz="2000" b="0" i="0" u="none" strike="noStrike" cap="none" dirty="0">
              <a:solidFill>
                <a:srgbClr val="00153C"/>
              </a:solidFill>
              <a:latin typeface="Merriweather"/>
              <a:ea typeface="Merriweather"/>
              <a:cs typeface="Merriweather"/>
              <a:sym typeface="Merriweathe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g862cefe33c_0_81"/>
          <p:cNvSpPr txBox="1">
            <a:spLocks noGrp="1"/>
          </p:cNvSpPr>
          <p:nvPr>
            <p:ph type="sldNum" idx="12"/>
          </p:nvPr>
        </p:nvSpPr>
        <p:spPr>
          <a:xfrm>
            <a:off x="8624858" y="6217622"/>
            <a:ext cx="548700" cy="524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000"/>
              <a:buNone/>
            </a:pPr>
            <a:fld id="{00000000-1234-1234-1234-123412341234}" type="slidenum">
              <a:rPr lang="en-US"/>
              <a:t>40</a:t>
            </a:fld>
            <a:endParaRPr/>
          </a:p>
        </p:txBody>
      </p:sp>
      <p:sp>
        <p:nvSpPr>
          <p:cNvPr id="48" name="Google Shape;48;g862cefe33c_0_81"/>
          <p:cNvSpPr txBox="1"/>
          <p:nvPr/>
        </p:nvSpPr>
        <p:spPr>
          <a:xfrm>
            <a:off x="349150" y="1135350"/>
            <a:ext cx="4908650" cy="4929900"/>
          </a:xfrm>
          <a:prstGeom prst="rect">
            <a:avLst/>
          </a:prstGeom>
          <a:noFill/>
          <a:ln w="9525" cap="flat" cmpd="sng">
            <a:solidFill>
              <a:schemeClr val="dk1"/>
            </a:solidFill>
            <a:prstDash val="solid"/>
            <a:round/>
            <a:headEnd type="none" w="sm" len="sm"/>
            <a:tailEnd type="none" w="sm" len="sm"/>
          </a:ln>
        </p:spPr>
        <p:txBody>
          <a:bodyPr spcFirstLastPara="1" wrap="square" lIns="171450" tIns="45700" rIns="91425" bIns="45700" anchor="t" anchorCtr="0">
            <a:noAutofit/>
          </a:bodyPr>
          <a:lstStyle/>
          <a:p>
            <a:pPr lvl="0" algn="ctr">
              <a:lnSpc>
                <a:spcPct val="115000"/>
              </a:lnSpc>
              <a:spcBef>
                <a:spcPts val="1000"/>
              </a:spcBef>
            </a:pPr>
            <a:r>
              <a:rPr lang="en-US" sz="1800" b="1" dirty="0">
                <a:solidFill>
                  <a:schemeClr val="tx1"/>
                </a:solidFill>
                <a:highlight>
                  <a:srgbClr val="FFFFFF"/>
                </a:highlight>
                <a:latin typeface="Merriweather" panose="020B0604020202020204" charset="0"/>
              </a:rPr>
              <a:t>36 CFR 1236 </a:t>
            </a:r>
            <a:r>
              <a:rPr lang="en-US" sz="1800" b="1" dirty="0">
                <a:solidFill>
                  <a:schemeClr val="tx1"/>
                </a:solidFill>
                <a:highlight>
                  <a:srgbClr val="FFFFFF"/>
                </a:highlight>
                <a:uFill>
                  <a:noFill/>
                </a:uFill>
                <a:latin typeface="Merriweather" panose="020B0604020202020204" charset="0"/>
                <a:hlinkClick r:id="" action="ppaction://noaction">
                  <a:extLst>
                    <a:ext uri="{A12FA001-AC4F-418D-AE19-62706E023703}">
                      <ahyp:hlinkClr xmlns:ahyp="http://schemas.microsoft.com/office/drawing/2018/hyperlinkcolor" xmlns="" val="tx"/>
                    </a:ext>
                  </a:extLst>
                </a:hlinkClick>
              </a:rPr>
              <a:t>Subpart E —</a:t>
            </a:r>
          </a:p>
          <a:p>
            <a:pPr lvl="0" algn="ctr">
              <a:lnSpc>
                <a:spcPct val="115000"/>
              </a:lnSpc>
              <a:spcBef>
                <a:spcPts val="1000"/>
              </a:spcBef>
            </a:pPr>
            <a:r>
              <a:rPr lang="en-US" sz="1800" b="1" dirty="0">
                <a:solidFill>
                  <a:schemeClr val="tx1"/>
                </a:solidFill>
                <a:highlight>
                  <a:srgbClr val="FFFFFF"/>
                </a:highlight>
                <a:uFill>
                  <a:noFill/>
                </a:uFill>
                <a:latin typeface="Merriweather" panose="020B0604020202020204" charset="0"/>
                <a:hlinkClick r:id="" action="ppaction://noaction">
                  <a:extLst>
                    <a:ext uri="{A12FA001-AC4F-418D-AE19-62706E023703}">
                      <ahyp:hlinkClr xmlns:ahyp="http://schemas.microsoft.com/office/drawing/2018/hyperlinkcolor" xmlns="" val="tx"/>
                    </a:ext>
                  </a:extLst>
                </a:hlinkClick>
              </a:rPr>
              <a:t>Digitizing Permanent Federal Records</a:t>
            </a:r>
          </a:p>
          <a:p>
            <a:pPr marL="114300" marR="0" lvl="0" indent="-222250" algn="l" rtl="0">
              <a:lnSpc>
                <a:spcPct val="100000"/>
              </a:lnSpc>
              <a:spcBef>
                <a:spcPts val="1000"/>
              </a:spcBef>
              <a:spcAft>
                <a:spcPts val="0"/>
              </a:spcAft>
              <a:buClr>
                <a:srgbClr val="000000"/>
              </a:buClr>
              <a:buSzPts val="1700"/>
              <a:buFont typeface="Arial"/>
              <a:buChar char="•"/>
            </a:pPr>
            <a:r>
              <a:rPr lang="en-US" sz="1600" b="0" i="0" u="none" strike="noStrike" cap="none" dirty="0">
                <a:solidFill>
                  <a:srgbClr val="000000"/>
                </a:solidFill>
                <a:latin typeface="Merriweather" panose="020B0604020202020204" charset="0"/>
                <a:sym typeface="Arial"/>
              </a:rPr>
              <a:t>Preparing records for digitization</a:t>
            </a:r>
            <a:endParaRPr sz="1600" dirty="0">
              <a:latin typeface="Merriweather" panose="020B0604020202020204" charset="0"/>
            </a:endParaRPr>
          </a:p>
          <a:p>
            <a:pPr marL="114300" marR="0" lvl="0" indent="-222250" algn="l" rtl="0">
              <a:lnSpc>
                <a:spcPct val="100000"/>
              </a:lnSpc>
              <a:spcBef>
                <a:spcPts val="1000"/>
              </a:spcBef>
              <a:spcAft>
                <a:spcPts val="0"/>
              </a:spcAft>
              <a:buClr>
                <a:srgbClr val="000000"/>
              </a:buClr>
              <a:buSzPts val="1700"/>
              <a:buFont typeface="Arial"/>
              <a:buChar char="•"/>
            </a:pPr>
            <a:r>
              <a:rPr lang="en-US" sz="1600" b="0" i="0" u="none" strike="noStrike" cap="none" dirty="0">
                <a:solidFill>
                  <a:srgbClr val="000000"/>
                </a:solidFill>
                <a:latin typeface="Merriweather" panose="020B0604020202020204" charset="0"/>
                <a:sym typeface="Arial"/>
              </a:rPr>
              <a:t>Project management and documentation</a:t>
            </a:r>
            <a:endParaRPr sz="1600" dirty="0">
              <a:latin typeface="Merriweather" panose="020B0604020202020204" charset="0"/>
            </a:endParaRPr>
          </a:p>
          <a:p>
            <a:pPr marL="114300" marR="0" lvl="0" indent="-222250" algn="l" rtl="0">
              <a:lnSpc>
                <a:spcPct val="100000"/>
              </a:lnSpc>
              <a:spcBef>
                <a:spcPts val="1000"/>
              </a:spcBef>
              <a:spcAft>
                <a:spcPts val="0"/>
              </a:spcAft>
              <a:buClr>
                <a:srgbClr val="000000"/>
              </a:buClr>
              <a:buSzPts val="1700"/>
              <a:buFont typeface="Arial"/>
              <a:buChar char="•"/>
            </a:pPr>
            <a:r>
              <a:rPr lang="en-US" sz="1600" b="0" i="0" u="none" strike="noStrike" cap="none" dirty="0">
                <a:solidFill>
                  <a:srgbClr val="000000"/>
                </a:solidFill>
                <a:latin typeface="Merriweather" panose="020B0604020202020204" charset="0"/>
                <a:sym typeface="Arial"/>
              </a:rPr>
              <a:t>File formats</a:t>
            </a:r>
            <a:endParaRPr sz="1600" dirty="0">
              <a:latin typeface="Merriweather" panose="020B0604020202020204" charset="0"/>
            </a:endParaRPr>
          </a:p>
          <a:p>
            <a:pPr marL="114300" marR="0" lvl="0" indent="-222250" algn="l" rtl="0">
              <a:lnSpc>
                <a:spcPct val="100000"/>
              </a:lnSpc>
              <a:spcBef>
                <a:spcPts val="1000"/>
              </a:spcBef>
              <a:spcAft>
                <a:spcPts val="0"/>
              </a:spcAft>
              <a:buClr>
                <a:srgbClr val="000000"/>
              </a:buClr>
              <a:buSzPts val="1700"/>
              <a:buFont typeface="Arial"/>
              <a:buChar char="•"/>
            </a:pPr>
            <a:r>
              <a:rPr lang="en-US" sz="1600" b="0" i="0" u="none" strike="noStrike" cap="none" dirty="0">
                <a:solidFill>
                  <a:srgbClr val="000000"/>
                </a:solidFill>
                <a:latin typeface="Merriweather" panose="020B0604020202020204" charset="0"/>
                <a:sym typeface="Arial"/>
              </a:rPr>
              <a:t>Digitization of permanent paper and photographic print records</a:t>
            </a:r>
            <a:endParaRPr sz="1600" dirty="0">
              <a:latin typeface="Merriweather" panose="020B0604020202020204" charset="0"/>
            </a:endParaRPr>
          </a:p>
          <a:p>
            <a:pPr marL="114300" marR="0" lvl="0" indent="-222250" algn="l" rtl="0">
              <a:lnSpc>
                <a:spcPct val="100000"/>
              </a:lnSpc>
              <a:spcBef>
                <a:spcPts val="1000"/>
              </a:spcBef>
              <a:spcAft>
                <a:spcPts val="0"/>
              </a:spcAft>
              <a:buClr>
                <a:srgbClr val="000000"/>
              </a:buClr>
              <a:buSzPts val="1700"/>
              <a:buFont typeface="Arial"/>
              <a:buChar char="•"/>
            </a:pPr>
            <a:r>
              <a:rPr lang="en-US" sz="1600" b="0" i="0" u="none" strike="noStrike" cap="none" dirty="0">
                <a:solidFill>
                  <a:srgbClr val="000000"/>
                </a:solidFill>
                <a:latin typeface="Merriweather" panose="020B0604020202020204" charset="0"/>
                <a:sym typeface="Arial"/>
              </a:rPr>
              <a:t>Digitization of permanent mixed-media files</a:t>
            </a:r>
            <a:endParaRPr sz="1600" dirty="0">
              <a:latin typeface="Merriweather" panose="020B0604020202020204" charset="0"/>
            </a:endParaRPr>
          </a:p>
          <a:p>
            <a:pPr marL="114300" marR="0" lvl="0" indent="-222250" algn="l" rtl="0">
              <a:lnSpc>
                <a:spcPct val="100000"/>
              </a:lnSpc>
              <a:spcBef>
                <a:spcPts val="1000"/>
              </a:spcBef>
              <a:spcAft>
                <a:spcPts val="0"/>
              </a:spcAft>
              <a:buClr>
                <a:srgbClr val="000000"/>
              </a:buClr>
              <a:buSzPts val="1700"/>
              <a:buFont typeface="Arial"/>
              <a:buChar char="•"/>
            </a:pPr>
            <a:r>
              <a:rPr lang="en-US" sz="1600" b="0" i="0" u="none" strike="noStrike" cap="none" dirty="0">
                <a:solidFill>
                  <a:srgbClr val="000000"/>
                </a:solidFill>
                <a:latin typeface="Merriweather" panose="020B0604020202020204" charset="0"/>
                <a:sym typeface="Arial"/>
              </a:rPr>
              <a:t>Metadata</a:t>
            </a:r>
            <a:endParaRPr sz="1600" dirty="0">
              <a:latin typeface="Merriweather" panose="020B0604020202020204" charset="0"/>
            </a:endParaRPr>
          </a:p>
          <a:p>
            <a:pPr marL="114300" marR="0" lvl="0" indent="-222250" algn="l" rtl="0">
              <a:lnSpc>
                <a:spcPct val="100000"/>
              </a:lnSpc>
              <a:spcBef>
                <a:spcPts val="1000"/>
              </a:spcBef>
              <a:spcAft>
                <a:spcPts val="0"/>
              </a:spcAft>
              <a:buClr>
                <a:srgbClr val="000000"/>
              </a:buClr>
              <a:buSzPts val="1700"/>
              <a:buFont typeface="Arial"/>
              <a:buChar char="•"/>
            </a:pPr>
            <a:r>
              <a:rPr lang="en-US" sz="1600" b="0" i="0" u="none" strike="noStrike" cap="none" dirty="0">
                <a:solidFill>
                  <a:srgbClr val="000000"/>
                </a:solidFill>
                <a:latin typeface="Merriweather" panose="020B0604020202020204" charset="0"/>
                <a:sym typeface="Arial"/>
              </a:rPr>
              <a:t>Quality control inspection</a:t>
            </a:r>
            <a:endParaRPr sz="1600" dirty="0">
              <a:latin typeface="Merriweather" panose="020B0604020202020204" charset="0"/>
            </a:endParaRPr>
          </a:p>
          <a:p>
            <a:pPr marL="114300" marR="0" lvl="0" indent="-222250" algn="l" rtl="0">
              <a:lnSpc>
                <a:spcPct val="100000"/>
              </a:lnSpc>
              <a:spcBef>
                <a:spcPts val="1000"/>
              </a:spcBef>
              <a:spcAft>
                <a:spcPts val="1000"/>
              </a:spcAft>
              <a:buClr>
                <a:srgbClr val="000000"/>
              </a:buClr>
              <a:buSzPts val="1700"/>
              <a:buFont typeface="Arial"/>
              <a:buChar char="•"/>
            </a:pPr>
            <a:r>
              <a:rPr lang="en-US" sz="1600" b="0" i="0" u="none" strike="noStrike" cap="none" dirty="0">
                <a:solidFill>
                  <a:srgbClr val="000000"/>
                </a:solidFill>
                <a:latin typeface="Merriweather" panose="020B0604020202020204" charset="0"/>
                <a:sym typeface="Arial"/>
              </a:rPr>
              <a:t>Validation of digitized records and instructions for disposition</a:t>
            </a:r>
            <a:endParaRPr sz="1600" dirty="0">
              <a:latin typeface="Merriweather" panose="020B0604020202020204" charset="0"/>
            </a:endParaRPr>
          </a:p>
        </p:txBody>
      </p:sp>
      <p:sp>
        <p:nvSpPr>
          <p:cNvPr id="49" name="Google Shape;49;g862cefe33c_0_81"/>
          <p:cNvSpPr txBox="1"/>
          <p:nvPr/>
        </p:nvSpPr>
        <p:spPr>
          <a:xfrm>
            <a:off x="5562600" y="1135342"/>
            <a:ext cx="3212700" cy="256035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lvl="0" algn="ctr">
              <a:spcBef>
                <a:spcPts val="1000"/>
              </a:spcBef>
            </a:pPr>
            <a:r>
              <a:rPr lang="en-US" sz="1800" b="1" dirty="0">
                <a:latin typeface="Merriweather" panose="020B0604020202020204" charset="0"/>
              </a:rPr>
              <a:t>3</a:t>
            </a:r>
            <a:r>
              <a:rPr lang="en-US" sz="1800" b="1" i="0" u="none" strike="noStrike" cap="none" dirty="0">
                <a:solidFill>
                  <a:srgbClr val="000000"/>
                </a:solidFill>
                <a:latin typeface="Merriweather" panose="020B0604020202020204" charset="0"/>
                <a:sym typeface="Arial"/>
              </a:rPr>
              <a:t>6 CFR </a:t>
            </a:r>
            <a:r>
              <a:rPr lang="en-US" sz="1800" b="1" dirty="0">
                <a:latin typeface="Merriweather" panose="020B0604020202020204" charset="0"/>
              </a:rPr>
              <a:t>1224 and 1225.22</a:t>
            </a:r>
            <a:endParaRPr sz="1800" b="0" i="0" u="none" strike="noStrike" cap="none" dirty="0">
              <a:solidFill>
                <a:srgbClr val="000000"/>
              </a:solidFill>
              <a:latin typeface="Merriweather" panose="020B0604020202020204" charset="0"/>
              <a:sym typeface="Arial"/>
            </a:endParaRPr>
          </a:p>
          <a:p>
            <a:pPr marL="0" marR="0" lvl="0" indent="0" algn="l" rtl="0">
              <a:lnSpc>
                <a:spcPct val="100000"/>
              </a:lnSpc>
              <a:spcBef>
                <a:spcPts val="1000"/>
              </a:spcBef>
              <a:spcAft>
                <a:spcPts val="0"/>
              </a:spcAft>
              <a:buNone/>
            </a:pPr>
            <a:r>
              <a:rPr lang="en-US" sz="1800" b="0" i="0" u="none" strike="noStrike" cap="none" dirty="0">
                <a:solidFill>
                  <a:srgbClr val="000000"/>
                </a:solidFill>
                <a:latin typeface="Merriweather" panose="020B0604020202020204" charset="0"/>
                <a:sym typeface="Arial"/>
              </a:rPr>
              <a:t>Determining a timeframe for agencies to review older schedules. The current regulation says “regularly</a:t>
            </a:r>
            <a:r>
              <a:rPr lang="en-US" sz="1800" b="0" i="0" u="none" strike="noStrike" cap="none" dirty="0">
                <a:solidFill>
                  <a:srgbClr val="000000"/>
                </a:solidFill>
                <a:sym typeface="Arial"/>
              </a:rPr>
              <a:t>”</a:t>
            </a:r>
            <a:endParaRPr sz="1800" dirty="0"/>
          </a:p>
        </p:txBody>
      </p:sp>
      <p:sp>
        <p:nvSpPr>
          <p:cNvPr id="50" name="Google Shape;50;g862cefe33c_0_81"/>
          <p:cNvSpPr txBox="1"/>
          <p:nvPr/>
        </p:nvSpPr>
        <p:spPr>
          <a:xfrm>
            <a:off x="2463600" y="198375"/>
            <a:ext cx="6183000" cy="7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latin typeface="Times New Roman"/>
                <a:ea typeface="Times New Roman"/>
                <a:cs typeface="Times New Roman"/>
                <a:sym typeface="Times New Roman"/>
              </a:rPr>
              <a:t>NARA’s </a:t>
            </a:r>
            <a:r>
              <a:rPr lang="en-US" sz="2800" b="1" dirty="0" smtClean="0">
                <a:latin typeface="Times New Roman"/>
                <a:ea typeface="Times New Roman"/>
                <a:cs typeface="Times New Roman"/>
                <a:sym typeface="Times New Roman"/>
              </a:rPr>
              <a:t>Latest </a:t>
            </a:r>
            <a:r>
              <a:rPr lang="en-US" sz="2800" b="1" dirty="0">
                <a:latin typeface="Times New Roman"/>
                <a:ea typeface="Times New Roman"/>
                <a:cs typeface="Times New Roman"/>
                <a:sym typeface="Times New Roman"/>
              </a:rPr>
              <a:t>R</a:t>
            </a:r>
            <a:r>
              <a:rPr lang="en-US" sz="2800" b="1" dirty="0" smtClean="0">
                <a:latin typeface="Times New Roman"/>
                <a:ea typeface="Times New Roman"/>
                <a:cs typeface="Times New Roman"/>
                <a:sym typeface="Times New Roman"/>
              </a:rPr>
              <a:t>ulemaking</a:t>
            </a:r>
            <a:endParaRPr sz="2800" b="1"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1935271986"/>
      </p:ext>
    </p:extLst>
  </p:cSld>
  <p:clrMapOvr>
    <a:masterClrMapping/>
  </p:clrMapOvr>
  <mc:AlternateContent xmlns:mc="http://schemas.openxmlformats.org/markup-compatibility/2006" xmlns:p14="http://schemas.microsoft.com/office/powerpoint/2010/main">
    <mc:Choice Requires="p14">
      <p:transition spd="slow" p14:dur="2000" advTm="224008"/>
    </mc:Choice>
    <mc:Fallback xmlns="">
      <p:transition spd="slow" advTm="224008"/>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36" name="Google Shape;36;g862cefe33c_0_9"/>
          <p:cNvPicPr preferRelativeResize="0"/>
          <p:nvPr/>
        </p:nvPicPr>
        <p:blipFill>
          <a:blip r:embed="rId3">
            <a:alphaModFix/>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80200126"/>
      </p:ext>
    </p:extLst>
  </p:cSld>
  <p:clrMapOvr>
    <a:masterClrMapping/>
  </p:clrMapOvr>
  <mc:AlternateContent xmlns:mc="http://schemas.openxmlformats.org/markup-compatibility/2006" xmlns:p14="http://schemas.microsoft.com/office/powerpoint/2010/main">
    <mc:Choice Requires="p14">
      <p:transition spd="slow" p14:dur="2000" advTm="283756"/>
    </mc:Choice>
    <mc:Fallback xmlns="">
      <p:transition spd="slow" advTm="283756"/>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5"/>
          <p:cNvSpPr txBox="1">
            <a:spLocks noGrp="1"/>
          </p:cNvSpPr>
          <p:nvPr>
            <p:ph type="sldNum" idx="4294967295"/>
          </p:nvPr>
        </p:nvSpPr>
        <p:spPr>
          <a:xfrm>
            <a:off x="7010400" y="6400800"/>
            <a:ext cx="2133600" cy="457200"/>
          </a:xfrm>
          <a:prstGeom prst="rect">
            <a:avLst/>
          </a:prstGeom>
          <a:noFill/>
          <a:ln>
            <a:noFill/>
          </a:ln>
        </p:spPr>
        <p:txBody>
          <a:bodyPr spcFirstLastPara="1" wrap="square" lIns="91425" tIns="45700" rIns="91425" bIns="45700" anchor="ctr" anchorCtr="0">
            <a:noAutofit/>
          </a:bodyPr>
          <a:lstStyle/>
          <a:p>
            <a:pPr algn="r">
              <a:buClr>
                <a:srgbClr val="CFCFCF"/>
              </a:buClr>
              <a:buSzPts val="300"/>
              <a:buFont typeface="Times New Roman"/>
              <a:buNone/>
            </a:pPr>
            <a:fld id="{00000000-1234-1234-1234-123412341234}" type="slidenum">
              <a:rPr lang="en-US"/>
              <a:pPr algn="r">
                <a:buClr>
                  <a:srgbClr val="CFCFCF"/>
                </a:buClr>
                <a:buSzPts val="300"/>
                <a:buFont typeface="Times New Roman"/>
                <a:buNone/>
              </a:pPr>
              <a:t>42</a:t>
            </a:fld>
            <a:endParaRPr/>
          </a:p>
        </p:txBody>
      </p:sp>
      <p:sp>
        <p:nvSpPr>
          <p:cNvPr id="57" name="Google Shape;57;p5"/>
          <p:cNvSpPr txBox="1">
            <a:spLocks noGrp="1"/>
          </p:cNvSpPr>
          <p:nvPr>
            <p:ph type="title" idx="4294967295"/>
          </p:nvPr>
        </p:nvSpPr>
        <p:spPr>
          <a:xfrm>
            <a:off x="2873735" y="1406350"/>
            <a:ext cx="9144000" cy="1143000"/>
          </a:xfrm>
          <a:prstGeom prst="rect">
            <a:avLst/>
          </a:prstGeom>
          <a:noFill/>
          <a:ln>
            <a:noFill/>
          </a:ln>
        </p:spPr>
        <p:txBody>
          <a:bodyPr spcFirstLastPara="1" wrap="square" lIns="91425" tIns="91425" rIns="91425" bIns="91425" anchor="ctr" anchorCtr="0">
            <a:noAutofit/>
          </a:bodyPr>
          <a:lstStyle/>
          <a:p>
            <a:pPr lvl="0">
              <a:buSzPts val="4400"/>
            </a:pP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153C"/>
                </a:solidFill>
                <a:latin typeface="Merriweather"/>
                <a:ea typeface="Merriweather"/>
                <a:cs typeface="Merriweather"/>
                <a:sym typeface="Merriweather"/>
              </a:rPr>
              <a:t>Questions?</a:t>
            </a:r>
            <a:br>
              <a:rPr lang="en-US" sz="4400" b="1" i="0" u="none" strike="noStrike" cap="none" dirty="0">
                <a:solidFill>
                  <a:srgbClr val="00153C"/>
                </a:solidFill>
                <a:latin typeface="Merriweather"/>
                <a:ea typeface="Merriweather"/>
                <a:cs typeface="Merriweather"/>
                <a:sym typeface="Merriweather"/>
              </a:rPr>
            </a:br>
            <a:r>
              <a:rPr lang="en-US" sz="4400" b="1" i="0" u="none" strike="noStrike" cap="none" dirty="0">
                <a:solidFill>
                  <a:srgbClr val="00153C"/>
                </a:solidFill>
                <a:latin typeface="Merriweather"/>
                <a:ea typeface="Merriweather"/>
                <a:cs typeface="Merriweather"/>
                <a:sym typeface="Merriweather"/>
              </a:rPr>
              <a:t/>
            </a:r>
            <a:br>
              <a:rPr lang="en-US" sz="4400" b="1" i="0" u="none" strike="noStrike" cap="none" dirty="0">
                <a:solidFill>
                  <a:srgbClr val="00153C"/>
                </a:solidFill>
                <a:latin typeface="Merriweather"/>
                <a:ea typeface="Merriweather"/>
                <a:cs typeface="Merriweather"/>
                <a:sym typeface="Merriweather"/>
              </a:rPr>
            </a:br>
            <a:r>
              <a:rPr lang="en-US" sz="2000" dirty="0">
                <a:solidFill>
                  <a:srgbClr val="00153C"/>
                </a:solidFill>
                <a:latin typeface="Merriweather"/>
                <a:ea typeface="Merriweather"/>
                <a:cs typeface="Merriweather"/>
                <a:sym typeface="Merriweather"/>
              </a:rPr>
              <a:t>Type question in “Chat” Box</a:t>
            </a:r>
            <a:br>
              <a:rPr lang="en-US" sz="2000" dirty="0">
                <a:solidFill>
                  <a:srgbClr val="00153C"/>
                </a:solidFill>
                <a:latin typeface="Merriweather"/>
                <a:ea typeface="Merriweather"/>
                <a:cs typeface="Merriweather"/>
                <a:sym typeface="Merriweather"/>
              </a:rPr>
            </a:br>
            <a:r>
              <a:rPr lang="en-US" sz="2000" dirty="0">
                <a:solidFill>
                  <a:srgbClr val="00153C"/>
                </a:solidFill>
                <a:latin typeface="Merriweather"/>
                <a:ea typeface="Merriweather"/>
                <a:cs typeface="Merriweather"/>
                <a:sym typeface="Merriweather"/>
              </a:rPr>
              <a:t/>
            </a:r>
            <a:br>
              <a:rPr lang="en-US" sz="2000" dirty="0">
                <a:solidFill>
                  <a:srgbClr val="00153C"/>
                </a:solidFill>
                <a:latin typeface="Merriweather"/>
                <a:ea typeface="Merriweather"/>
                <a:cs typeface="Merriweather"/>
                <a:sym typeface="Merriweather"/>
              </a:rPr>
            </a:br>
            <a:r>
              <a:rPr lang="en-US" sz="2000" dirty="0">
                <a:solidFill>
                  <a:srgbClr val="00153C"/>
                </a:solidFill>
                <a:latin typeface="Merriweather"/>
                <a:ea typeface="Merriweather"/>
                <a:cs typeface="Merriweather"/>
                <a:sym typeface="Merriweather"/>
              </a:rPr>
              <a:t>Include your name and Agency</a:t>
            </a:r>
            <a:br>
              <a:rPr lang="en-US" sz="2000" dirty="0">
                <a:solidFill>
                  <a:srgbClr val="00153C"/>
                </a:solidFill>
                <a:latin typeface="Merriweather"/>
                <a:ea typeface="Merriweather"/>
                <a:cs typeface="Merriweather"/>
                <a:sym typeface="Merriweather"/>
              </a:rPr>
            </a:br>
            <a:r>
              <a:rPr lang="en-US" sz="2000" dirty="0" smtClean="0">
                <a:solidFill>
                  <a:srgbClr val="00153C"/>
                </a:solidFill>
                <a:latin typeface="Merriweather"/>
                <a:ea typeface="Merriweather"/>
                <a:cs typeface="Merriweather"/>
                <a:sym typeface="Merriweather"/>
              </a:rPr>
              <a:t/>
            </a:r>
            <a:br>
              <a:rPr lang="en-US" sz="2000" dirty="0" smtClean="0">
                <a:solidFill>
                  <a:srgbClr val="00153C"/>
                </a:solidFill>
                <a:latin typeface="Merriweather"/>
                <a:ea typeface="Merriweather"/>
                <a:cs typeface="Merriweather"/>
                <a:sym typeface="Merriweather"/>
              </a:rPr>
            </a:br>
            <a:endParaRPr sz="2000" b="1" i="0" u="none" strike="noStrike" cap="none" dirty="0">
              <a:solidFill>
                <a:srgbClr val="00153C"/>
              </a:solidFill>
              <a:latin typeface="Merriweather"/>
              <a:ea typeface="Merriweather"/>
              <a:cs typeface="Merriweather"/>
              <a:sym typeface="Merriweather"/>
            </a:endParaRPr>
          </a:p>
        </p:txBody>
      </p:sp>
      <p:sp>
        <p:nvSpPr>
          <p:cNvPr id="2" name="Rectangle 1">
            <a:extLst>
              <a:ext uri="{FF2B5EF4-FFF2-40B4-BE49-F238E27FC236}">
                <a16:creationId xmlns:a16="http://schemas.microsoft.com/office/drawing/2014/main" xmlns="" id="{670B46F1-C06F-46F9-ACE3-647467496222}"/>
              </a:ext>
            </a:extLst>
          </p:cNvPr>
          <p:cNvSpPr/>
          <p:nvPr/>
        </p:nvSpPr>
        <p:spPr>
          <a:xfrm>
            <a:off x="1987825" y="3073218"/>
            <a:ext cx="5022575" cy="12804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153C"/>
                </a:solidFill>
                <a:latin typeface="Merriweather"/>
                <a:ea typeface="Merriweather"/>
                <a:cs typeface="Merriweather"/>
                <a:sym typeface="Merriweather"/>
              </a:rPr>
              <a:t/>
            </a:r>
            <a:br>
              <a:rPr lang="en-US" dirty="0">
                <a:solidFill>
                  <a:srgbClr val="00153C"/>
                </a:solidFill>
                <a:latin typeface="Merriweather"/>
                <a:ea typeface="Merriweather"/>
                <a:cs typeface="Merriweather"/>
                <a:sym typeface="Merriweather"/>
              </a:rPr>
            </a:br>
            <a:r>
              <a:rPr lang="en-US" dirty="0">
                <a:solidFill>
                  <a:srgbClr val="00153C"/>
                </a:solidFill>
                <a:latin typeface="Merriweather"/>
                <a:ea typeface="Merriweather"/>
                <a:cs typeface="Merriweather"/>
                <a:sym typeface="Merriweather"/>
              </a:rPr>
              <a:t> </a:t>
            </a:r>
            <a:endParaRPr lang="en-US" dirty="0">
              <a:solidFill>
                <a:srgbClr val="FFFFFF"/>
              </a:solidFill>
            </a:endParaRPr>
          </a:p>
        </p:txBody>
      </p:sp>
      <p:pic>
        <p:nvPicPr>
          <p:cNvPr id="4" name="Graphic 3" descr="Checkmark">
            <a:extLst>
              <a:ext uri="{FF2B5EF4-FFF2-40B4-BE49-F238E27FC236}">
                <a16:creationId xmlns:a16="http://schemas.microsoft.com/office/drawing/2014/main" xmlns="" id="{3E527277-9D16-4F17-89D0-B598EB2DF90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70100" y="3158654"/>
            <a:ext cx="457200" cy="457200"/>
          </a:xfrm>
          <a:prstGeom prst="rect">
            <a:avLst/>
          </a:prstGeom>
        </p:spPr>
      </p:pic>
      <p:pic>
        <p:nvPicPr>
          <p:cNvPr id="8" name="Graphic 7" descr="Checkmark">
            <a:extLst>
              <a:ext uri="{FF2B5EF4-FFF2-40B4-BE49-F238E27FC236}">
                <a16:creationId xmlns:a16="http://schemas.microsoft.com/office/drawing/2014/main" xmlns="" id="{E92ED5F1-69D3-4099-8632-D0494831C7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80774" y="3771881"/>
            <a:ext cx="457200" cy="457200"/>
          </a:xfrm>
          <a:prstGeom prst="rect">
            <a:avLst/>
          </a:prstGeom>
        </p:spPr>
      </p:pic>
      <p:sp>
        <p:nvSpPr>
          <p:cNvPr id="10" name="Google Shape;30;p7"/>
          <p:cNvSpPr/>
          <p:nvPr/>
        </p:nvSpPr>
        <p:spPr>
          <a:xfrm>
            <a:off x="1623000" y="241600"/>
            <a:ext cx="7387800" cy="584700"/>
          </a:xfrm>
          <a:prstGeom prst="rect">
            <a:avLst/>
          </a:prstGeom>
          <a:noFill/>
          <a:ln>
            <a:noFill/>
          </a:ln>
        </p:spPr>
        <p:txBody>
          <a:bodyPr spcFirstLastPara="1" wrap="square" lIns="91425" tIns="45700" rIns="91425" bIns="45700" anchor="t" anchorCtr="0">
            <a:spAutoFit/>
          </a:bodyPr>
          <a:lstStyle/>
          <a:p>
            <a:pPr algn="r">
              <a:buSzPts val="3200"/>
            </a:pPr>
            <a:r>
              <a:rPr lang="en-US" sz="3200" dirty="0" smtClean="0">
                <a:solidFill>
                  <a:srgbClr val="00153C"/>
                </a:solidFill>
                <a:latin typeface="Merriweather"/>
                <a:ea typeface="Merriweather"/>
                <a:cs typeface="Merriweather"/>
                <a:sym typeface="Merriweather"/>
              </a:rPr>
              <a:t>Q&amp;A</a:t>
            </a:r>
            <a:endParaRPr sz="3200" dirty="0">
              <a:solidFill>
                <a:srgbClr val="00153C"/>
              </a:solidFill>
              <a:latin typeface="Merriweather"/>
              <a:ea typeface="Merriweather"/>
              <a:cs typeface="Merriweather"/>
              <a:sym typeface="Merriweather"/>
            </a:endParaRPr>
          </a:p>
        </p:txBody>
      </p:sp>
    </p:spTree>
    <p:extLst>
      <p:ext uri="{BB962C8B-B14F-4D97-AF65-F5344CB8AC3E}">
        <p14:creationId xmlns:p14="http://schemas.microsoft.com/office/powerpoint/2010/main" val="106231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5"/>
          <p:cNvSpPr txBox="1">
            <a:spLocks noGrp="1"/>
          </p:cNvSpPr>
          <p:nvPr>
            <p:ph type="sldNum" idx="4294967295"/>
          </p:nvPr>
        </p:nvSpPr>
        <p:spPr>
          <a:xfrm>
            <a:off x="7010400" y="6400800"/>
            <a:ext cx="2133600" cy="457200"/>
          </a:xfrm>
          <a:prstGeom prst="rect">
            <a:avLst/>
          </a:prstGeom>
          <a:noFill/>
          <a:ln>
            <a:noFill/>
          </a:ln>
        </p:spPr>
        <p:txBody>
          <a:bodyPr spcFirstLastPara="1" wrap="square" lIns="91425" tIns="45700" rIns="91425" bIns="45700" anchor="ctr" anchorCtr="0">
            <a:noAutofit/>
          </a:bodyPr>
          <a:lstStyle/>
          <a:p>
            <a:pPr algn="r">
              <a:buClr>
                <a:srgbClr val="CFCFCF"/>
              </a:buClr>
              <a:buSzPts val="300"/>
              <a:buFont typeface="Times New Roman"/>
              <a:buNone/>
            </a:pPr>
            <a:fld id="{00000000-1234-1234-1234-123412341234}" type="slidenum">
              <a:rPr lang="en-US"/>
              <a:pPr algn="r">
                <a:buClr>
                  <a:srgbClr val="CFCFCF"/>
                </a:buClr>
                <a:buSzPts val="300"/>
                <a:buFont typeface="Times New Roman"/>
                <a:buNone/>
              </a:pPr>
              <a:t>43</a:t>
            </a:fld>
            <a:endParaRPr/>
          </a:p>
        </p:txBody>
      </p:sp>
      <p:sp>
        <p:nvSpPr>
          <p:cNvPr id="57" name="Google Shape;57;p5"/>
          <p:cNvSpPr txBox="1">
            <a:spLocks noGrp="1"/>
          </p:cNvSpPr>
          <p:nvPr>
            <p:ph type="title" idx="4294967295"/>
          </p:nvPr>
        </p:nvSpPr>
        <p:spPr>
          <a:xfrm>
            <a:off x="2873735" y="1406350"/>
            <a:ext cx="4136665" cy="1143000"/>
          </a:xfrm>
          <a:prstGeom prst="rect">
            <a:avLst/>
          </a:prstGeom>
          <a:noFill/>
          <a:ln>
            <a:noFill/>
          </a:ln>
        </p:spPr>
        <p:txBody>
          <a:bodyPr spcFirstLastPara="1" wrap="square" lIns="91425" tIns="91425" rIns="91425" bIns="91425" anchor="ctr" anchorCtr="0">
            <a:noAutofit/>
          </a:bodyPr>
          <a:lstStyle/>
          <a:p>
            <a:pPr lvl="0">
              <a:buSzPts val="4400"/>
            </a:pP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smtClean="0">
                <a:solidFill>
                  <a:srgbClr val="00153C"/>
                </a:solidFill>
                <a:latin typeface="Merriweather"/>
                <a:ea typeface="Merriweather"/>
                <a:cs typeface="Merriweather"/>
                <a:sym typeface="Merriweather"/>
              </a:rPr>
              <a:t>Questions</a:t>
            </a:r>
            <a:r>
              <a:rPr lang="en-US" sz="4400" b="1" i="0" u="none" strike="noStrike" cap="none" dirty="0">
                <a:solidFill>
                  <a:srgbClr val="00153C"/>
                </a:solidFill>
                <a:latin typeface="Merriweather"/>
                <a:ea typeface="Merriweather"/>
                <a:cs typeface="Merriweather"/>
                <a:sym typeface="Merriweather"/>
              </a:rPr>
              <a:t>?</a:t>
            </a:r>
            <a:br>
              <a:rPr lang="en-US" sz="4400" b="1" i="0" u="none" strike="noStrike" cap="none" dirty="0">
                <a:solidFill>
                  <a:srgbClr val="00153C"/>
                </a:solidFill>
                <a:latin typeface="Merriweather"/>
                <a:ea typeface="Merriweather"/>
                <a:cs typeface="Merriweather"/>
                <a:sym typeface="Merriweather"/>
              </a:rPr>
            </a:br>
            <a:r>
              <a:rPr lang="en-US" sz="4400" b="1" i="0" u="none" strike="noStrike" cap="none" dirty="0">
                <a:solidFill>
                  <a:srgbClr val="00153C"/>
                </a:solidFill>
                <a:latin typeface="Merriweather"/>
                <a:ea typeface="Merriweather"/>
                <a:cs typeface="Merriweather"/>
                <a:sym typeface="Merriweather"/>
              </a:rPr>
              <a:t/>
            </a:r>
            <a:br>
              <a:rPr lang="en-US" sz="4400" b="1" i="0" u="none" strike="noStrike" cap="none" dirty="0">
                <a:solidFill>
                  <a:srgbClr val="00153C"/>
                </a:solidFill>
                <a:latin typeface="Merriweather"/>
                <a:ea typeface="Merriweather"/>
                <a:cs typeface="Merriweather"/>
                <a:sym typeface="Merriweather"/>
              </a:rPr>
            </a:br>
            <a:r>
              <a:rPr lang="en-US" sz="2000" dirty="0">
                <a:solidFill>
                  <a:srgbClr val="00153C"/>
                </a:solidFill>
                <a:latin typeface="Merriweather"/>
                <a:ea typeface="Merriweather"/>
                <a:cs typeface="Merriweather"/>
                <a:sym typeface="Merriweather"/>
              </a:rPr>
              <a:t>Type question in “Chat” Box</a:t>
            </a:r>
            <a:br>
              <a:rPr lang="en-US" sz="2000" dirty="0">
                <a:solidFill>
                  <a:srgbClr val="00153C"/>
                </a:solidFill>
                <a:latin typeface="Merriweather"/>
                <a:ea typeface="Merriweather"/>
                <a:cs typeface="Merriweather"/>
                <a:sym typeface="Merriweather"/>
              </a:rPr>
            </a:br>
            <a:r>
              <a:rPr lang="en-US" sz="2000" dirty="0">
                <a:solidFill>
                  <a:srgbClr val="00153C"/>
                </a:solidFill>
                <a:latin typeface="Merriweather"/>
                <a:ea typeface="Merriweather"/>
                <a:cs typeface="Merriweather"/>
                <a:sym typeface="Merriweather"/>
              </a:rPr>
              <a:t/>
            </a:r>
            <a:br>
              <a:rPr lang="en-US" sz="2000" dirty="0">
                <a:solidFill>
                  <a:srgbClr val="00153C"/>
                </a:solidFill>
                <a:latin typeface="Merriweather"/>
                <a:ea typeface="Merriweather"/>
                <a:cs typeface="Merriweather"/>
                <a:sym typeface="Merriweather"/>
              </a:rPr>
            </a:br>
            <a:r>
              <a:rPr lang="en-US" sz="2000" dirty="0">
                <a:solidFill>
                  <a:srgbClr val="00153C"/>
                </a:solidFill>
                <a:latin typeface="Merriweather"/>
                <a:ea typeface="Merriweather"/>
                <a:cs typeface="Merriweather"/>
                <a:sym typeface="Merriweather"/>
              </a:rPr>
              <a:t>Include your name and Agency</a:t>
            </a:r>
            <a:br>
              <a:rPr lang="en-US" sz="2000" dirty="0">
                <a:solidFill>
                  <a:srgbClr val="00153C"/>
                </a:solidFill>
                <a:latin typeface="Merriweather"/>
                <a:ea typeface="Merriweather"/>
                <a:cs typeface="Merriweather"/>
                <a:sym typeface="Merriweather"/>
              </a:rPr>
            </a:br>
            <a:r>
              <a:rPr lang="en-US" sz="2000" dirty="0">
                <a:solidFill>
                  <a:srgbClr val="00153C"/>
                </a:solidFill>
                <a:latin typeface="Merriweather"/>
                <a:ea typeface="Merriweather"/>
                <a:cs typeface="Merriweather"/>
                <a:sym typeface="Merriweather"/>
              </a:rPr>
              <a:t/>
            </a:r>
            <a:br>
              <a:rPr lang="en-US" sz="2000" dirty="0">
                <a:solidFill>
                  <a:srgbClr val="00153C"/>
                </a:solidFill>
                <a:latin typeface="Merriweather"/>
                <a:ea typeface="Merriweather"/>
                <a:cs typeface="Merriweather"/>
                <a:sym typeface="Merriweather"/>
              </a:rPr>
            </a:br>
            <a:r>
              <a:rPr lang="en-US" sz="2000" dirty="0">
                <a:solidFill>
                  <a:srgbClr val="00153C"/>
                </a:solidFill>
                <a:latin typeface="Merriweather"/>
                <a:ea typeface="Merriweather"/>
                <a:cs typeface="Merriweather"/>
                <a:sym typeface="Merriweather"/>
              </a:rPr>
              <a:t>Who question is directed to  </a:t>
            </a:r>
            <a:endParaRPr sz="2000" b="1" i="0" u="none" strike="noStrike" cap="none" dirty="0">
              <a:solidFill>
                <a:srgbClr val="00153C"/>
              </a:solidFill>
              <a:latin typeface="Merriweather"/>
              <a:ea typeface="Merriweather"/>
              <a:cs typeface="Merriweather"/>
              <a:sym typeface="Merriweather"/>
            </a:endParaRPr>
          </a:p>
        </p:txBody>
      </p:sp>
      <p:sp>
        <p:nvSpPr>
          <p:cNvPr id="2" name="Rectangle 1">
            <a:extLst>
              <a:ext uri="{FF2B5EF4-FFF2-40B4-BE49-F238E27FC236}">
                <a16:creationId xmlns:a16="http://schemas.microsoft.com/office/drawing/2014/main" xmlns="" id="{670B46F1-C06F-46F9-ACE3-647467496222}"/>
              </a:ext>
            </a:extLst>
          </p:cNvPr>
          <p:cNvSpPr/>
          <p:nvPr/>
        </p:nvSpPr>
        <p:spPr>
          <a:xfrm>
            <a:off x="1987825" y="3073218"/>
            <a:ext cx="5022575" cy="208913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153C"/>
                </a:solidFill>
                <a:latin typeface="Merriweather"/>
                <a:ea typeface="Merriweather"/>
                <a:cs typeface="Merriweather"/>
                <a:sym typeface="Merriweather"/>
              </a:rPr>
              <a:t/>
            </a:r>
            <a:br>
              <a:rPr lang="en-US" dirty="0">
                <a:solidFill>
                  <a:srgbClr val="00153C"/>
                </a:solidFill>
                <a:latin typeface="Merriweather"/>
                <a:ea typeface="Merriweather"/>
                <a:cs typeface="Merriweather"/>
                <a:sym typeface="Merriweather"/>
              </a:rPr>
            </a:br>
            <a:r>
              <a:rPr lang="en-US" dirty="0">
                <a:solidFill>
                  <a:srgbClr val="00153C"/>
                </a:solidFill>
                <a:latin typeface="Merriweather"/>
                <a:ea typeface="Merriweather"/>
                <a:cs typeface="Merriweather"/>
                <a:sym typeface="Merriweather"/>
              </a:rPr>
              <a:t> </a:t>
            </a:r>
            <a:endParaRPr lang="en-US" dirty="0">
              <a:solidFill>
                <a:srgbClr val="FFFFFF"/>
              </a:solidFill>
            </a:endParaRPr>
          </a:p>
        </p:txBody>
      </p:sp>
      <p:pic>
        <p:nvPicPr>
          <p:cNvPr id="4" name="Graphic 3" descr="Checkmark">
            <a:extLst>
              <a:ext uri="{FF2B5EF4-FFF2-40B4-BE49-F238E27FC236}">
                <a16:creationId xmlns:a16="http://schemas.microsoft.com/office/drawing/2014/main" xmlns="" id="{3E527277-9D16-4F17-89D0-B598EB2DF90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70100" y="3158654"/>
            <a:ext cx="457200" cy="457200"/>
          </a:xfrm>
          <a:prstGeom prst="rect">
            <a:avLst/>
          </a:prstGeom>
        </p:spPr>
      </p:pic>
      <p:pic>
        <p:nvPicPr>
          <p:cNvPr id="8" name="Graphic 7" descr="Checkmark">
            <a:extLst>
              <a:ext uri="{FF2B5EF4-FFF2-40B4-BE49-F238E27FC236}">
                <a16:creationId xmlns:a16="http://schemas.microsoft.com/office/drawing/2014/main" xmlns="" id="{E92ED5F1-69D3-4099-8632-D0494831C7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80774" y="3771881"/>
            <a:ext cx="457200" cy="457200"/>
          </a:xfrm>
          <a:prstGeom prst="rect">
            <a:avLst/>
          </a:prstGeom>
        </p:spPr>
      </p:pic>
      <p:pic>
        <p:nvPicPr>
          <p:cNvPr id="9" name="Graphic 8" descr="Checkmark">
            <a:extLst>
              <a:ext uri="{FF2B5EF4-FFF2-40B4-BE49-F238E27FC236}">
                <a16:creationId xmlns:a16="http://schemas.microsoft.com/office/drawing/2014/main" xmlns="" id="{D0857976-A8A4-4AA5-9124-DF016CE4F16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57508" y="4367880"/>
            <a:ext cx="457200" cy="457200"/>
          </a:xfrm>
          <a:prstGeom prst="rect">
            <a:avLst/>
          </a:prstGeom>
        </p:spPr>
      </p:pic>
      <p:sp>
        <p:nvSpPr>
          <p:cNvPr id="10" name="Google Shape;30;p7"/>
          <p:cNvSpPr/>
          <p:nvPr/>
        </p:nvSpPr>
        <p:spPr>
          <a:xfrm>
            <a:off x="1623000" y="241600"/>
            <a:ext cx="7387800" cy="584700"/>
          </a:xfrm>
          <a:prstGeom prst="rect">
            <a:avLst/>
          </a:prstGeom>
          <a:noFill/>
          <a:ln>
            <a:noFill/>
          </a:ln>
        </p:spPr>
        <p:txBody>
          <a:bodyPr spcFirstLastPara="1" wrap="square" lIns="91425" tIns="45700" rIns="91425" bIns="45700" anchor="t" anchorCtr="0">
            <a:spAutoFit/>
          </a:bodyPr>
          <a:lstStyle/>
          <a:p>
            <a:pPr algn="r">
              <a:buSzPts val="3200"/>
            </a:pPr>
            <a:r>
              <a:rPr lang="en-US" sz="3200" dirty="0" smtClean="0">
                <a:solidFill>
                  <a:srgbClr val="00153C"/>
                </a:solidFill>
                <a:latin typeface="Merriweather"/>
                <a:ea typeface="Merriweather"/>
                <a:cs typeface="Merriweather"/>
                <a:sym typeface="Merriweather"/>
              </a:rPr>
              <a:t>General Q&amp;A</a:t>
            </a:r>
            <a:endParaRPr sz="3200" dirty="0">
              <a:solidFill>
                <a:srgbClr val="00153C"/>
              </a:solidFill>
              <a:latin typeface="Merriweather"/>
              <a:ea typeface="Merriweather"/>
              <a:cs typeface="Merriweather"/>
              <a:sym typeface="Merriweather"/>
            </a:endParaRPr>
          </a:p>
        </p:txBody>
      </p:sp>
    </p:spTree>
    <p:extLst>
      <p:ext uri="{BB962C8B-B14F-4D97-AF65-F5344CB8AC3E}">
        <p14:creationId xmlns:p14="http://schemas.microsoft.com/office/powerpoint/2010/main" val="1783683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
        <p:cNvGrpSpPr/>
        <p:nvPr/>
      </p:nvGrpSpPr>
      <p:grpSpPr>
        <a:xfrm>
          <a:off x="0" y="0"/>
          <a:ext cx="0" cy="0"/>
          <a:chOff x="0" y="0"/>
          <a:chExt cx="0" cy="0"/>
        </a:xfrm>
      </p:grpSpPr>
      <p:sp>
        <p:nvSpPr>
          <p:cNvPr id="21" name="Google Shape;21;p6"/>
          <p:cNvSpPr txBox="1"/>
          <p:nvPr/>
        </p:nvSpPr>
        <p:spPr>
          <a:xfrm>
            <a:off x="750465" y="2149468"/>
            <a:ext cx="7643070" cy="349463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rgbClr val="00153C"/>
                </a:solidFill>
                <a:latin typeface="Merriweather"/>
                <a:ea typeface="Merriweather"/>
                <a:cs typeface="Merriweather"/>
                <a:sym typeface="Merriweather"/>
              </a:rPr>
              <a:t>BRIDG Virtual Meeting</a:t>
            </a:r>
            <a:endParaRPr dirty="0"/>
          </a:p>
          <a:p>
            <a:pPr marL="0" marR="0" lvl="0" indent="0" algn="ctr" rtl="0">
              <a:lnSpc>
                <a:spcPct val="100000"/>
              </a:lnSpc>
              <a:spcBef>
                <a:spcPts val="0"/>
              </a:spcBef>
              <a:spcAft>
                <a:spcPts val="0"/>
              </a:spcAft>
              <a:buClr>
                <a:srgbClr val="000000"/>
              </a:buClr>
              <a:buSzPts val="2000"/>
              <a:buFont typeface="Arial"/>
              <a:buNone/>
            </a:pPr>
            <a:r>
              <a:rPr lang="en-US" sz="1800" b="0" i="0" u="none" strike="noStrike" cap="none" dirty="0">
                <a:solidFill>
                  <a:srgbClr val="00153C"/>
                </a:solidFill>
                <a:latin typeface="Merriweather"/>
                <a:ea typeface="Merriweather"/>
                <a:cs typeface="Merriweather"/>
                <a:sym typeface="Merriweather"/>
              </a:rPr>
              <a:t> </a:t>
            </a:r>
            <a:endParaRPr lang="en-US" dirty="0"/>
          </a:p>
          <a:p>
            <a:pPr marL="0" marR="0" lvl="0" indent="0" algn="ctr" rtl="0">
              <a:lnSpc>
                <a:spcPct val="115000"/>
              </a:lnSpc>
              <a:spcBef>
                <a:spcPts val="300"/>
              </a:spcBef>
              <a:spcAft>
                <a:spcPts val="0"/>
              </a:spcAft>
              <a:buClr>
                <a:srgbClr val="000000"/>
              </a:buClr>
              <a:buSzPts val="1100"/>
              <a:buFont typeface="Arial"/>
              <a:buNone/>
            </a:pPr>
            <a:r>
              <a:rPr lang="en-US" sz="1800" b="0" i="0" u="none" strike="noStrike" cap="none" dirty="0">
                <a:solidFill>
                  <a:srgbClr val="00153C"/>
                </a:solidFill>
                <a:latin typeface="Merriweather"/>
                <a:ea typeface="Merriweather"/>
                <a:cs typeface="Merriweather"/>
                <a:sym typeface="Merriweather"/>
              </a:rPr>
              <a:t>Thank you for attending!  </a:t>
            </a:r>
          </a:p>
          <a:p>
            <a:pPr marL="0" marR="0" lvl="0" indent="0" algn="ctr" rtl="0">
              <a:lnSpc>
                <a:spcPct val="115000"/>
              </a:lnSpc>
              <a:spcBef>
                <a:spcPts val="300"/>
              </a:spcBef>
              <a:spcAft>
                <a:spcPts val="0"/>
              </a:spcAft>
              <a:buClr>
                <a:srgbClr val="000000"/>
              </a:buClr>
              <a:buSzPts val="1100"/>
              <a:buFont typeface="Arial"/>
              <a:buNone/>
            </a:pPr>
            <a:r>
              <a:rPr lang="en-US" sz="1800" dirty="0">
                <a:solidFill>
                  <a:srgbClr val="00153C"/>
                </a:solidFill>
                <a:latin typeface="Merriweather"/>
                <a:ea typeface="Merriweather"/>
                <a:cs typeface="Merriweather"/>
                <a:sym typeface="Merriweather"/>
              </a:rPr>
              <a:t>Next BRIDG meeting </a:t>
            </a:r>
            <a:r>
              <a:rPr lang="en-US" sz="1800" dirty="0" smtClean="0">
                <a:solidFill>
                  <a:srgbClr val="00153C"/>
                </a:solidFill>
                <a:latin typeface="Merriweather"/>
                <a:ea typeface="Merriweather"/>
                <a:cs typeface="Merriweather"/>
                <a:sym typeface="Merriweather"/>
              </a:rPr>
              <a:t>– Tuesday</a:t>
            </a:r>
            <a:r>
              <a:rPr lang="en-US" sz="1800" dirty="0">
                <a:solidFill>
                  <a:srgbClr val="00153C"/>
                </a:solidFill>
                <a:latin typeface="Merriweather"/>
                <a:ea typeface="Merriweather"/>
                <a:cs typeface="Merriweather"/>
                <a:sym typeface="Merriweather"/>
              </a:rPr>
              <a:t>, August 18, 2020</a:t>
            </a:r>
          </a:p>
          <a:p>
            <a:pPr marL="0" marR="0" lvl="0" indent="0" algn="ctr" rtl="0">
              <a:lnSpc>
                <a:spcPct val="115000"/>
              </a:lnSpc>
              <a:spcBef>
                <a:spcPts val="300"/>
              </a:spcBef>
              <a:spcAft>
                <a:spcPts val="0"/>
              </a:spcAft>
              <a:buClr>
                <a:srgbClr val="000000"/>
              </a:buClr>
              <a:buSzPts val="1100"/>
              <a:buFont typeface="Arial"/>
              <a:buNone/>
            </a:pPr>
            <a:endParaRPr lang="en-US" sz="1800" dirty="0">
              <a:solidFill>
                <a:srgbClr val="00153C"/>
              </a:solidFill>
              <a:latin typeface="Merriweather"/>
              <a:ea typeface="Merriweather"/>
              <a:cs typeface="Merriweather"/>
              <a:sym typeface="Merriweather"/>
            </a:endParaRPr>
          </a:p>
          <a:p>
            <a:pPr lvl="0" algn="ctr">
              <a:lnSpc>
                <a:spcPct val="115000"/>
              </a:lnSpc>
              <a:spcBef>
                <a:spcPts val="300"/>
              </a:spcBef>
              <a:buSzPts val="1100"/>
            </a:pPr>
            <a:r>
              <a:rPr lang="en-US" sz="1800" dirty="0">
                <a:solidFill>
                  <a:srgbClr val="00153C"/>
                </a:solidFill>
                <a:latin typeface="Merriweather"/>
                <a:ea typeface="Merriweather"/>
                <a:cs typeface="Merriweather"/>
                <a:sym typeface="Merriweather"/>
              </a:rPr>
              <a:t>Find out more about BRIDG meetings at </a:t>
            </a:r>
            <a:r>
              <a:rPr lang="en-US" sz="1600" dirty="0">
                <a:latin typeface="Merriweather" panose="020B0604020202020204" charset="0"/>
              </a:rPr>
              <a:t>(</a:t>
            </a:r>
            <a:r>
              <a:rPr lang="en-US" sz="1800" u="sng" dirty="0">
                <a:latin typeface="Merriweather" panose="020B0604020202020204" charset="0"/>
                <a:hlinkClick r:id="rId3"/>
              </a:rPr>
              <a:t>https://www.archives.gov/records-mgmt/meetings/index.html</a:t>
            </a:r>
            <a:r>
              <a:rPr lang="en-US" sz="1600" dirty="0"/>
              <a:t>).</a:t>
            </a:r>
            <a:endParaRPr lang="en-US" sz="1600" u="sng" dirty="0">
              <a:solidFill>
                <a:schemeClr val="accent5"/>
              </a:solidFill>
              <a:latin typeface="Merriweather"/>
              <a:ea typeface="Merriweather"/>
              <a:cs typeface="Merriweather"/>
              <a:sym typeface="Merriweather"/>
            </a:endParaRPr>
          </a:p>
          <a:p>
            <a:pPr marL="0" marR="0" lvl="0" indent="0" algn="ctr" rtl="0">
              <a:lnSpc>
                <a:spcPct val="115000"/>
              </a:lnSpc>
              <a:spcBef>
                <a:spcPts val="300"/>
              </a:spcBef>
              <a:spcAft>
                <a:spcPts val="0"/>
              </a:spcAft>
              <a:buClr>
                <a:srgbClr val="000000"/>
              </a:buClr>
              <a:buSzPts val="1100"/>
              <a:buFont typeface="Arial"/>
              <a:buNone/>
            </a:pPr>
            <a:endParaRPr lang="en-US" sz="1800" b="0" i="0" u="none" strike="noStrike" cap="none" dirty="0">
              <a:solidFill>
                <a:srgbClr val="00153C"/>
              </a:solidFill>
              <a:latin typeface="Merriweather"/>
              <a:ea typeface="Merriweather"/>
              <a:cs typeface="Merriweather"/>
              <a:sym typeface="Merriweather"/>
            </a:endParaRPr>
          </a:p>
          <a:p>
            <a:pPr marL="0" marR="0" lvl="0" indent="0" algn="ctr" rtl="0">
              <a:lnSpc>
                <a:spcPct val="115000"/>
              </a:lnSpc>
              <a:spcBef>
                <a:spcPts val="300"/>
              </a:spcBef>
              <a:spcAft>
                <a:spcPts val="0"/>
              </a:spcAft>
              <a:buClr>
                <a:srgbClr val="000000"/>
              </a:buClr>
              <a:buSzPts val="1100"/>
              <a:buFont typeface="Arial"/>
              <a:buNone/>
            </a:pPr>
            <a:r>
              <a:rPr lang="en-US" sz="1800" dirty="0">
                <a:solidFill>
                  <a:srgbClr val="00153C"/>
                </a:solidFill>
                <a:latin typeface="Merriweather"/>
                <a:ea typeface="Merriweather"/>
                <a:cs typeface="Merriweather"/>
                <a:sym typeface="Merriweather"/>
              </a:rPr>
              <a:t>If you have any questions, email us at</a:t>
            </a:r>
          </a:p>
          <a:p>
            <a:pPr marL="0" marR="0" lvl="0" indent="0" algn="ctr" rtl="0">
              <a:lnSpc>
                <a:spcPct val="115000"/>
              </a:lnSpc>
              <a:spcBef>
                <a:spcPts val="300"/>
              </a:spcBef>
              <a:spcAft>
                <a:spcPts val="0"/>
              </a:spcAft>
              <a:buClr>
                <a:srgbClr val="000000"/>
              </a:buClr>
              <a:buSzPts val="1100"/>
              <a:buFont typeface="Arial"/>
              <a:buNone/>
            </a:pPr>
            <a:r>
              <a:rPr lang="en-US" sz="1800" u="sng" dirty="0">
                <a:solidFill>
                  <a:schemeClr val="accent5"/>
                </a:solidFill>
                <a:latin typeface="Merriweather"/>
                <a:ea typeface="Merriweather"/>
                <a:cs typeface="Merriweather"/>
                <a:sym typeface="Merriweather"/>
                <a:hlinkClick r:id="rId3"/>
              </a:rPr>
              <a:t>rm.communications@nara.gov</a:t>
            </a:r>
            <a:endParaRPr lang="en-US" sz="1800" u="sng" dirty="0">
              <a:solidFill>
                <a:schemeClr val="accent5"/>
              </a:solidFill>
              <a:latin typeface="Merriweather"/>
              <a:ea typeface="Merriweather"/>
              <a:cs typeface="Merriweather"/>
              <a:sym typeface="Merriweather"/>
            </a:endParaRPr>
          </a:p>
          <a:p>
            <a:pPr marL="0" marR="0" lvl="0" indent="0" rtl="0">
              <a:lnSpc>
                <a:spcPct val="115000"/>
              </a:lnSpc>
              <a:spcBef>
                <a:spcPts val="300"/>
              </a:spcBef>
              <a:spcAft>
                <a:spcPts val="0"/>
              </a:spcAft>
              <a:buClr>
                <a:srgbClr val="000000"/>
              </a:buClr>
              <a:buSzPts val="1100"/>
              <a:buFont typeface="Arial"/>
              <a:buNone/>
            </a:pPr>
            <a:endParaRPr lang="en-US" sz="1800" b="0" i="0" u="sng" strike="noStrike" cap="none" dirty="0">
              <a:solidFill>
                <a:schemeClr val="accent5"/>
              </a:solidFill>
              <a:latin typeface="Merriweather"/>
              <a:ea typeface="Merriweather"/>
              <a:cs typeface="Merriweather"/>
              <a:sym typeface="Merriweather"/>
            </a:endParaRPr>
          </a:p>
        </p:txBody>
      </p:sp>
      <p:sp>
        <p:nvSpPr>
          <p:cNvPr id="22" name="Google Shape;22;p6"/>
          <p:cNvSpPr/>
          <p:nvPr/>
        </p:nvSpPr>
        <p:spPr>
          <a:xfrm>
            <a:off x="4454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6"/>
          <p:cNvSpPr/>
          <p:nvPr/>
        </p:nvSpPr>
        <p:spPr>
          <a:xfrm>
            <a:off x="4454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803288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
        <p:cNvGrpSpPr/>
        <p:nvPr/>
      </p:nvGrpSpPr>
      <p:grpSpPr>
        <a:xfrm>
          <a:off x="0" y="0"/>
          <a:ext cx="0" cy="0"/>
          <a:chOff x="0" y="0"/>
          <a:chExt cx="0" cy="0"/>
        </a:xfrm>
      </p:grpSpPr>
      <p:sp>
        <p:nvSpPr>
          <p:cNvPr id="21" name="Google Shape;21;p6"/>
          <p:cNvSpPr txBox="1"/>
          <p:nvPr/>
        </p:nvSpPr>
        <p:spPr>
          <a:xfrm>
            <a:off x="750465" y="2231354"/>
            <a:ext cx="7643070" cy="349463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153C"/>
                </a:solidFill>
                <a:latin typeface="Merriweather"/>
                <a:ea typeface="Merriweather"/>
                <a:cs typeface="Merriweather"/>
                <a:sym typeface="Merriweather"/>
              </a:rPr>
              <a:t>Please Stand By</a:t>
            </a:r>
            <a:endParaRPr lang="en-US" sz="1800" b="1" i="0" u="none" strike="noStrike" cap="none" dirty="0">
              <a:solidFill>
                <a:srgbClr val="00153C"/>
              </a:solidFill>
              <a:latin typeface="Merriweather"/>
              <a:ea typeface="Merriweather"/>
              <a:cs typeface="Merriweather"/>
              <a:sym typeface="Merriweather"/>
            </a:endParaRPr>
          </a:p>
          <a:p>
            <a:pPr marL="0" marR="0" lvl="0" indent="0" algn="ctr" rtl="0">
              <a:lnSpc>
                <a:spcPct val="115000"/>
              </a:lnSpc>
              <a:spcBef>
                <a:spcPts val="300"/>
              </a:spcBef>
              <a:spcAft>
                <a:spcPts val="0"/>
              </a:spcAft>
              <a:buClr>
                <a:srgbClr val="000000"/>
              </a:buClr>
              <a:buSzPts val="1100"/>
              <a:buFont typeface="Arial"/>
              <a:buNone/>
            </a:pPr>
            <a:endParaRPr lang="en-US" sz="1800" dirty="0">
              <a:solidFill>
                <a:srgbClr val="00153C"/>
              </a:solidFill>
              <a:latin typeface="Merriweather"/>
              <a:ea typeface="Merriweather"/>
              <a:cs typeface="Merriweather"/>
              <a:sym typeface="Merriweather"/>
            </a:endParaRPr>
          </a:p>
          <a:p>
            <a:pPr marL="0" marR="0" lvl="0" indent="0" rtl="0">
              <a:lnSpc>
                <a:spcPct val="115000"/>
              </a:lnSpc>
              <a:spcBef>
                <a:spcPts val="300"/>
              </a:spcBef>
              <a:spcAft>
                <a:spcPts val="0"/>
              </a:spcAft>
              <a:buClr>
                <a:srgbClr val="000000"/>
              </a:buClr>
              <a:buSzPts val="1100"/>
              <a:buFont typeface="Arial"/>
              <a:buNone/>
            </a:pPr>
            <a:r>
              <a:rPr lang="en-US" sz="1800" b="0" i="0" u="none" strike="noStrike" cap="none" dirty="0">
                <a:solidFill>
                  <a:srgbClr val="00153C"/>
                </a:solidFill>
                <a:latin typeface="Merriweather"/>
                <a:ea typeface="Merriweather"/>
                <a:cs typeface="Merriweather"/>
                <a:sym typeface="Merriweather"/>
              </a:rPr>
              <a:t>Due to technical problems, we will return to live presentation in</a:t>
            </a:r>
          </a:p>
          <a:p>
            <a:pPr marL="0" marR="0" lvl="0" indent="0" rtl="0">
              <a:lnSpc>
                <a:spcPct val="115000"/>
              </a:lnSpc>
              <a:spcBef>
                <a:spcPts val="300"/>
              </a:spcBef>
              <a:spcAft>
                <a:spcPts val="0"/>
              </a:spcAft>
              <a:buClr>
                <a:srgbClr val="000000"/>
              </a:buClr>
              <a:buSzPts val="1100"/>
              <a:buFont typeface="Arial"/>
              <a:buNone/>
            </a:pPr>
            <a:r>
              <a:rPr lang="en-US" sz="1800" dirty="0">
                <a:solidFill>
                  <a:srgbClr val="00153C"/>
                </a:solidFill>
                <a:latin typeface="Merriweather"/>
                <a:ea typeface="Merriweather"/>
                <a:cs typeface="Merriweather"/>
                <a:sym typeface="Merriweather"/>
              </a:rPr>
              <a:t>                                      </a:t>
            </a:r>
            <a:r>
              <a:rPr lang="en-US" sz="1800" b="0" i="0" u="none" strike="noStrike" cap="none" dirty="0">
                <a:solidFill>
                  <a:srgbClr val="00153C"/>
                </a:solidFill>
                <a:latin typeface="Merriweather"/>
                <a:ea typeface="Merriweather"/>
                <a:cs typeface="Merriweather"/>
                <a:sym typeface="Merriweather"/>
              </a:rPr>
              <a:t>       </a:t>
            </a:r>
            <a:endParaRPr lang="en-US" sz="1800" b="0" i="0" u="none" strike="noStrike" cap="none" dirty="0" smtClean="0">
              <a:solidFill>
                <a:srgbClr val="00153C"/>
              </a:solidFill>
              <a:latin typeface="Merriweather"/>
              <a:ea typeface="Merriweather"/>
              <a:cs typeface="Merriweather"/>
              <a:sym typeface="Merriweather"/>
            </a:endParaRPr>
          </a:p>
          <a:p>
            <a:pPr marL="0" marR="0" lvl="0" indent="0" rtl="0">
              <a:lnSpc>
                <a:spcPct val="115000"/>
              </a:lnSpc>
              <a:spcBef>
                <a:spcPts val="300"/>
              </a:spcBef>
              <a:spcAft>
                <a:spcPts val="0"/>
              </a:spcAft>
              <a:buClr>
                <a:srgbClr val="000000"/>
              </a:buClr>
              <a:buSzPts val="1100"/>
              <a:buFont typeface="Arial"/>
              <a:buNone/>
            </a:pPr>
            <a:r>
              <a:rPr lang="en-US" sz="1800" dirty="0">
                <a:solidFill>
                  <a:srgbClr val="00153C"/>
                </a:solidFill>
                <a:latin typeface="Merriweather"/>
                <a:ea typeface="Merriweather"/>
                <a:cs typeface="Merriweather"/>
                <a:sym typeface="Merriweather"/>
              </a:rPr>
              <a:t>	</a:t>
            </a:r>
            <a:r>
              <a:rPr lang="en-US" sz="1800" dirty="0" smtClean="0">
                <a:solidFill>
                  <a:srgbClr val="00153C"/>
                </a:solidFill>
                <a:latin typeface="Merriweather"/>
                <a:ea typeface="Merriweather"/>
                <a:cs typeface="Merriweather"/>
                <a:sym typeface="Merriweather"/>
              </a:rPr>
              <a:t>		</a:t>
            </a:r>
            <a:r>
              <a:rPr lang="en-US" sz="4000" b="0" i="0" u="none" strike="noStrike" cap="none" dirty="0" smtClean="0">
                <a:solidFill>
                  <a:srgbClr val="00153C"/>
                </a:solidFill>
                <a:latin typeface="Merriweather"/>
                <a:ea typeface="Merriweather"/>
                <a:cs typeface="Merriweather"/>
                <a:sym typeface="Merriweather"/>
              </a:rPr>
              <a:t>5 </a:t>
            </a:r>
            <a:r>
              <a:rPr lang="en-US" sz="4000" b="0" i="0" u="none" strike="noStrike" cap="none" dirty="0">
                <a:solidFill>
                  <a:srgbClr val="00153C"/>
                </a:solidFill>
                <a:latin typeface="Merriweather"/>
                <a:ea typeface="Merriweather"/>
                <a:cs typeface="Merriweather"/>
                <a:sym typeface="Merriweather"/>
              </a:rPr>
              <a:t>minutes</a:t>
            </a:r>
          </a:p>
          <a:p>
            <a:pPr>
              <a:lnSpc>
                <a:spcPct val="115000"/>
              </a:lnSpc>
              <a:spcBef>
                <a:spcPts val="300"/>
              </a:spcBef>
              <a:buSzPts val="1100"/>
            </a:pPr>
            <a:endParaRPr lang="en-US" sz="2000" dirty="0">
              <a:solidFill>
                <a:srgbClr val="00153C"/>
              </a:solidFill>
              <a:latin typeface="Merriweather"/>
              <a:ea typeface="Merriweather"/>
              <a:cs typeface="Merriweather"/>
              <a:sym typeface="Merriweather"/>
            </a:endParaRPr>
          </a:p>
          <a:p>
            <a:pPr algn="ctr">
              <a:lnSpc>
                <a:spcPct val="115000"/>
              </a:lnSpc>
              <a:spcBef>
                <a:spcPts val="300"/>
              </a:spcBef>
              <a:buSzPts val="1100"/>
            </a:pPr>
            <a:r>
              <a:rPr lang="en-US" sz="2000" dirty="0">
                <a:solidFill>
                  <a:srgbClr val="00153C"/>
                </a:solidFill>
                <a:latin typeface="Merriweather"/>
                <a:ea typeface="Merriweather"/>
                <a:cs typeface="Merriweather"/>
                <a:sym typeface="Merriweather"/>
              </a:rPr>
              <a:t>Log out of this Adobe Meeting site</a:t>
            </a:r>
          </a:p>
          <a:p>
            <a:pPr algn="ctr">
              <a:lnSpc>
                <a:spcPct val="115000"/>
              </a:lnSpc>
              <a:spcBef>
                <a:spcPts val="300"/>
              </a:spcBef>
              <a:buSzPts val="1100"/>
            </a:pPr>
            <a:r>
              <a:rPr lang="en-US" sz="2000" dirty="0">
                <a:solidFill>
                  <a:srgbClr val="00153C"/>
                </a:solidFill>
                <a:latin typeface="Merriweather"/>
                <a:ea typeface="Merriweather"/>
                <a:cs typeface="Merriweather"/>
                <a:sym typeface="Merriweather"/>
              </a:rPr>
              <a:t>Then, log back into site in 5 minutes</a:t>
            </a:r>
          </a:p>
          <a:p>
            <a:pPr marL="0" marR="0" lvl="0" indent="0" rtl="0">
              <a:lnSpc>
                <a:spcPct val="115000"/>
              </a:lnSpc>
              <a:spcBef>
                <a:spcPts val="300"/>
              </a:spcBef>
              <a:spcAft>
                <a:spcPts val="0"/>
              </a:spcAft>
              <a:buClr>
                <a:srgbClr val="000000"/>
              </a:buClr>
              <a:buSzPts val="1100"/>
              <a:buFont typeface="Arial"/>
              <a:buNone/>
            </a:pPr>
            <a:endParaRPr lang="en-US" sz="4000" b="0" i="0" u="sng" strike="noStrike" cap="none" dirty="0">
              <a:solidFill>
                <a:schemeClr val="accent5"/>
              </a:solidFill>
              <a:latin typeface="Merriweather"/>
              <a:ea typeface="Merriweather"/>
              <a:cs typeface="Merriweather"/>
              <a:sym typeface="Merriweather"/>
            </a:endParaRPr>
          </a:p>
        </p:txBody>
      </p:sp>
      <p:sp>
        <p:nvSpPr>
          <p:cNvPr id="22" name="Google Shape;22;p6"/>
          <p:cNvSpPr/>
          <p:nvPr/>
        </p:nvSpPr>
        <p:spPr>
          <a:xfrm>
            <a:off x="4454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6"/>
          <p:cNvSpPr/>
          <p:nvPr/>
        </p:nvSpPr>
        <p:spPr>
          <a:xfrm>
            <a:off x="4454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19793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
        <p:cNvGrpSpPr/>
        <p:nvPr/>
      </p:nvGrpSpPr>
      <p:grpSpPr>
        <a:xfrm>
          <a:off x="0" y="0"/>
          <a:ext cx="0" cy="0"/>
          <a:chOff x="0" y="0"/>
          <a:chExt cx="0" cy="0"/>
        </a:xfrm>
      </p:grpSpPr>
      <p:sp>
        <p:nvSpPr>
          <p:cNvPr id="21" name="Google Shape;21;p6"/>
          <p:cNvSpPr txBox="1"/>
          <p:nvPr/>
        </p:nvSpPr>
        <p:spPr>
          <a:xfrm>
            <a:off x="750465" y="2231352"/>
            <a:ext cx="7643070" cy="349463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153C"/>
                </a:solidFill>
                <a:latin typeface="Merriweather"/>
                <a:ea typeface="Merriweather"/>
                <a:cs typeface="Merriweather"/>
                <a:sym typeface="Merriweather"/>
              </a:rPr>
              <a:t>Please Stand By</a:t>
            </a:r>
            <a:endParaRPr lang="en-US" sz="1800" b="1" i="0" u="none" strike="noStrike" cap="none" dirty="0">
              <a:solidFill>
                <a:srgbClr val="00153C"/>
              </a:solidFill>
              <a:latin typeface="Merriweather"/>
              <a:ea typeface="Merriweather"/>
              <a:cs typeface="Merriweather"/>
              <a:sym typeface="Merriweather"/>
            </a:endParaRPr>
          </a:p>
          <a:p>
            <a:pPr marL="0" marR="0" lvl="0" indent="0" algn="ctr" rtl="0">
              <a:lnSpc>
                <a:spcPct val="115000"/>
              </a:lnSpc>
              <a:spcBef>
                <a:spcPts val="300"/>
              </a:spcBef>
              <a:spcAft>
                <a:spcPts val="0"/>
              </a:spcAft>
              <a:buClr>
                <a:srgbClr val="000000"/>
              </a:buClr>
              <a:buSzPts val="1100"/>
              <a:buFont typeface="Arial"/>
              <a:buNone/>
            </a:pPr>
            <a:endParaRPr lang="en-US" sz="1800" dirty="0">
              <a:solidFill>
                <a:srgbClr val="00153C"/>
              </a:solidFill>
              <a:latin typeface="Merriweather"/>
              <a:ea typeface="Merriweather"/>
              <a:cs typeface="Merriweather"/>
              <a:sym typeface="Merriweather"/>
            </a:endParaRPr>
          </a:p>
          <a:p>
            <a:pPr marL="0" marR="0" lvl="0" indent="0" algn="ctr" rtl="0">
              <a:lnSpc>
                <a:spcPct val="115000"/>
              </a:lnSpc>
              <a:spcBef>
                <a:spcPts val="300"/>
              </a:spcBef>
              <a:spcAft>
                <a:spcPts val="0"/>
              </a:spcAft>
              <a:buClr>
                <a:srgbClr val="000000"/>
              </a:buClr>
              <a:buSzPts val="1100"/>
              <a:buFont typeface="Arial"/>
              <a:buNone/>
            </a:pPr>
            <a:r>
              <a:rPr lang="en-US" sz="2000" b="0" i="0" u="none" strike="noStrike" cap="none" dirty="0">
                <a:solidFill>
                  <a:srgbClr val="00153C"/>
                </a:solidFill>
                <a:latin typeface="Merriweather"/>
                <a:ea typeface="Merriweather"/>
                <a:cs typeface="Merriweather"/>
                <a:sym typeface="Merriweather"/>
              </a:rPr>
              <a:t>We are experiencing temporary technical problems.</a:t>
            </a:r>
          </a:p>
          <a:p>
            <a:pPr marL="0" marR="0" lvl="0" indent="0" algn="ctr" rtl="0">
              <a:lnSpc>
                <a:spcPct val="115000"/>
              </a:lnSpc>
              <a:spcBef>
                <a:spcPts val="300"/>
              </a:spcBef>
              <a:spcAft>
                <a:spcPts val="0"/>
              </a:spcAft>
              <a:buClr>
                <a:srgbClr val="000000"/>
              </a:buClr>
              <a:buSzPts val="1100"/>
              <a:buFont typeface="Arial"/>
              <a:buNone/>
            </a:pPr>
            <a:endParaRPr lang="en-US" sz="2000" dirty="0">
              <a:solidFill>
                <a:srgbClr val="00153C"/>
              </a:solidFill>
              <a:latin typeface="Merriweather"/>
              <a:ea typeface="Merriweather"/>
              <a:cs typeface="Merriweather"/>
              <a:sym typeface="Merriweather"/>
            </a:endParaRPr>
          </a:p>
          <a:p>
            <a:pPr marL="0" marR="0" lvl="0" indent="0" algn="ctr" rtl="0">
              <a:lnSpc>
                <a:spcPct val="115000"/>
              </a:lnSpc>
              <a:spcBef>
                <a:spcPts val="300"/>
              </a:spcBef>
              <a:spcAft>
                <a:spcPts val="0"/>
              </a:spcAft>
              <a:buClr>
                <a:srgbClr val="000000"/>
              </a:buClr>
              <a:buSzPts val="1100"/>
              <a:buFont typeface="Arial"/>
              <a:buNone/>
            </a:pPr>
            <a:r>
              <a:rPr lang="en-US" sz="2000" dirty="0">
                <a:solidFill>
                  <a:srgbClr val="00153C"/>
                </a:solidFill>
                <a:latin typeface="Merriweather"/>
                <a:ea typeface="Merriweather"/>
                <a:cs typeface="Merriweather"/>
                <a:sym typeface="Merriweather"/>
              </a:rPr>
              <a:t>Thank you for your patience.</a:t>
            </a:r>
          </a:p>
          <a:p>
            <a:pPr marL="0" marR="0" lvl="0" indent="0" algn="ctr" rtl="0">
              <a:lnSpc>
                <a:spcPct val="115000"/>
              </a:lnSpc>
              <a:spcBef>
                <a:spcPts val="300"/>
              </a:spcBef>
              <a:spcAft>
                <a:spcPts val="0"/>
              </a:spcAft>
              <a:buClr>
                <a:srgbClr val="000000"/>
              </a:buClr>
              <a:buSzPts val="1100"/>
              <a:buFont typeface="Arial"/>
              <a:buNone/>
            </a:pPr>
            <a:endParaRPr lang="en-US" sz="2000" dirty="0">
              <a:solidFill>
                <a:srgbClr val="00153C"/>
              </a:solidFill>
              <a:latin typeface="Merriweather"/>
              <a:ea typeface="Merriweather"/>
              <a:cs typeface="Merriweather"/>
              <a:sym typeface="Merriweather"/>
            </a:endParaRPr>
          </a:p>
          <a:p>
            <a:pPr marL="0" marR="0" lvl="0" indent="0" algn="ctr" rtl="0">
              <a:lnSpc>
                <a:spcPct val="115000"/>
              </a:lnSpc>
              <a:spcBef>
                <a:spcPts val="300"/>
              </a:spcBef>
              <a:spcAft>
                <a:spcPts val="0"/>
              </a:spcAft>
              <a:buClr>
                <a:srgbClr val="000000"/>
              </a:buClr>
              <a:buSzPts val="1100"/>
              <a:buFont typeface="Arial"/>
              <a:buNone/>
            </a:pPr>
            <a:r>
              <a:rPr lang="en-US" sz="2000" b="0" i="0" u="none" strike="noStrike" cap="none" dirty="0">
                <a:solidFill>
                  <a:srgbClr val="00153C"/>
                </a:solidFill>
                <a:latin typeface="Merriweather"/>
                <a:ea typeface="Merriweather"/>
                <a:cs typeface="Merriweather"/>
                <a:sym typeface="Merriweather"/>
              </a:rPr>
              <a:t>We will return to live presentation shortly.</a:t>
            </a:r>
          </a:p>
          <a:p>
            <a:pPr marL="0" marR="0" lvl="0" indent="0" algn="ctr" rtl="0">
              <a:lnSpc>
                <a:spcPct val="115000"/>
              </a:lnSpc>
              <a:spcBef>
                <a:spcPts val="300"/>
              </a:spcBef>
              <a:spcAft>
                <a:spcPts val="0"/>
              </a:spcAft>
              <a:buClr>
                <a:srgbClr val="000000"/>
              </a:buClr>
              <a:buSzPts val="1100"/>
              <a:buFont typeface="Arial"/>
              <a:buNone/>
            </a:pPr>
            <a:r>
              <a:rPr lang="en-US" sz="1800" dirty="0">
                <a:solidFill>
                  <a:srgbClr val="00153C"/>
                </a:solidFill>
                <a:latin typeface="Merriweather"/>
                <a:ea typeface="Merriweather"/>
                <a:cs typeface="Merriweather"/>
                <a:sym typeface="Merriweather"/>
              </a:rPr>
              <a:t>                                      </a:t>
            </a:r>
            <a:r>
              <a:rPr lang="en-US" sz="1800" b="0" i="0" u="none" strike="noStrike" cap="none" dirty="0">
                <a:solidFill>
                  <a:srgbClr val="00153C"/>
                </a:solidFill>
                <a:latin typeface="Merriweather"/>
                <a:ea typeface="Merriweather"/>
                <a:cs typeface="Merriweather"/>
                <a:sym typeface="Merriweather"/>
              </a:rPr>
              <a:t> </a:t>
            </a:r>
            <a:r>
              <a:rPr lang="en-US" sz="4000" b="0" i="0" u="none" strike="noStrike" cap="none" dirty="0">
                <a:solidFill>
                  <a:srgbClr val="00153C"/>
                </a:solidFill>
                <a:latin typeface="Merriweather"/>
                <a:ea typeface="Merriweather"/>
                <a:cs typeface="Merriweather"/>
                <a:sym typeface="Merriweather"/>
              </a:rPr>
              <a:t> </a:t>
            </a:r>
            <a:endParaRPr lang="en-US" sz="2000" dirty="0">
              <a:solidFill>
                <a:srgbClr val="00153C"/>
              </a:solidFill>
              <a:latin typeface="Merriweather"/>
              <a:ea typeface="Merriweather"/>
              <a:cs typeface="Merriweather"/>
              <a:sym typeface="Merriweather"/>
            </a:endParaRPr>
          </a:p>
          <a:p>
            <a:pPr marL="0" marR="0" lvl="0" indent="0" rtl="0">
              <a:lnSpc>
                <a:spcPct val="115000"/>
              </a:lnSpc>
              <a:spcBef>
                <a:spcPts val="300"/>
              </a:spcBef>
              <a:spcAft>
                <a:spcPts val="0"/>
              </a:spcAft>
              <a:buClr>
                <a:srgbClr val="000000"/>
              </a:buClr>
              <a:buSzPts val="1100"/>
              <a:buFont typeface="Arial"/>
              <a:buNone/>
            </a:pPr>
            <a:endParaRPr lang="en-US" sz="4000" b="0" i="0" u="sng" strike="noStrike" cap="none" dirty="0">
              <a:solidFill>
                <a:schemeClr val="accent5"/>
              </a:solidFill>
              <a:latin typeface="Merriweather"/>
              <a:ea typeface="Merriweather"/>
              <a:cs typeface="Merriweather"/>
              <a:sym typeface="Merriweather"/>
            </a:endParaRPr>
          </a:p>
        </p:txBody>
      </p:sp>
      <p:sp>
        <p:nvSpPr>
          <p:cNvPr id="22" name="Google Shape;22;p6"/>
          <p:cNvSpPr/>
          <p:nvPr/>
        </p:nvSpPr>
        <p:spPr>
          <a:xfrm>
            <a:off x="4454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6"/>
          <p:cNvSpPr/>
          <p:nvPr/>
        </p:nvSpPr>
        <p:spPr>
          <a:xfrm>
            <a:off x="4454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35437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
        <p:cNvGrpSpPr/>
        <p:nvPr/>
      </p:nvGrpSpPr>
      <p:grpSpPr>
        <a:xfrm>
          <a:off x="0" y="0"/>
          <a:ext cx="0" cy="0"/>
          <a:chOff x="0" y="0"/>
          <a:chExt cx="0" cy="0"/>
        </a:xfrm>
      </p:grpSpPr>
      <p:sp>
        <p:nvSpPr>
          <p:cNvPr id="24" name="Google Shape;24;p2"/>
          <p:cNvSpPr txBox="1"/>
          <p:nvPr/>
        </p:nvSpPr>
        <p:spPr>
          <a:xfrm>
            <a:off x="215451" y="3783841"/>
            <a:ext cx="8598090" cy="1497842"/>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3200" b="1" dirty="0">
                <a:solidFill>
                  <a:srgbClr val="00153C"/>
                </a:solidFill>
                <a:latin typeface="Merriweather" panose="020B0604020202020204" charset="0"/>
                <a:ea typeface="Merriweather"/>
                <a:cs typeface="Merriweather"/>
                <a:sym typeface="Merriweather"/>
              </a:rPr>
              <a:t>Federal Records </a:t>
            </a:r>
            <a:r>
              <a:rPr lang="en-US" sz="3200" b="1" dirty="0" smtClean="0">
                <a:solidFill>
                  <a:srgbClr val="00153C"/>
                </a:solidFill>
                <a:latin typeface="Merriweather" panose="020B0604020202020204" charset="0"/>
                <a:ea typeface="Merriweather"/>
                <a:cs typeface="Merriweather"/>
                <a:sym typeface="Merriweather"/>
              </a:rPr>
              <a:t>Centers Program Update</a:t>
            </a:r>
            <a:endParaRPr sz="3200" b="1" i="0" u="none" strike="noStrike" cap="none" dirty="0">
              <a:solidFill>
                <a:srgbClr val="00153C"/>
              </a:solidFill>
              <a:latin typeface="Merriweather" panose="020B0604020202020204" charset="0"/>
              <a:ea typeface="Merriweather"/>
              <a:cs typeface="Merriweather"/>
              <a:sym typeface="Merriweather"/>
            </a:endParaRPr>
          </a:p>
          <a:p>
            <a:pPr lvl="0" algn="ctr">
              <a:lnSpc>
                <a:spcPct val="115000"/>
              </a:lnSpc>
              <a:spcBef>
                <a:spcPts val="300"/>
              </a:spcBef>
              <a:buSzPts val="1100"/>
            </a:pPr>
            <a:r>
              <a:rPr lang="en-US" sz="2400" dirty="0">
                <a:solidFill>
                  <a:srgbClr val="00153C"/>
                </a:solidFill>
                <a:latin typeface="Merriweather" panose="020B0604020202020204" charset="0"/>
                <a:ea typeface="Source Sans Pro"/>
                <a:cs typeface="Source Sans Pro"/>
                <a:sym typeface="Source Sans Pro"/>
              </a:rPr>
              <a:t>Gordon </a:t>
            </a:r>
            <a:r>
              <a:rPr lang="en-US" sz="2400" dirty="0" smtClean="0">
                <a:solidFill>
                  <a:srgbClr val="00153C"/>
                </a:solidFill>
                <a:latin typeface="Merriweather" panose="020B0604020202020204" charset="0"/>
                <a:ea typeface="Source Sans Pro"/>
                <a:cs typeface="Source Sans Pro"/>
                <a:sym typeface="Source Sans Pro"/>
              </a:rPr>
              <a:t>Everett</a:t>
            </a:r>
          </a:p>
          <a:p>
            <a:pPr lvl="0" algn="ctr">
              <a:lnSpc>
                <a:spcPct val="115000"/>
              </a:lnSpc>
              <a:spcBef>
                <a:spcPts val="300"/>
              </a:spcBef>
              <a:buSzPts val="1100"/>
            </a:pPr>
            <a:r>
              <a:rPr lang="en-US" sz="2400" dirty="0" smtClean="0">
                <a:solidFill>
                  <a:srgbClr val="00153C"/>
                </a:solidFill>
                <a:latin typeface="Merriweather" panose="020B0604020202020204" charset="0"/>
                <a:ea typeface="Source Sans Pro"/>
                <a:cs typeface="Source Sans Pro"/>
                <a:sym typeface="Source Sans Pro"/>
              </a:rPr>
              <a:t>Director</a:t>
            </a:r>
            <a:r>
              <a:rPr lang="en-US" sz="2400" dirty="0">
                <a:solidFill>
                  <a:srgbClr val="00153C"/>
                </a:solidFill>
                <a:latin typeface="Merriweather" panose="020B0604020202020204" charset="0"/>
                <a:ea typeface="Source Sans Pro"/>
                <a:cs typeface="Source Sans Pro"/>
                <a:sym typeface="Source Sans Pro"/>
              </a:rPr>
              <a:t>, Customer Relationship </a:t>
            </a:r>
            <a:r>
              <a:rPr lang="en-US" sz="2400" dirty="0" smtClean="0">
                <a:solidFill>
                  <a:srgbClr val="00153C"/>
                </a:solidFill>
                <a:latin typeface="Merriweather" panose="020B0604020202020204" charset="0"/>
                <a:ea typeface="Source Sans Pro"/>
                <a:cs typeface="Source Sans Pro"/>
                <a:sym typeface="Source Sans Pro"/>
              </a:rPr>
              <a:t>Management</a:t>
            </a:r>
            <a:endParaRPr lang="en-US" sz="2400" dirty="0">
              <a:solidFill>
                <a:srgbClr val="00153C"/>
              </a:solidFill>
              <a:latin typeface="Merriweather" panose="020B0604020202020204" charset="0"/>
              <a:ea typeface="Source Sans Pro"/>
              <a:cs typeface="Source Sans Pro"/>
              <a:sym typeface="Source Sans Pro"/>
            </a:endParaRPr>
          </a:p>
        </p:txBody>
      </p:sp>
      <p:pic>
        <p:nvPicPr>
          <p:cNvPr id="3" name="Picture 2">
            <a:extLst>
              <a:ext uri="{FF2B5EF4-FFF2-40B4-BE49-F238E27FC236}">
                <a16:creationId xmlns:a16="http://schemas.microsoft.com/office/drawing/2014/main" xmlns="" id="{C0E7BE66-5BF3-4D7B-A02E-121633C21E6F}"/>
              </a:ext>
            </a:extLst>
          </p:cNvPr>
          <p:cNvPicPr>
            <a:picLocks noChangeAspect="1"/>
          </p:cNvPicPr>
          <p:nvPr/>
        </p:nvPicPr>
        <p:blipFill rotWithShape="1">
          <a:blip r:embed="rId4"/>
          <a:srcRect l="60282" t="45883"/>
          <a:stretch/>
        </p:blipFill>
        <p:spPr>
          <a:xfrm>
            <a:off x="3316406" y="1815151"/>
            <a:ext cx="2396180" cy="196869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8429"/>
    </mc:Choice>
    <mc:Fallback xmlns="">
      <p:transition spd="slow" advTm="38429"/>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5"/>
          <p:cNvSpPr txBox="1">
            <a:spLocks noGrp="1"/>
          </p:cNvSpPr>
          <p:nvPr>
            <p:ph type="sldNum" idx="12"/>
          </p:nvPr>
        </p:nvSpPr>
        <p:spPr>
          <a:xfrm>
            <a:off x="7010400" y="6400800"/>
            <a:ext cx="2133600" cy="457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CFCFCF"/>
              </a:buClr>
              <a:buSzPts val="300"/>
              <a:buFont typeface="Times New Roman"/>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
        <p:nvSpPr>
          <p:cNvPr id="57" name="Google Shape;57;p5"/>
          <p:cNvSpPr txBox="1">
            <a:spLocks noGrp="1"/>
          </p:cNvSpPr>
          <p:nvPr>
            <p:ph type="title"/>
          </p:nvPr>
        </p:nvSpPr>
        <p:spPr>
          <a:xfrm>
            <a:off x="2873735" y="1406350"/>
            <a:ext cx="9144000" cy="1143000"/>
          </a:xfrm>
          <a:prstGeom prst="rect">
            <a:avLst/>
          </a:prstGeom>
          <a:noFill/>
          <a:ln>
            <a:noFill/>
          </a:ln>
        </p:spPr>
        <p:txBody>
          <a:bodyPr spcFirstLastPara="1" wrap="square" lIns="91425" tIns="91425" rIns="91425" bIns="91425" anchor="ctr" anchorCtr="0">
            <a:noAutofit/>
          </a:bodyPr>
          <a:lstStyle/>
          <a:p>
            <a:pPr lvl="0">
              <a:buSzPts val="4400"/>
            </a:pP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0000"/>
                </a:solidFill>
                <a:latin typeface="Merriweather"/>
                <a:ea typeface="Merriweather"/>
                <a:cs typeface="Merriweather"/>
                <a:sym typeface="Merriweather"/>
              </a:rPr>
              <a:t/>
            </a:r>
            <a:br>
              <a:rPr lang="en-US" sz="4400" b="1" i="0" u="none" strike="noStrike" cap="none" dirty="0">
                <a:solidFill>
                  <a:srgbClr val="000000"/>
                </a:solidFill>
                <a:latin typeface="Merriweather"/>
                <a:ea typeface="Merriweather"/>
                <a:cs typeface="Merriweather"/>
                <a:sym typeface="Merriweather"/>
              </a:rPr>
            </a:br>
            <a:r>
              <a:rPr lang="en-US" sz="4400" b="1" i="0" u="none" strike="noStrike" cap="none" dirty="0">
                <a:solidFill>
                  <a:srgbClr val="00153C"/>
                </a:solidFill>
                <a:latin typeface="Merriweather"/>
                <a:ea typeface="Merriweather"/>
                <a:cs typeface="Merriweather"/>
                <a:sym typeface="Merriweather"/>
              </a:rPr>
              <a:t>Questions?</a:t>
            </a:r>
            <a:br>
              <a:rPr lang="en-US" sz="4400" b="1" i="0" u="none" strike="noStrike" cap="none" dirty="0">
                <a:solidFill>
                  <a:srgbClr val="00153C"/>
                </a:solidFill>
                <a:latin typeface="Merriweather"/>
                <a:ea typeface="Merriweather"/>
                <a:cs typeface="Merriweather"/>
                <a:sym typeface="Merriweather"/>
              </a:rPr>
            </a:br>
            <a:r>
              <a:rPr lang="en-US" sz="4400" b="1" i="0" u="none" strike="noStrike" cap="none" dirty="0">
                <a:solidFill>
                  <a:srgbClr val="00153C"/>
                </a:solidFill>
                <a:latin typeface="Merriweather"/>
                <a:ea typeface="Merriweather"/>
                <a:cs typeface="Merriweather"/>
                <a:sym typeface="Merriweather"/>
              </a:rPr>
              <a:t/>
            </a:r>
            <a:br>
              <a:rPr lang="en-US" sz="4400" b="1" i="0" u="none" strike="noStrike" cap="none" dirty="0">
                <a:solidFill>
                  <a:srgbClr val="00153C"/>
                </a:solidFill>
                <a:latin typeface="Merriweather"/>
                <a:ea typeface="Merriweather"/>
                <a:cs typeface="Merriweather"/>
                <a:sym typeface="Merriweather"/>
              </a:rPr>
            </a:br>
            <a:r>
              <a:rPr lang="en-US" sz="2000" dirty="0">
                <a:solidFill>
                  <a:srgbClr val="00153C"/>
                </a:solidFill>
                <a:latin typeface="Merriweather"/>
                <a:ea typeface="Merriweather"/>
                <a:cs typeface="Merriweather"/>
                <a:sym typeface="Merriweather"/>
              </a:rPr>
              <a:t>Type question in “Chat” Box</a:t>
            </a:r>
            <a:br>
              <a:rPr lang="en-US" sz="2000" dirty="0">
                <a:solidFill>
                  <a:srgbClr val="00153C"/>
                </a:solidFill>
                <a:latin typeface="Merriweather"/>
                <a:ea typeface="Merriweather"/>
                <a:cs typeface="Merriweather"/>
                <a:sym typeface="Merriweather"/>
              </a:rPr>
            </a:br>
            <a:r>
              <a:rPr lang="en-US" sz="2000" dirty="0">
                <a:solidFill>
                  <a:srgbClr val="00153C"/>
                </a:solidFill>
                <a:latin typeface="Merriweather"/>
                <a:ea typeface="Merriweather"/>
                <a:cs typeface="Merriweather"/>
                <a:sym typeface="Merriweather"/>
              </a:rPr>
              <a:t/>
            </a:r>
            <a:br>
              <a:rPr lang="en-US" sz="2000" dirty="0">
                <a:solidFill>
                  <a:srgbClr val="00153C"/>
                </a:solidFill>
                <a:latin typeface="Merriweather"/>
                <a:ea typeface="Merriweather"/>
                <a:cs typeface="Merriweather"/>
                <a:sym typeface="Merriweather"/>
              </a:rPr>
            </a:br>
            <a:r>
              <a:rPr lang="en-US" sz="2000" dirty="0">
                <a:solidFill>
                  <a:srgbClr val="00153C"/>
                </a:solidFill>
                <a:latin typeface="Merriweather"/>
                <a:ea typeface="Merriweather"/>
                <a:cs typeface="Merriweather"/>
                <a:sym typeface="Merriweather"/>
              </a:rPr>
              <a:t>Include your name and Agency</a:t>
            </a:r>
            <a:br>
              <a:rPr lang="en-US" sz="2000" dirty="0">
                <a:solidFill>
                  <a:srgbClr val="00153C"/>
                </a:solidFill>
                <a:latin typeface="Merriweather"/>
                <a:ea typeface="Merriweather"/>
                <a:cs typeface="Merriweather"/>
                <a:sym typeface="Merriweather"/>
              </a:rPr>
            </a:br>
            <a:r>
              <a:rPr lang="en-US" sz="2000" dirty="0" smtClean="0">
                <a:solidFill>
                  <a:srgbClr val="00153C"/>
                </a:solidFill>
                <a:latin typeface="Merriweather"/>
                <a:ea typeface="Merriweather"/>
                <a:cs typeface="Merriweather"/>
                <a:sym typeface="Merriweather"/>
              </a:rPr>
              <a:t/>
            </a:r>
            <a:br>
              <a:rPr lang="en-US" sz="2000" dirty="0" smtClean="0">
                <a:solidFill>
                  <a:srgbClr val="00153C"/>
                </a:solidFill>
                <a:latin typeface="Merriweather"/>
                <a:ea typeface="Merriweather"/>
                <a:cs typeface="Merriweather"/>
                <a:sym typeface="Merriweather"/>
              </a:rPr>
            </a:br>
            <a:endParaRPr sz="2000" b="1" i="0" u="none" strike="noStrike" cap="none" dirty="0">
              <a:solidFill>
                <a:srgbClr val="00153C"/>
              </a:solidFill>
              <a:latin typeface="Merriweather"/>
              <a:ea typeface="Merriweather"/>
              <a:cs typeface="Merriweather"/>
              <a:sym typeface="Merriweather"/>
            </a:endParaRPr>
          </a:p>
        </p:txBody>
      </p:sp>
      <p:sp>
        <p:nvSpPr>
          <p:cNvPr id="2" name="Rectangle 1">
            <a:extLst>
              <a:ext uri="{FF2B5EF4-FFF2-40B4-BE49-F238E27FC236}">
                <a16:creationId xmlns:a16="http://schemas.microsoft.com/office/drawing/2014/main" xmlns="" id="{670B46F1-C06F-46F9-ACE3-647467496222}"/>
              </a:ext>
            </a:extLst>
          </p:cNvPr>
          <p:cNvSpPr/>
          <p:nvPr/>
        </p:nvSpPr>
        <p:spPr>
          <a:xfrm>
            <a:off x="1987825" y="3073218"/>
            <a:ext cx="5022575" cy="12804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153C"/>
                </a:solidFill>
                <a:latin typeface="Merriweather"/>
                <a:ea typeface="Merriweather"/>
                <a:cs typeface="Merriweather"/>
                <a:sym typeface="Merriweather"/>
              </a:rPr>
              <a:t/>
            </a:r>
            <a:br>
              <a:rPr lang="en-US" dirty="0">
                <a:solidFill>
                  <a:srgbClr val="00153C"/>
                </a:solidFill>
                <a:latin typeface="Merriweather"/>
                <a:ea typeface="Merriweather"/>
                <a:cs typeface="Merriweather"/>
                <a:sym typeface="Merriweather"/>
              </a:rPr>
            </a:br>
            <a:r>
              <a:rPr lang="en-US" dirty="0">
                <a:solidFill>
                  <a:srgbClr val="00153C"/>
                </a:solidFill>
                <a:latin typeface="Merriweather"/>
                <a:ea typeface="Merriweather"/>
                <a:cs typeface="Merriweather"/>
                <a:sym typeface="Merriweather"/>
              </a:rPr>
              <a:t> </a:t>
            </a:r>
            <a:endParaRPr lang="en-US" dirty="0"/>
          </a:p>
        </p:txBody>
      </p:sp>
      <p:pic>
        <p:nvPicPr>
          <p:cNvPr id="4" name="Graphic 3" descr="Checkmark">
            <a:extLst>
              <a:ext uri="{FF2B5EF4-FFF2-40B4-BE49-F238E27FC236}">
                <a16:creationId xmlns:a16="http://schemas.microsoft.com/office/drawing/2014/main" xmlns="" id="{3E527277-9D16-4F17-89D0-B598EB2DF90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70100" y="3158654"/>
            <a:ext cx="457200" cy="457200"/>
          </a:xfrm>
          <a:prstGeom prst="rect">
            <a:avLst/>
          </a:prstGeom>
        </p:spPr>
      </p:pic>
      <p:pic>
        <p:nvPicPr>
          <p:cNvPr id="8" name="Graphic 7" descr="Checkmark">
            <a:extLst>
              <a:ext uri="{FF2B5EF4-FFF2-40B4-BE49-F238E27FC236}">
                <a16:creationId xmlns:a16="http://schemas.microsoft.com/office/drawing/2014/main" xmlns="" id="{E92ED5F1-69D3-4099-8632-D0494831C7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80774" y="3771881"/>
            <a:ext cx="457200" cy="457200"/>
          </a:xfrm>
          <a:prstGeom prst="rect">
            <a:avLst/>
          </a:prstGeom>
        </p:spPr>
      </p:pic>
      <p:sp>
        <p:nvSpPr>
          <p:cNvPr id="10" name="Google Shape;30;p7"/>
          <p:cNvSpPr/>
          <p:nvPr/>
        </p:nvSpPr>
        <p:spPr>
          <a:xfrm>
            <a:off x="1623000" y="241600"/>
            <a:ext cx="7387800" cy="584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dirty="0" smtClean="0">
                <a:solidFill>
                  <a:srgbClr val="00153C"/>
                </a:solidFill>
                <a:latin typeface="Merriweather"/>
                <a:ea typeface="Merriweather"/>
                <a:cs typeface="Merriweather"/>
                <a:sym typeface="Merriweather"/>
              </a:rPr>
              <a:t>Q&amp;A</a:t>
            </a:r>
            <a:endParaRPr sz="3200" b="0" i="0" u="none" strike="noStrike" cap="none" dirty="0">
              <a:solidFill>
                <a:srgbClr val="00153C"/>
              </a:solidFill>
              <a:latin typeface="Merriweather"/>
              <a:ea typeface="Merriweather"/>
              <a:cs typeface="Merriweather"/>
              <a:sym typeface="Merriweather"/>
            </a:endParaRPr>
          </a:p>
        </p:txBody>
      </p:sp>
    </p:spTree>
    <p:extLst>
      <p:ext uri="{BB962C8B-B14F-4D97-AF65-F5344CB8AC3E}">
        <p14:creationId xmlns:p14="http://schemas.microsoft.com/office/powerpoint/2010/main" val="2830272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
        <p:cNvGrpSpPr/>
        <p:nvPr/>
      </p:nvGrpSpPr>
      <p:grpSpPr>
        <a:xfrm>
          <a:off x="0" y="0"/>
          <a:ext cx="0" cy="0"/>
          <a:chOff x="0" y="0"/>
          <a:chExt cx="0" cy="0"/>
        </a:xfrm>
      </p:grpSpPr>
      <p:sp>
        <p:nvSpPr>
          <p:cNvPr id="19" name="Google Shape;19;p5"/>
          <p:cNvSpPr txBox="1"/>
          <p:nvPr/>
        </p:nvSpPr>
        <p:spPr>
          <a:xfrm>
            <a:off x="768501" y="4013900"/>
            <a:ext cx="7650900" cy="1131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US" sz="3000" b="1" dirty="0">
                <a:solidFill>
                  <a:srgbClr val="00153C"/>
                </a:solidFill>
                <a:latin typeface="Merriweather" panose="020B0604020202020204" charset="0"/>
                <a:ea typeface="Merriweather"/>
                <a:cs typeface="Merriweather"/>
                <a:sym typeface="Merriweather"/>
              </a:rPr>
              <a:t>Annual Federal RM Reporting</a:t>
            </a:r>
            <a:endParaRPr sz="3000" b="1" dirty="0">
              <a:solidFill>
                <a:srgbClr val="00153C"/>
              </a:solidFill>
              <a:latin typeface="Merriweather" panose="020B0604020202020204" charset="0"/>
              <a:ea typeface="Merriweather"/>
              <a:cs typeface="Merriweather"/>
              <a:sym typeface="Merriweather"/>
            </a:endParaRPr>
          </a:p>
          <a:p>
            <a:pPr lvl="0" algn="ctr">
              <a:lnSpc>
                <a:spcPct val="115000"/>
              </a:lnSpc>
              <a:spcBef>
                <a:spcPts val="300"/>
              </a:spcBef>
              <a:buSzPts val="1100"/>
            </a:pPr>
            <a:r>
              <a:rPr lang="en-US" sz="2400" dirty="0">
                <a:solidFill>
                  <a:srgbClr val="00153C"/>
                </a:solidFill>
                <a:latin typeface="Merriweather" panose="020B0604020202020204" charset="0"/>
                <a:ea typeface="Merriweather Light"/>
                <a:cs typeface="Merriweather Light"/>
                <a:sym typeface="Merriweather Light"/>
              </a:rPr>
              <a:t>Cindy </a:t>
            </a:r>
            <a:r>
              <a:rPr lang="en-US" sz="2400" dirty="0" smtClean="0">
                <a:solidFill>
                  <a:srgbClr val="00153C"/>
                </a:solidFill>
                <a:latin typeface="Merriweather" panose="020B0604020202020204" charset="0"/>
                <a:ea typeface="Merriweather Light"/>
                <a:cs typeface="Merriweather Light"/>
                <a:sym typeface="Merriweather Light"/>
              </a:rPr>
              <a:t>Smolovik</a:t>
            </a:r>
          </a:p>
          <a:p>
            <a:pPr lvl="0" algn="ctr">
              <a:lnSpc>
                <a:spcPct val="115000"/>
              </a:lnSpc>
              <a:spcBef>
                <a:spcPts val="300"/>
              </a:spcBef>
              <a:buSzPts val="1100"/>
            </a:pPr>
            <a:r>
              <a:rPr lang="en-US" sz="2400" dirty="0" smtClean="0">
                <a:solidFill>
                  <a:srgbClr val="00153C"/>
                </a:solidFill>
                <a:latin typeface="Merriweather" panose="020B0604020202020204" charset="0"/>
                <a:ea typeface="Merriweather Light"/>
                <a:cs typeface="Merriweather Light"/>
                <a:sym typeface="Merriweather Light"/>
              </a:rPr>
              <a:t>Supervisory </a:t>
            </a:r>
            <a:r>
              <a:rPr lang="en-US" sz="2400" dirty="0">
                <a:solidFill>
                  <a:srgbClr val="00153C"/>
                </a:solidFill>
                <a:latin typeface="Merriweather" panose="020B0604020202020204" charset="0"/>
                <a:ea typeface="Merriweather Light"/>
                <a:cs typeface="Merriweather Light"/>
                <a:sym typeface="Merriweather Light"/>
              </a:rPr>
              <a:t>Archives </a:t>
            </a:r>
            <a:r>
              <a:rPr lang="en-US" sz="2400" dirty="0" smtClean="0">
                <a:solidFill>
                  <a:srgbClr val="00153C"/>
                </a:solidFill>
                <a:latin typeface="Merriweather" panose="020B0604020202020204" charset="0"/>
                <a:ea typeface="Merriweather Light"/>
                <a:cs typeface="Merriweather Light"/>
                <a:sym typeface="Merriweather Light"/>
              </a:rPr>
              <a:t>Specialist, Records </a:t>
            </a:r>
            <a:r>
              <a:rPr lang="en-US" sz="2400" dirty="0">
                <a:solidFill>
                  <a:srgbClr val="00153C"/>
                </a:solidFill>
                <a:latin typeface="Merriweather" panose="020B0604020202020204" charset="0"/>
                <a:ea typeface="Merriweather Light"/>
                <a:cs typeface="Merriweather Light"/>
                <a:sym typeface="Merriweather Light"/>
              </a:rPr>
              <a:t>Management Oversight and Reporting</a:t>
            </a:r>
            <a:endParaRPr sz="2400" dirty="0">
              <a:solidFill>
                <a:srgbClr val="00153C"/>
              </a:solidFill>
              <a:latin typeface="Merriweather" panose="020B0604020202020204" charset="0"/>
              <a:ea typeface="Merriweather Light"/>
              <a:cs typeface="Merriweather Light"/>
              <a:sym typeface="Merriweather Light"/>
            </a:endParaRPr>
          </a:p>
        </p:txBody>
      </p:sp>
      <p:pic>
        <p:nvPicPr>
          <p:cNvPr id="2" name="Picture 1">
            <a:extLst>
              <a:ext uri="{FF2B5EF4-FFF2-40B4-BE49-F238E27FC236}">
                <a16:creationId xmlns:a16="http://schemas.microsoft.com/office/drawing/2014/main" xmlns="" id="{5D6EF689-7476-4FCC-8D7C-264FA12AC98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577591" y="1716043"/>
            <a:ext cx="2032720" cy="22978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25"/>
    </mc:Choice>
    <mc:Fallback xmlns="">
      <p:transition spd="slow" advTm="1332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
        <p:cNvGrpSpPr/>
        <p:nvPr/>
      </p:nvGrpSpPr>
      <p:grpSpPr>
        <a:xfrm>
          <a:off x="0" y="0"/>
          <a:ext cx="0" cy="0"/>
          <a:chOff x="0" y="0"/>
          <a:chExt cx="0" cy="0"/>
        </a:xfrm>
      </p:grpSpPr>
      <p:sp>
        <p:nvSpPr>
          <p:cNvPr id="24" name="Google Shape;24;p6"/>
          <p:cNvSpPr txBox="1"/>
          <p:nvPr/>
        </p:nvSpPr>
        <p:spPr>
          <a:xfrm>
            <a:off x="186466" y="1028104"/>
            <a:ext cx="8427182" cy="373192"/>
          </a:xfrm>
          <a:prstGeom prst="rect">
            <a:avLst/>
          </a:prstGeom>
          <a:noFill/>
          <a:ln>
            <a:noFill/>
          </a:ln>
        </p:spPr>
        <p:txBody>
          <a:bodyPr spcFirstLastPara="1" wrap="square" lIns="91425" tIns="45700" rIns="91425" bIns="45700" anchor="t" anchorCtr="0">
            <a:noAutofit/>
          </a:bodyPr>
          <a:lstStyle/>
          <a:p>
            <a:r>
              <a:rPr lang="en-US" b="1" dirty="0">
                <a:latin typeface="Merriweather" panose="020B0604020202020204" charset="0"/>
              </a:rPr>
              <a:t>Reporting period: January 13 – March 13, 2020. Extended through May 15, 2020</a:t>
            </a:r>
            <a:endParaRPr lang="en-US" sz="2800" dirty="0">
              <a:latin typeface="Merriweather" panose="020B0604020202020204" charset="0"/>
            </a:endParaRPr>
          </a:p>
          <a:p>
            <a:r>
              <a:rPr lang="en-US" sz="2800" dirty="0"/>
              <a:t/>
            </a:r>
            <a:br>
              <a:rPr lang="en-US" sz="2800" dirty="0"/>
            </a:br>
            <a:endParaRPr sz="2800" dirty="0">
              <a:latin typeface="Merriweather"/>
              <a:ea typeface="Merriweather"/>
              <a:cs typeface="Merriweather"/>
              <a:sym typeface="Merriweather"/>
            </a:endParaRPr>
          </a:p>
        </p:txBody>
      </p:sp>
      <p:sp>
        <p:nvSpPr>
          <p:cNvPr id="26" name="Google Shape;26;p6"/>
          <p:cNvSpPr/>
          <p:nvPr/>
        </p:nvSpPr>
        <p:spPr>
          <a:xfrm>
            <a:off x="5307013" y="1535113"/>
            <a:ext cx="2971800" cy="40164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endParaRPr sz="105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232" y="1546384"/>
            <a:ext cx="942936" cy="1215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877" y="4739340"/>
            <a:ext cx="989250" cy="1274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ight Arrow 7"/>
          <p:cNvSpPr/>
          <p:nvPr/>
        </p:nvSpPr>
        <p:spPr>
          <a:xfrm>
            <a:off x="2157067" y="2098071"/>
            <a:ext cx="960699" cy="416689"/>
          </a:xfrm>
          <a:prstGeom prst="rightArrow">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2117572" y="3578294"/>
            <a:ext cx="960699" cy="416689"/>
          </a:xfrm>
          <a:prstGeom prst="rightArrow">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2157067" y="5136531"/>
            <a:ext cx="966100" cy="414981"/>
          </a:xfrm>
          <a:prstGeom prst="rightArrow">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flipH="1">
            <a:off x="3585678" y="4739340"/>
            <a:ext cx="4186722" cy="954107"/>
          </a:xfrm>
          <a:prstGeom prst="rect">
            <a:avLst/>
          </a:prstGeom>
          <a:noFill/>
        </p:spPr>
        <p:txBody>
          <a:bodyPr wrap="square" rtlCol="0">
            <a:spAutoFit/>
          </a:bodyPr>
          <a:lstStyle/>
          <a:p>
            <a:r>
              <a:rPr lang="en-US" dirty="0">
                <a:latin typeface="Merriweather" panose="020B0604020202020204" charset="0"/>
              </a:rPr>
              <a:t>Agency records officers provide an evaluation of their individual agency’s compliance with Federal records management statutes, regulations and program functions. </a:t>
            </a:r>
          </a:p>
        </p:txBody>
      </p:sp>
      <p:sp>
        <p:nvSpPr>
          <p:cNvPr id="12" name="TextBox 11"/>
          <p:cNvSpPr txBox="1"/>
          <p:nvPr/>
        </p:nvSpPr>
        <p:spPr>
          <a:xfrm>
            <a:off x="3549627" y="3160005"/>
            <a:ext cx="4039564" cy="1384995"/>
          </a:xfrm>
          <a:prstGeom prst="rect">
            <a:avLst/>
          </a:prstGeom>
          <a:noFill/>
        </p:spPr>
        <p:txBody>
          <a:bodyPr wrap="square" rtlCol="0">
            <a:spAutoFit/>
          </a:bodyPr>
          <a:lstStyle/>
          <a:p>
            <a:r>
              <a:rPr lang="en-US" dirty="0">
                <a:latin typeface="Merriweather" panose="020B0604020202020204" charset="0"/>
              </a:rPr>
              <a:t>Agency records officers assess their individual agency’s electronic records and email management using a risk based maturity model template based on Universal ERM Requirements and NARA’s published success criteria. </a:t>
            </a:r>
          </a:p>
        </p:txBody>
      </p:sp>
      <p:sp>
        <p:nvSpPr>
          <p:cNvPr id="13" name="TextBox 12"/>
          <p:cNvSpPr txBox="1"/>
          <p:nvPr/>
        </p:nvSpPr>
        <p:spPr>
          <a:xfrm>
            <a:off x="3536462" y="1754595"/>
            <a:ext cx="4409998" cy="1600438"/>
          </a:xfrm>
          <a:prstGeom prst="rect">
            <a:avLst/>
          </a:prstGeom>
          <a:noFill/>
        </p:spPr>
        <p:txBody>
          <a:bodyPr wrap="square" rtlCol="0">
            <a:spAutoFit/>
          </a:bodyPr>
          <a:lstStyle/>
          <a:p>
            <a:r>
              <a:rPr lang="en-US" dirty="0">
                <a:latin typeface="Merriweather" panose="020B0604020202020204" charset="0"/>
              </a:rPr>
              <a:t>Focused on M-19-21 – Did your agency meet the managing permanent e-records in electronic format target date of 12-31-2019? How does your agency plan on meeting the targets for 12-31-2022?</a:t>
            </a:r>
          </a:p>
          <a:p>
            <a:r>
              <a:rPr lang="en-US" dirty="0"/>
              <a:t/>
            </a:r>
            <a:br>
              <a:rPr lang="en-US" dirty="0"/>
            </a:br>
            <a:endParaRPr lang="en-US" dirty="0"/>
          </a:p>
        </p:txBody>
      </p:sp>
      <p:pic>
        <p:nvPicPr>
          <p:cNvPr id="1026" name="Picture 2" descr="https://lh5.googleusercontent.com/NnjPZd8Q0y8m3V82_8GaZkVbkmHABBiEP5dFgrlyI2ItkUrfSHvqDwHeD3VZ0oEUnn4ft8Oyg_72UWZbLgu1vOrJUBZuEFk9-sjdoxk4WNQWMMIAj0Lt_poILyNXcip7gvJtyoO8U3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285" y="2906581"/>
            <a:ext cx="1295400" cy="167640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76856" y="3209544"/>
            <a:ext cx="604653" cy="307777"/>
          </a:xfrm>
          <a:prstGeom prst="rect">
            <a:avLst/>
          </a:prstGeom>
          <a:noFill/>
        </p:spPr>
        <p:txBody>
          <a:bodyPr wrap="none" rtlCol="0">
            <a:spAutoFit/>
          </a:bodyPr>
          <a:lstStyle/>
          <a:p>
            <a:r>
              <a:rPr lang="en-US" b="1" dirty="0">
                <a:solidFill>
                  <a:srgbClr val="C00000"/>
                </a:solidFill>
              </a:rPr>
              <a:t>NEW</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4885"/>
    </mc:Choice>
    <mc:Fallback xmlns="">
      <p:transition spd="slow" advTm="5488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28650" y="829055"/>
            <a:ext cx="7886700" cy="10616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i="0" u="none" strike="noStrike" kern="1200" cap="none" spc="0" normalizeH="0" baseline="0" noProof="0" dirty="0">
                <a:ln>
                  <a:noFill/>
                </a:ln>
                <a:solidFill>
                  <a:sysClr val="windowText" lastClr="000000"/>
                </a:solidFill>
                <a:effectLst/>
                <a:uLnTx/>
                <a:uFillTx/>
                <a:latin typeface="Merriweather" panose="020B0604020202020204" charset="0"/>
              </a:rPr>
              <a:t>Response Rates – 2019</a:t>
            </a:r>
          </a:p>
        </p:txBody>
      </p:sp>
      <p:sp>
        <p:nvSpPr>
          <p:cNvPr id="8" name="Content Placeholder 2"/>
          <p:cNvSpPr txBox="1">
            <a:spLocks/>
          </p:cNvSpPr>
          <p:nvPr/>
        </p:nvSpPr>
        <p:spPr>
          <a:xfrm>
            <a:off x="386094" y="1763926"/>
            <a:ext cx="8401217" cy="43125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Merriweather" panose="020B0604020202020204" charset="0"/>
              </a:rPr>
              <a:t>SAORM = 83%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sysClr val="windowText" lastClr="000000"/>
                </a:solidFill>
                <a:latin typeface="Merriweather" panose="020B0604020202020204" charset="0"/>
              </a:rPr>
              <a:t>Electronic Records and Email</a:t>
            </a:r>
            <a:r>
              <a:rPr kumimoji="0" lang="en-US" sz="2800" b="0" i="0" u="none" strike="noStrike" kern="1200" cap="none" spc="0" normalizeH="0" baseline="0" noProof="0" dirty="0">
                <a:ln>
                  <a:noFill/>
                </a:ln>
                <a:solidFill>
                  <a:sysClr val="windowText" lastClr="000000"/>
                </a:solidFill>
                <a:effectLst/>
                <a:uLnTx/>
                <a:uFillTx/>
                <a:latin typeface="Merriweather" panose="020B0604020202020204" charset="0"/>
              </a:rPr>
              <a:t> Management = 91%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Merriweather" panose="020B0604020202020204" charset="0"/>
              </a:rPr>
              <a:t>RMSA = 92%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328" y="3920184"/>
            <a:ext cx="4318000" cy="1905000"/>
          </a:xfrm>
          <a:prstGeom prst="rect">
            <a:avLst/>
          </a:prstGeom>
        </p:spPr>
      </p:pic>
    </p:spTree>
    <p:extLst>
      <p:ext uri="{BB962C8B-B14F-4D97-AF65-F5344CB8AC3E}">
        <p14:creationId xmlns:p14="http://schemas.microsoft.com/office/powerpoint/2010/main" val="3668641987"/>
      </p:ext>
    </p:extLst>
  </p:cSld>
  <p:clrMapOvr>
    <a:masterClrMapping/>
  </p:clrMapOvr>
  <mc:AlternateContent xmlns:mc="http://schemas.openxmlformats.org/markup-compatibility/2006" xmlns:p14="http://schemas.microsoft.com/office/powerpoint/2010/main">
    <mc:Choice Requires="p14">
      <p:transition spd="slow" p14:dur="2000" advTm="27686"/>
    </mc:Choice>
    <mc:Fallback xmlns="">
      <p:transition spd="slow" advTm="2768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15.6"/>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1342</TotalTime>
  <Words>2851</Words>
  <Application>Microsoft Office PowerPoint</Application>
  <PresentationFormat>On-screen Show (4:3)</PresentationFormat>
  <Paragraphs>353</Paragraphs>
  <Slides>46</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Merriweather Light</vt:lpstr>
      <vt:lpstr>Source Sans Pro</vt:lpstr>
      <vt:lpstr>Calibri Light</vt:lpstr>
      <vt:lpstr>Calibri</vt:lpstr>
      <vt:lpstr>Merriweather</vt:lpstr>
      <vt:lpstr>Wingdings</vt:lpstr>
      <vt:lpstr>Times New Roman</vt:lpstr>
      <vt:lpstr>Simple Light</vt:lpstr>
      <vt:lpstr>PowerPoint Presentation</vt:lpstr>
      <vt:lpstr>PowerPoint Presentation</vt:lpstr>
      <vt:lpstr>PowerPoint Presentation</vt:lpstr>
      <vt:lpstr>PowerPoint Presentation</vt:lpstr>
      <vt:lpstr>PowerPoint Presentation</vt:lpstr>
      <vt:lpstr>    Questions?  Type question in “Chat” Box  Include your name and Agency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  Type question in “Chat” Box  Include your name and Agency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  Type question in “Chat” Box  Include your name and Agency  </vt:lpstr>
      <vt:lpstr>PowerPoint Presentation</vt:lpstr>
      <vt:lpstr>PowerPoint Presentation</vt:lpstr>
      <vt:lpstr>PowerPoint Presentation</vt:lpstr>
      <vt:lpstr>PowerPoint Presentation</vt:lpstr>
      <vt:lpstr>    Questions?  Type question in “Chat” Box  Include your name and Agency  </vt:lpstr>
      <vt:lpstr>    Questions?  Type question in “Chat” Box  Include your name and Agency  Who question is directed to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Laurence Brewer</dc:creator>
  <cp:lastModifiedBy>Marker, Jonathan W. (OFR)</cp:lastModifiedBy>
  <cp:revision>31</cp:revision>
  <dcterms:modified xsi:type="dcterms:W3CDTF">2020-06-22T17:00:19Z</dcterms:modified>
</cp:coreProperties>
</file>