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88" r:id="rId16"/>
    <p:sldId id="290" r:id="rId17"/>
    <p:sldId id="289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loucester MT Extra Condensed" panose="02030808020601010101" pitchFamily="18" charset="0"/>
      <p:regular r:id="rId25"/>
    </p:embeddedFont>
    <p:embeddedFont>
      <p:font typeface="Goudy Stout" panose="0202090407030B020401" pitchFamily="18" charset="0"/>
      <p:regular r:id="rId26"/>
    </p:embeddedFont>
    <p:embeddedFont>
      <p:font typeface="Impact" panose="020B0806030902050204" pitchFamily="34" charset="0"/>
      <p:regular r:id="rId27"/>
    </p:embeddedFont>
    <p:embeddedFont>
      <p:font typeface="Rage Italic" panose="03070502040507070304" pitchFamily="66" charset="0"/>
      <p:regular r:id="rId28"/>
    </p:embeddedFont>
    <p:embeddedFont>
      <p:font typeface="Rockwell Condensed" panose="02060603050405020104" pitchFamily="18" charset="0"/>
      <p:regular r:id="rId29"/>
      <p:bold r:id="rId30"/>
    </p:embeddedFont>
    <p:embeddedFont>
      <p:font typeface="Stencil" panose="040409050D0802020404" pitchFamily="8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CB6BD"/>
    <a:srgbClr val="FFDEDC"/>
    <a:srgbClr val="CDD8FA"/>
    <a:srgbClr val="CDEBDE"/>
    <a:srgbClr val="203864"/>
    <a:srgbClr val="FF99FF"/>
    <a:srgbClr val="0000FF"/>
    <a:srgbClr val="FFCCFF"/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2" autoAdjust="0"/>
    <p:restoredTop sz="94717" autoAdjust="0"/>
  </p:normalViewPr>
  <p:slideViewPr>
    <p:cSldViewPr snapToGrid="0">
      <p:cViewPr varScale="1">
        <p:scale>
          <a:sx n="78" d="100"/>
          <a:sy n="78" d="100"/>
        </p:scale>
        <p:origin x="384" y="58"/>
      </p:cViewPr>
      <p:guideLst/>
    </p:cSldViewPr>
  </p:slideViewPr>
  <p:outlineViewPr>
    <p:cViewPr>
      <p:scale>
        <a:sx n="33" d="100"/>
        <a:sy n="33" d="100"/>
      </p:scale>
      <p:origin x="0" y="-10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76C3-B110-4985-9559-65ABB53BD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D026B-054D-4720-90FC-C92DEA901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151C8-FAB1-4578-9122-1338B2A6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69E19-B430-4777-8798-FE26EE7C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B3FC8-BF37-407F-BD6D-019989A8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4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4042-82C1-4BA6-BFD0-B82E0BB0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0BE1A-D294-4D95-A157-0B0F178FC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EAC4C-5BA2-4C85-905E-9A772B09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C90-11EA-4139-A472-508DBB13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F99E-A449-4770-9F0C-ABA8EAEB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3FAF7-945C-45D8-A4DD-C617697DB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C0A3A-7CBD-47AF-8BEF-9DF155CA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3CEF-867F-445B-9FAB-92FB080B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0220-8E18-4A3D-88B7-3F047DD9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828D-9B40-490E-A643-78E3360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8260"/>
          </a:xfrm>
        </p:spPr>
        <p:txBody>
          <a:bodyPr/>
          <a:lstStyle>
            <a:lvl1pPr>
              <a:defRPr>
                <a:latin typeface="Gloucester MT Extra Condensed" panose="02030808020601010101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788"/>
            <a:ext cx="10515600" cy="4593260"/>
          </a:xfrm>
        </p:spPr>
        <p:txBody>
          <a:bodyPr/>
          <a:lstStyle>
            <a:lvl1pPr>
              <a:defRPr>
                <a:latin typeface="Gloucester MT Extra Condensed" panose="02030808020601010101" pitchFamily="18" charset="0"/>
              </a:defRPr>
            </a:lvl1pPr>
            <a:lvl2pPr>
              <a:defRPr>
                <a:latin typeface="Gloucester MT Extra Condensed" panose="02030808020601010101" pitchFamily="18" charset="0"/>
              </a:defRPr>
            </a:lvl2pPr>
            <a:lvl3pPr>
              <a:defRPr>
                <a:latin typeface="Gloucester MT Extra Condensed" panose="02030808020601010101" pitchFamily="18" charset="0"/>
              </a:defRPr>
            </a:lvl3pPr>
            <a:lvl4pPr>
              <a:defRPr>
                <a:latin typeface="Gloucester MT Extra Condensed" panose="02030808020601010101" pitchFamily="18" charset="0"/>
              </a:defRPr>
            </a:lvl4pPr>
            <a:lvl5pPr>
              <a:defRPr>
                <a:latin typeface="Gloucester MT Extra Condensed" panose="02030808020601010101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71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F484-DE7C-43C0-BCB8-E2E21F96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1D3E-BA9F-49FE-96FE-756ED0534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1B63-571A-416E-B2D5-C4CB6747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2673D-1250-4FF5-BA42-4C529BC0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81A5-0D89-4E87-A689-898F52E3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4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CA93-9349-4FD3-AE01-5F7095B7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971A4-071B-4065-BF6E-73F6DAE8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CA55B-764F-4CE8-A161-72B3D6B4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5D1B3-404F-4C22-9E5D-6334B326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7702-75D9-4BE2-8610-16E22CE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6443-224C-4B29-81B9-1C026166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A635-E6BF-410F-A2FA-007FF6E1C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5D358-D3AB-40B1-8B68-2B7643F63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67843-506F-4422-8BA7-220DA193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7D575-71F6-45C5-92A8-ED9C4413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EE158-7EE2-48F0-B34E-16B468A6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2DDC-F75B-4DFB-B7FB-3B0A0A6B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0E9BD-7F5F-47C6-988E-56195FE8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036C-4C68-4488-A725-2A9C80FC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0B57C-B925-47DA-8B8A-2E92ED307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DFEF8-64A9-48E3-93D2-0E0BAFDAA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FE300-CFC8-4A40-B540-517EA3E6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F28D7-5707-4AF9-8742-270BD518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F7607-962E-4006-9619-10C0EED9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AFA9-632D-4040-BEA9-8C357066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ECB70-0B4F-456B-92ED-B76DB35A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D7CED-C76D-4799-AA67-668506D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FFD87-67BB-4BA1-81AB-6FA8174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62FB4-B17B-4876-93B4-EB1DD161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12A94-F9D6-45DA-A530-BEA03661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17AB-ABE4-4805-BAA1-8D7E343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F6E5-04C2-46B5-8C21-43B354EB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021B-3D94-43D2-9DA4-C81D6A6A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C0A98-DA32-49A5-8861-E4D14BF1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20DE-8312-416C-ADB3-4DA47EFE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6ADB9-05D1-450F-9155-E77A7FC3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C7A8-263F-40D1-A87A-00B77D4C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888C-EB6B-457B-9198-1C624CD3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6931E-AB16-4FBA-9A01-5AC7A61FF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AC5F2-1C7F-439E-A7DD-EED6430E1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F27C5-C28C-403F-8D06-E9F73B52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D0D89-1760-41F4-9DB4-4A1AF816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937B1-242C-4820-B25E-EC92C46A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30744-28FD-4C16-9B31-678A1700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97BF-8823-4A3D-87C5-74C13E21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34BF-3FC6-42AF-ADB9-9740EF3FA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D80EC-2FF0-4703-AA54-93692CC9EA1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4248D-69E2-4806-9E5B-2D346EB86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FC9DA-1489-4DE6-A463-CD371EF04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AEE6-AAD9-4035-850B-A336BAA4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545D-802D-48BB-9781-289D243867A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8FE7-0292-46A0-A4BA-CE6F7AB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0809-B6A2-4E90-A198-79FC6E833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2742"/>
          </a:xfrm>
        </p:spPr>
        <p:txBody>
          <a:bodyPr>
            <a:normAutofit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and the Private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063A9-F747-4CEE-A8C2-B50A49B4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8913"/>
            <a:ext cx="9144000" cy="277706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FOIA Advisory Committee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9,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Rick Peltz-Steele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Chancellor Professor, UMass Law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TheSavoryTort.com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orm, invertebrate&#10;&#10;Description automatically generated">
            <a:extLst>
              <a:ext uri="{FF2B5EF4-FFF2-40B4-BE49-F238E27FC236}">
                <a16:creationId xmlns:a16="http://schemas.microsoft.com/office/drawing/2014/main" id="{51F3C291-584D-47DF-A867-8D4C5BD69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695" r="2275" b="12476"/>
          <a:stretch/>
        </p:blipFill>
        <p:spPr>
          <a:xfrm>
            <a:off x="400967" y="-1563989"/>
            <a:ext cx="11618259" cy="1007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CD9FB-9A45-4248-97D0-383DE2532037}"/>
              </a:ext>
            </a:extLst>
          </p:cNvPr>
          <p:cNvSpPr txBox="1">
            <a:spLocks noChangeAspect="1"/>
          </p:cNvSpPr>
          <p:nvPr/>
        </p:nvSpPr>
        <p:spPr>
          <a:xfrm>
            <a:off x="4754308" y="1159156"/>
            <a:ext cx="5078369" cy="3505617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Public Sector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cap="small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Power Model – South Africa</a:t>
            </a:r>
            <a:endParaRPr lang="en-US" sz="6000" b="1" cap="small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D406-C0B9-4E5E-887B-9746F54FBEBD}"/>
              </a:ext>
            </a:extLst>
          </p:cNvPr>
          <p:cNvSpPr txBox="1">
            <a:spLocks/>
          </p:cNvSpPr>
          <p:nvPr/>
        </p:nvSpPr>
        <p:spPr>
          <a:xfrm>
            <a:off x="1557495" y="2823587"/>
            <a:ext cx="3727939" cy="1947565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Demos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12CAD-B2DB-4BB2-9113-A6543DB2FB0B}"/>
              </a:ext>
            </a:extLst>
          </p:cNvPr>
          <p:cNvSpPr txBox="1"/>
          <p:nvPr/>
        </p:nvSpPr>
        <p:spPr>
          <a:xfrm>
            <a:off x="9324870" y="4676993"/>
            <a:ext cx="2466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(Bentley &amp; </a:t>
            </a:r>
            <a:r>
              <a:rPr lang="en-US" sz="2800" dirty="0" err="1"/>
              <a:t>Calland</a:t>
            </a:r>
            <a:r>
              <a:rPr lang="en-US" sz="2800" dirty="0"/>
              <a:t> 2014: information poverty)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E5825-8D58-46F5-90A4-408267CCD041}"/>
              </a:ext>
            </a:extLst>
          </p:cNvPr>
          <p:cNvSpPr txBox="1">
            <a:spLocks noChangeAspect="1"/>
          </p:cNvSpPr>
          <p:nvPr/>
        </p:nvSpPr>
        <p:spPr>
          <a:xfrm>
            <a:off x="4754309" y="3240746"/>
            <a:ext cx="5248609" cy="3592175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Private Sector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FB81C-D13A-4C49-AEA7-538AD965FD85}"/>
              </a:ext>
            </a:extLst>
          </p:cNvPr>
          <p:cNvSpPr txBox="1"/>
          <p:nvPr/>
        </p:nvSpPr>
        <p:spPr>
          <a:xfrm rot="20404584">
            <a:off x="5658120" y="3582238"/>
            <a:ext cx="3300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glow rad="152400">
                    <a:schemeClr val="accent2">
                      <a:lumMod val="40000"/>
                      <a:lumOff val="60000"/>
                      <a:alpha val="50000"/>
                    </a:schemeClr>
                  </a:glow>
                </a:effectLst>
                <a:latin typeface="Stencil" panose="040409050D0802020404" pitchFamily="82" charset="0"/>
              </a:rPr>
              <a:t>Apartheid</a:t>
            </a:r>
          </a:p>
        </p:txBody>
      </p:sp>
    </p:spTree>
    <p:extLst>
      <p:ext uri="{BB962C8B-B14F-4D97-AF65-F5344CB8AC3E}">
        <p14:creationId xmlns:p14="http://schemas.microsoft.com/office/powerpoint/2010/main" val="3800739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orm, invertebrate&#10;&#10;Description automatically generated">
            <a:extLst>
              <a:ext uri="{FF2B5EF4-FFF2-40B4-BE49-F238E27FC236}">
                <a16:creationId xmlns:a16="http://schemas.microsoft.com/office/drawing/2014/main" id="{51F3C291-584D-47DF-A867-8D4C5BD69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695" r="2275" b="12476"/>
          <a:stretch/>
        </p:blipFill>
        <p:spPr>
          <a:xfrm>
            <a:off x="400967" y="-1563989"/>
            <a:ext cx="11618259" cy="10071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CD9FB-9A45-4248-97D0-383DE2532037}"/>
              </a:ext>
            </a:extLst>
          </p:cNvPr>
          <p:cNvSpPr txBox="1">
            <a:spLocks noChangeAspect="1"/>
          </p:cNvSpPr>
          <p:nvPr/>
        </p:nvSpPr>
        <p:spPr>
          <a:xfrm>
            <a:off x="4754308" y="1159156"/>
            <a:ext cx="5078369" cy="3505617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Public Sector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cap="small" dirty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Power Model – South Africa</a:t>
            </a:r>
            <a:endParaRPr lang="en-US" sz="6000" b="1" cap="small" dirty="0">
              <a:ln w="1270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D406-C0B9-4E5E-887B-9746F54FBEBD}"/>
              </a:ext>
            </a:extLst>
          </p:cNvPr>
          <p:cNvSpPr txBox="1">
            <a:spLocks/>
          </p:cNvSpPr>
          <p:nvPr/>
        </p:nvSpPr>
        <p:spPr>
          <a:xfrm>
            <a:off x="1557495" y="2823587"/>
            <a:ext cx="3727939" cy="1947565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Demos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12CAD-B2DB-4BB2-9113-A6543DB2FB0B}"/>
              </a:ext>
            </a:extLst>
          </p:cNvPr>
          <p:cNvSpPr txBox="1"/>
          <p:nvPr/>
        </p:nvSpPr>
        <p:spPr>
          <a:xfrm>
            <a:off x="9324870" y="4676993"/>
            <a:ext cx="2466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(Bentley &amp; </a:t>
            </a:r>
            <a:r>
              <a:rPr lang="en-US" sz="2800" dirty="0" err="1"/>
              <a:t>Calland</a:t>
            </a:r>
            <a:r>
              <a:rPr lang="en-US" sz="2800" dirty="0"/>
              <a:t> 2014: information poverty)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E5825-8D58-46F5-90A4-408267CCD041}"/>
              </a:ext>
            </a:extLst>
          </p:cNvPr>
          <p:cNvSpPr txBox="1">
            <a:spLocks noChangeAspect="1"/>
          </p:cNvSpPr>
          <p:nvPr/>
        </p:nvSpPr>
        <p:spPr>
          <a:xfrm>
            <a:off x="4754309" y="3240746"/>
            <a:ext cx="5248609" cy="3592175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Private Sector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FB81C-D13A-4C49-AEA7-538AD965FD85}"/>
              </a:ext>
            </a:extLst>
          </p:cNvPr>
          <p:cNvSpPr txBox="1"/>
          <p:nvPr/>
        </p:nvSpPr>
        <p:spPr>
          <a:xfrm rot="20404584">
            <a:off x="5658120" y="3582238"/>
            <a:ext cx="3300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glow rad="152400">
                    <a:schemeClr val="accent2">
                      <a:lumMod val="40000"/>
                      <a:lumOff val="60000"/>
                      <a:alpha val="51000"/>
                    </a:schemeClr>
                  </a:glow>
                </a:effectLst>
                <a:latin typeface="Stencil" panose="040409050D0802020404" pitchFamily="82" charset="0"/>
              </a:rPr>
              <a:t>Apartheid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15721-E6BF-4481-A2F0-2940C6F15DE9}"/>
              </a:ext>
            </a:extLst>
          </p:cNvPr>
          <p:cNvSpPr txBox="1"/>
          <p:nvPr/>
        </p:nvSpPr>
        <p:spPr>
          <a:xfrm rot="1522753">
            <a:off x="4110291" y="3155295"/>
            <a:ext cx="3300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Rockwell Condensed" panose="02060603050405020104" pitchFamily="18" charset="0"/>
              </a:rPr>
              <a:t>New Constitution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1FF49-E45E-495E-A2E3-72498D54B300}"/>
              </a:ext>
            </a:extLst>
          </p:cNvPr>
          <p:cNvSpPr txBox="1"/>
          <p:nvPr/>
        </p:nvSpPr>
        <p:spPr>
          <a:xfrm>
            <a:off x="2625213" y="3999889"/>
            <a:ext cx="1515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PAIA</a:t>
            </a:r>
            <a:endParaRPr lang="en-US" sz="3000" dirty="0">
              <a:solidFill>
                <a:schemeClr val="accent2">
                  <a:lumMod val="50000"/>
                </a:schemeClr>
              </a:solidFill>
              <a:effectLst>
                <a:glow rad="76200">
                  <a:srgbClr val="FFFF00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1346E-201F-488F-9125-6E987E2DF428}"/>
              </a:ext>
            </a:extLst>
          </p:cNvPr>
          <p:cNvSpPr txBox="1"/>
          <p:nvPr/>
        </p:nvSpPr>
        <p:spPr>
          <a:xfrm>
            <a:off x="260327" y="4676993"/>
            <a:ext cx="2466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Darch</a:t>
            </a:r>
            <a:r>
              <a:rPr lang="en-US" sz="2800" dirty="0"/>
              <a:t> &amp; Underwood 2017: </a:t>
            </a:r>
            <a:r>
              <a:rPr lang="en-US" sz="2800" dirty="0" err="1"/>
              <a:t>PAIA</a:t>
            </a:r>
            <a:r>
              <a:rPr lang="en-US" sz="2800" dirty="0"/>
              <a:t> as power)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6C308-DEC8-41B9-A548-0BD295C2B0DA}"/>
              </a:ext>
            </a:extLst>
          </p:cNvPr>
          <p:cNvSpPr txBox="1"/>
          <p:nvPr/>
        </p:nvSpPr>
        <p:spPr>
          <a:xfrm>
            <a:off x="5792711" y="1963707"/>
            <a:ext cx="1515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PAIA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 §</a:t>
            </a:r>
            <a:r>
              <a:rPr lang="en-US" sz="3000" dirty="0">
                <a:latin typeface="Impact" panose="020B0806030902050204" pitchFamily="34" charset="0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A8B64-908C-494F-9DAE-04E542FEB3AA}"/>
              </a:ext>
            </a:extLst>
          </p:cNvPr>
          <p:cNvSpPr txBox="1"/>
          <p:nvPr/>
        </p:nvSpPr>
        <p:spPr>
          <a:xfrm>
            <a:off x="6925023" y="3569002"/>
            <a:ext cx="22841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PAIA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 §</a:t>
            </a:r>
            <a:r>
              <a:rPr lang="en-US" sz="3000" dirty="0">
                <a:latin typeface="Impact" panose="020B0806030902050204" pitchFamily="34" charset="0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11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(‘public function’)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CEC50-3AF6-41D8-A2F2-D2C4F642A11B}"/>
              </a:ext>
            </a:extLst>
          </p:cNvPr>
          <p:cNvSpPr txBox="1"/>
          <p:nvPr/>
        </p:nvSpPr>
        <p:spPr>
          <a:xfrm>
            <a:off x="5692719" y="5458804"/>
            <a:ext cx="1844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PAIA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 §</a:t>
            </a:r>
            <a:r>
              <a:rPr lang="en-US" sz="3000" dirty="0">
                <a:latin typeface="Impact" panose="020B0806030902050204" pitchFamily="34" charset="0"/>
              </a:rPr>
              <a:t>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8180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descr="Power enabling Liberty&#10;&#10;PAIA §50:'record is required for the exercise for the exerise or protection of any rights'">
            <a:extLst>
              <a:ext uri="{FF2B5EF4-FFF2-40B4-BE49-F238E27FC236}">
                <a16:creationId xmlns:a16="http://schemas.microsoft.com/office/drawing/2014/main" id="{F5C3B0DC-006B-4806-86DD-19F357A2D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03864"/>
              </a:gs>
              <a:gs pos="25000">
                <a:srgbClr val="203864"/>
              </a:gs>
              <a:gs pos="50000">
                <a:srgbClr val="C00000"/>
              </a:gs>
              <a:gs pos="75000">
                <a:srgbClr val="203864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 descr="&quot;&quot;">
            <a:extLst>
              <a:ext uri="{FF2B5EF4-FFF2-40B4-BE49-F238E27FC236}">
                <a16:creationId xmlns:a16="http://schemas.microsoft.com/office/drawing/2014/main" id="{87597230-D5ED-460E-9B7F-17D7E0FED506}"/>
              </a:ext>
            </a:extLst>
          </p:cNvPr>
          <p:cNvSpPr/>
          <p:nvPr/>
        </p:nvSpPr>
        <p:spPr>
          <a:xfrm>
            <a:off x="555931" y="4054510"/>
            <a:ext cx="11193864" cy="2542233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4579-0D6A-46C3-BC5B-31E690CDC9D8}"/>
              </a:ext>
            </a:extLst>
          </p:cNvPr>
          <p:cNvSpPr txBox="1"/>
          <p:nvPr/>
        </p:nvSpPr>
        <p:spPr>
          <a:xfrm>
            <a:off x="667098" y="2521059"/>
            <a:ext cx="2427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Private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Requesters</a:t>
            </a:r>
          </a:p>
          <a:p>
            <a:endParaRPr 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185E7-6703-4003-9769-384D62D5C1CA}"/>
              </a:ext>
            </a:extLst>
          </p:cNvPr>
          <p:cNvSpPr txBox="1"/>
          <p:nvPr/>
        </p:nvSpPr>
        <p:spPr>
          <a:xfrm>
            <a:off x="4612564" y="2521059"/>
            <a:ext cx="3025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CB6BD"/>
                </a:solidFill>
                <a:latin typeface="Impact" panose="020B0806030902050204" pitchFamily="34" charset="0"/>
              </a:rPr>
              <a:t>State-Actor</a:t>
            </a:r>
          </a:p>
          <a:p>
            <a:pPr algn="ctr"/>
            <a:r>
              <a:rPr lang="en-US" sz="3600" dirty="0">
                <a:solidFill>
                  <a:srgbClr val="FCB6BD"/>
                </a:solidFill>
                <a:latin typeface="Impact" panose="020B0806030902050204" pitchFamily="34" charset="0"/>
              </a:rPr>
              <a:t>Custodians</a:t>
            </a:r>
          </a:p>
        </p:txBody>
      </p:sp>
      <p:sp>
        <p:nvSpPr>
          <p:cNvPr id="14" name="Arrow: Right 13" descr="Right Arrow">
            <a:extLst>
              <a:ext uri="{FF2B5EF4-FFF2-40B4-BE49-F238E27FC236}">
                <a16:creationId xmlns:a16="http://schemas.microsoft.com/office/drawing/2014/main" id="{3E6E9D4E-2E5A-45F3-832B-FBBCC29D6E71}"/>
              </a:ext>
            </a:extLst>
          </p:cNvPr>
          <p:cNvSpPr/>
          <p:nvPr/>
        </p:nvSpPr>
        <p:spPr>
          <a:xfrm>
            <a:off x="778746" y="1967502"/>
            <a:ext cx="5169877" cy="3656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6C3AF-808C-4298-8993-B58FC017C2D0}"/>
              </a:ext>
            </a:extLst>
          </p:cNvPr>
          <p:cNvSpPr txBox="1"/>
          <p:nvPr/>
        </p:nvSpPr>
        <p:spPr>
          <a:xfrm>
            <a:off x="667097" y="1321171"/>
            <a:ext cx="328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Right of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47FC88-FA70-4299-AF8E-FF26DA7F4CBC}"/>
              </a:ext>
            </a:extLst>
          </p:cNvPr>
          <p:cNvSpPr txBox="1"/>
          <p:nvPr/>
        </p:nvSpPr>
        <p:spPr>
          <a:xfrm>
            <a:off x="4533852" y="767173"/>
            <a:ext cx="302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9999"/>
                </a:solidFill>
                <a:latin typeface="Impact" panose="020B0806030902050204" pitchFamily="34" charset="0"/>
              </a:rPr>
              <a:t>Presumptive</a:t>
            </a:r>
          </a:p>
          <a:p>
            <a:pPr algn="ctr"/>
            <a:r>
              <a:rPr lang="en-US" sz="3200" dirty="0">
                <a:solidFill>
                  <a:srgbClr val="FF9999"/>
                </a:solidFill>
                <a:latin typeface="Impact" panose="020B0806030902050204" pitchFamily="34" charset="0"/>
              </a:rPr>
              <a:t>Openness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AFEBB5-9159-4E1D-B163-108AAA413239}"/>
              </a:ext>
            </a:extLst>
          </p:cNvPr>
          <p:cNvSpPr txBox="1"/>
          <p:nvPr/>
        </p:nvSpPr>
        <p:spPr>
          <a:xfrm>
            <a:off x="8907864" y="2521059"/>
            <a:ext cx="2829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Private</a:t>
            </a:r>
          </a:p>
          <a:p>
            <a:pPr algn="r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Custodians</a:t>
            </a:r>
          </a:p>
          <a:p>
            <a:endParaRPr 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5" name="Graphic 24" descr="Medieval Armor with solid fill">
            <a:extLst>
              <a:ext uri="{FF2B5EF4-FFF2-40B4-BE49-F238E27FC236}">
                <a16:creationId xmlns:a16="http://schemas.microsoft.com/office/drawing/2014/main" id="{03F05D17-5E32-4622-9439-40DA18EE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1969" y="1501082"/>
            <a:ext cx="1444592" cy="1444592"/>
          </a:xfrm>
          <a:prstGeom prst="rect">
            <a:avLst/>
          </a:prstGeom>
        </p:spPr>
      </p:pic>
      <p:sp>
        <p:nvSpPr>
          <p:cNvPr id="26" name="Arrow: Right 25" descr="Right Arrow">
            <a:extLst>
              <a:ext uri="{FF2B5EF4-FFF2-40B4-BE49-F238E27FC236}">
                <a16:creationId xmlns:a16="http://schemas.microsoft.com/office/drawing/2014/main" id="{09FDE8FC-DE29-4A60-9A27-55E28104D998}"/>
              </a:ext>
            </a:extLst>
          </p:cNvPr>
          <p:cNvSpPr/>
          <p:nvPr/>
        </p:nvSpPr>
        <p:spPr>
          <a:xfrm>
            <a:off x="761981" y="4364250"/>
            <a:ext cx="4608250" cy="3656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CD42C6-5C97-4E2E-87CF-834C8D92C73D}"/>
              </a:ext>
            </a:extLst>
          </p:cNvPr>
          <p:cNvSpPr txBox="1"/>
          <p:nvPr/>
        </p:nvSpPr>
        <p:spPr>
          <a:xfrm>
            <a:off x="667097" y="4728650"/>
            <a:ext cx="36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Power (Enabling)</a:t>
            </a:r>
          </a:p>
        </p:txBody>
      </p:sp>
      <p:sp>
        <p:nvSpPr>
          <p:cNvPr id="28" name="Arrow: Right 27" descr="Lefy srrow">
            <a:extLst>
              <a:ext uri="{FF2B5EF4-FFF2-40B4-BE49-F238E27FC236}">
                <a16:creationId xmlns:a16="http://schemas.microsoft.com/office/drawing/2014/main" id="{19F54377-16DC-4243-B56E-AE0C996C7D22}"/>
              </a:ext>
            </a:extLst>
          </p:cNvPr>
          <p:cNvSpPr/>
          <p:nvPr/>
        </p:nvSpPr>
        <p:spPr>
          <a:xfrm rot="10800000">
            <a:off x="6883120" y="4362962"/>
            <a:ext cx="4608250" cy="3656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41415E-6CFD-4631-BB6B-60DE080C94E5}"/>
              </a:ext>
            </a:extLst>
          </p:cNvPr>
          <p:cNvSpPr txBox="1"/>
          <p:nvPr/>
        </p:nvSpPr>
        <p:spPr>
          <a:xfrm>
            <a:off x="8428575" y="4727764"/>
            <a:ext cx="328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Liberty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9CA9DB-3EED-4974-8B30-D01F011E540D}"/>
              </a:ext>
            </a:extLst>
          </p:cNvPr>
          <p:cNvSpPr txBox="1"/>
          <p:nvPr/>
        </p:nvSpPr>
        <p:spPr>
          <a:xfrm>
            <a:off x="667096" y="5622720"/>
            <a:ext cx="1107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PAIA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§ 50: ‘record is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required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for the exercise or protection of any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rights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’</a:t>
            </a:r>
          </a:p>
        </p:txBody>
      </p:sp>
      <p:pic>
        <p:nvPicPr>
          <p:cNvPr id="32" name="Graphic 31" descr="Scales of justice with solid fill">
            <a:extLst>
              <a:ext uri="{FF2B5EF4-FFF2-40B4-BE49-F238E27FC236}">
                <a16:creationId xmlns:a16="http://schemas.microsoft.com/office/drawing/2014/main" id="{B88559DA-9A99-4196-A5BC-A81A27A99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4150" y="4025879"/>
            <a:ext cx="1657427" cy="1657427"/>
          </a:xfrm>
          <a:prstGeom prst="rect">
            <a:avLst/>
          </a:prstGeom>
        </p:spPr>
      </p:pic>
      <p:sp>
        <p:nvSpPr>
          <p:cNvPr id="37" name="Explosion: 14 Points 36" descr="&quot;&quot;">
            <a:extLst>
              <a:ext uri="{FF2B5EF4-FFF2-40B4-BE49-F238E27FC236}">
                <a16:creationId xmlns:a16="http://schemas.microsoft.com/office/drawing/2014/main" id="{EDE69654-33BF-4DBA-A0BA-5B0C4667EE1B}"/>
              </a:ext>
            </a:extLst>
          </p:cNvPr>
          <p:cNvSpPr/>
          <p:nvPr/>
        </p:nvSpPr>
        <p:spPr>
          <a:xfrm>
            <a:off x="8544197" y="1860500"/>
            <a:ext cx="764028" cy="634276"/>
          </a:xfrm>
          <a:prstGeom prst="irregularSeal2">
            <a:avLst/>
          </a:prstGeom>
          <a:pattFill prst="pct25">
            <a:fgClr>
              <a:srgbClr val="C00000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 descr="Right arrow">
            <a:extLst>
              <a:ext uri="{FF2B5EF4-FFF2-40B4-BE49-F238E27FC236}">
                <a16:creationId xmlns:a16="http://schemas.microsoft.com/office/drawing/2014/main" id="{C78F6B2C-DC1D-4892-A20A-810E88DD3947}"/>
              </a:ext>
            </a:extLst>
          </p:cNvPr>
          <p:cNvSpPr/>
          <p:nvPr/>
        </p:nvSpPr>
        <p:spPr>
          <a:xfrm>
            <a:off x="6152864" y="1974360"/>
            <a:ext cx="2569106" cy="3656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 descr="Presumptive Openness">
            <a:extLst>
              <a:ext uri="{FF2B5EF4-FFF2-40B4-BE49-F238E27FC236}">
                <a16:creationId xmlns:a16="http://schemas.microsoft.com/office/drawing/2014/main" id="{B8F47297-E54A-4CA9-AC0A-FC31E7A0CB87}"/>
              </a:ext>
            </a:extLst>
          </p:cNvPr>
          <p:cNvSpPr txBox="1"/>
          <p:nvPr/>
        </p:nvSpPr>
        <p:spPr>
          <a:xfrm>
            <a:off x="9993641" y="1255972"/>
            <a:ext cx="1751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No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3AEC9-3E77-40EF-AB23-E5E22E76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9999"/>
                </a:solidFill>
                <a:effectLst/>
                <a:latin typeface="Impact" panose="020B0806030902050204" pitchFamily="34" charset="0"/>
                <a:ea typeface="+mn-ea"/>
                <a:cs typeface="+mn-cs"/>
              </a:rPr>
              <a:t>Presumptive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200" kern="1200" dirty="0">
                <a:solidFill>
                  <a:srgbClr val="FF9999"/>
                </a:solidFill>
                <a:effectLst/>
                <a:latin typeface="Impact" panose="020B0806030902050204" pitchFamily="34" charset="0"/>
                <a:ea typeface="+mn-ea"/>
                <a:cs typeface="+mn-cs"/>
              </a:rPr>
              <a:t>Openness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quot;&quot;">
            <a:extLst>
              <a:ext uri="{FF2B5EF4-FFF2-40B4-BE49-F238E27FC236}">
                <a16:creationId xmlns:a16="http://schemas.microsoft.com/office/drawing/2014/main" id="{B18F2518-C31C-4733-A3A4-484DE37E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/>
        </p:blipFill>
        <p:spPr>
          <a:xfrm>
            <a:off x="1524000" y="2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0420C-994D-4CEC-AC28-CA9649B8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781537"/>
            <a:ext cx="7913407" cy="566054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 descr="SA PAIA (2000)&#10;      that record is required&#10;        for the exercise or protection of any rights&#10;Model Law (2011)&#10;      where the information may assist &#10;        in the exercise or protection of any right&#10;Kenya Law (2016)&#10;      where that information is required&#10;        for the exercise or protection of any right or fundamental freedom&#10;">
            <a:extLst>
              <a:ext uri="{FF2B5EF4-FFF2-40B4-BE49-F238E27FC236}">
                <a16:creationId xmlns:a16="http://schemas.microsoft.com/office/drawing/2014/main" id="{EAD4878E-A663-4C5A-A36C-89FA5FCC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34517"/>
            <a:ext cx="7886700" cy="5053530"/>
          </a:xfrm>
        </p:spPr>
        <p:txBody>
          <a:bodyPr>
            <a:normAutofit/>
          </a:bodyPr>
          <a:lstStyle/>
          <a:p>
            <a:r>
              <a:rPr lang="en-US" dirty="0"/>
              <a:t>SA PAIA (2000)</a:t>
            </a:r>
          </a:p>
          <a:p>
            <a:pPr marL="0" indent="0">
              <a:buNone/>
            </a:pPr>
            <a:r>
              <a:rPr lang="en-US" dirty="0"/>
              <a:t>      that record is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required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        for the exercise or protection of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any rights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r>
              <a:rPr lang="en-US" dirty="0"/>
              <a:t>Model Law (2011)</a:t>
            </a:r>
          </a:p>
          <a:p>
            <a:pPr marL="0" indent="0">
              <a:buNone/>
            </a:pPr>
            <a:r>
              <a:rPr lang="en-US" dirty="0"/>
              <a:t>      where the information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may assist 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in the exercise or protection of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any right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Kenya Law (2016)</a:t>
            </a:r>
          </a:p>
          <a:p>
            <a:pPr marL="0" indent="0">
              <a:buNone/>
            </a:pPr>
            <a:r>
              <a:rPr lang="en-US" dirty="0"/>
              <a:t>      where that information is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required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    for the exercise or protection of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any right or fundamental freedom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Picture 3" descr="Map of Africa with Kenya and South Africa highlighted">
            <a:extLst>
              <a:ext uri="{FF2B5EF4-FFF2-40B4-BE49-F238E27FC236}">
                <a16:creationId xmlns:a16="http://schemas.microsoft.com/office/drawing/2014/main" id="{431FBC6D-82C1-40BB-8ABE-004F54C1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DD1D6"/>
              </a:clrFrom>
              <a:clrTo>
                <a:srgbClr val="CDD1D6">
                  <a:alpha val="0"/>
                </a:srgbClr>
              </a:clrTo>
            </a:clrChange>
          </a:blip>
          <a:srcRect t="2475" r="2364"/>
          <a:stretch/>
        </p:blipFill>
        <p:spPr>
          <a:xfrm>
            <a:off x="6789612" y="603315"/>
            <a:ext cx="3236090" cy="346906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998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DC8AADE6-F893-42F4-B718-4BD2DBC9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6668"/>
          <a:stretch/>
        </p:blipFill>
        <p:spPr>
          <a:xfrm>
            <a:off x="1484489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0420C-994D-4CEC-AC28-CA9649B8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Case law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03978" y="1585628"/>
            <a:ext cx="3992023" cy="82391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ACCESS GRANTED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15320" y="2415654"/>
            <a:ext cx="4080681" cy="41898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Fair trial [pre-constitution]</a:t>
            </a:r>
          </a:p>
          <a:p>
            <a:pPr marL="457200" lvl="1" indent="0">
              <a:buNone/>
            </a:pP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Shabalala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CC 1995,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Nortje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HC 1995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Administrative fairness</a:t>
            </a:r>
          </a:p>
          <a:p>
            <a:pPr marL="457200" lvl="1" indent="0">
              <a:buNone/>
            </a:pP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Van </a:t>
            </a:r>
            <a:r>
              <a:rPr lang="en-US" sz="2200" u="sng" dirty="0" err="1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Huys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HC 1996,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Cape Metro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SCA 2001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Pre-litigation discovery/contract</a:t>
            </a:r>
          </a:p>
          <a:p>
            <a:pPr marL="457200" lvl="1" indent="0">
              <a:buNone/>
            </a:pPr>
            <a:r>
              <a:rPr lang="en-US" sz="2200" u="sng" dirty="0" err="1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Claase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SCA 2006,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Fortuin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HC 2010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Shareholder valuation</a:t>
            </a:r>
          </a:p>
          <a:p>
            <a:pPr marL="457200" lvl="1" indent="0">
              <a:buNone/>
            </a:pPr>
            <a:r>
              <a:rPr lang="en-US" sz="2200" u="sng" dirty="0" err="1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Loest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Gloucester MT Extra Condensed" panose="02030808020601010101" pitchFamily="18" charset="0"/>
              </a:rPr>
              <a:t> HC 2017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Gloucester MT Extra Condensed" panose="02030808020601010101" pitchFamily="18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Gloucester MT Extra Condensed" panose="02030808020601010101" pitchFamily="18" charset="0"/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  <a:latin typeface="Gloucester MT Extra Condensed" panose="02030808020601010101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10074" y="1571981"/>
            <a:ext cx="3957425" cy="823912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ACCESS DENIED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10073" y="2424812"/>
            <a:ext cx="4050826" cy="3792146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Gloucester MT Extra Condensed" panose="02030808020601010101" pitchFamily="18" charset="0"/>
              </a:rPr>
              <a:t>Electoral rights</a:t>
            </a:r>
          </a:p>
          <a:p>
            <a:pPr marL="457200" lvl="1" indent="0">
              <a:buNone/>
            </a:pPr>
            <a:r>
              <a:rPr lang="en-US" sz="2200" u="sng">
                <a:solidFill>
                  <a:srgbClr val="CC0000"/>
                </a:solidFill>
                <a:latin typeface="Gloucester MT Extra Condensed" panose="02030808020601010101" pitchFamily="18" charset="0"/>
              </a:rPr>
              <a:t>IDASA</a:t>
            </a:r>
            <a:r>
              <a:rPr lang="en-US" sz="2200">
                <a:solidFill>
                  <a:srgbClr val="CC0000"/>
                </a:solidFill>
                <a:latin typeface="Gloucester MT Extra Condensed" panose="02030808020601010101" pitchFamily="18" charset="0"/>
              </a:rPr>
              <a:t> HC 2005</a:t>
            </a:r>
          </a:p>
          <a:p>
            <a:r>
              <a:rPr lang="en-US">
                <a:solidFill>
                  <a:srgbClr val="CC0000"/>
                </a:solidFill>
                <a:latin typeface="Gloucester MT Extra Condensed" panose="02030808020601010101" pitchFamily="18" charset="0"/>
              </a:rPr>
              <a:t>Pre-litigation discovery/tort</a:t>
            </a:r>
          </a:p>
          <a:p>
            <a:pPr marL="457200" lvl="1" indent="0">
              <a:buNone/>
            </a:pPr>
            <a:r>
              <a:rPr lang="en-US" sz="2200" u="sng">
                <a:solidFill>
                  <a:srgbClr val="CC0000"/>
                </a:solidFill>
                <a:latin typeface="Gloucester MT Extra Condensed" panose="02030808020601010101" pitchFamily="18" charset="0"/>
              </a:rPr>
              <a:t>Unitas Hospital</a:t>
            </a:r>
            <a:r>
              <a:rPr lang="en-US" sz="2200">
                <a:solidFill>
                  <a:srgbClr val="CC0000"/>
                </a:solidFill>
                <a:latin typeface="Gloucester MT Extra Condensed" panose="02030808020601010101" pitchFamily="18" charset="0"/>
              </a:rPr>
              <a:t> SCA 2006</a:t>
            </a:r>
          </a:p>
          <a:p>
            <a:r>
              <a:rPr lang="en-US">
                <a:solidFill>
                  <a:srgbClr val="CC0000"/>
                </a:solidFill>
                <a:latin typeface="Gloucester MT Extra Condensed" panose="02030808020601010101" pitchFamily="18" charset="0"/>
              </a:rPr>
              <a:t>Shareholder valuation</a:t>
            </a:r>
          </a:p>
          <a:p>
            <a:pPr marL="457200" lvl="1" indent="0">
              <a:buNone/>
            </a:pPr>
            <a:r>
              <a:rPr lang="en-US" sz="2200" u="sng">
                <a:solidFill>
                  <a:srgbClr val="CC0000"/>
                </a:solidFill>
                <a:latin typeface="Gloucester MT Extra Condensed" panose="02030808020601010101" pitchFamily="18" charset="0"/>
              </a:rPr>
              <a:t>Clutchco</a:t>
            </a:r>
            <a:r>
              <a:rPr lang="en-US" sz="2200">
                <a:solidFill>
                  <a:srgbClr val="CC0000"/>
                </a:solidFill>
                <a:latin typeface="Gloucester MT Extra Condensed" panose="02030808020601010101" pitchFamily="18" charset="0"/>
              </a:rPr>
              <a:t> SCA 2005</a:t>
            </a:r>
          </a:p>
          <a:p>
            <a:pPr marL="457200" lvl="1" indent="0">
              <a:buNone/>
            </a:pPr>
            <a:endParaRPr lang="en-US" sz="2200">
              <a:solidFill>
                <a:srgbClr val="CC0000"/>
              </a:solidFill>
              <a:latin typeface="Gloucester MT Extra Condensed" panose="02030808020601010101" pitchFamily="18" charset="0"/>
            </a:endParaRPr>
          </a:p>
          <a:p>
            <a:pPr lvl="1"/>
            <a:endParaRPr lang="en-US">
              <a:solidFill>
                <a:srgbClr val="CC0000"/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12" name="Picture 11" descr="&quot;&quot;">
            <a:extLst>
              <a:ext uri="{FF2B5EF4-FFF2-40B4-BE49-F238E27FC236}">
                <a16:creationId xmlns:a16="http://schemas.microsoft.com/office/drawing/2014/main" id="{1AB1F500-FF75-4EC3-8DF9-297AF603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4644"/>
            <a:ext cx="1996580" cy="19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#10;&#10;&quot;&quot;">
            <a:extLst>
              <a:ext uri="{FF2B5EF4-FFF2-40B4-BE49-F238E27FC236}">
                <a16:creationId xmlns:a16="http://schemas.microsoft.com/office/drawing/2014/main" id="{DC8AADE6-F893-42F4-B718-4BD2DBC9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6668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0420C-994D-4CEC-AC28-CA9649B8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86" y="488804"/>
            <a:ext cx="7886700" cy="138826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    Collective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4878E-A663-4C5A-A36C-89FA5FCC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81224"/>
            <a:ext cx="7886700" cy="391932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Right to a Heathy Environment</a:t>
            </a:r>
          </a:p>
          <a:p>
            <a:pPr lvl="1"/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600" u="sng" dirty="0" err="1">
                <a:solidFill>
                  <a:schemeClr val="accent6">
                    <a:lumMod val="50000"/>
                  </a:schemeClr>
                </a:solidFill>
              </a:rPr>
              <a:t>Biowatch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</a:rPr>
              <a:t> Trust v. Registrar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(Intervenor Monsanto)</a:t>
            </a:r>
            <a:r>
              <a:rPr lang="en-US" sz="2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Gauteng HC 2005]</a:t>
            </a:r>
          </a:p>
          <a:p>
            <a:pPr lvl="1"/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</a:rPr>
              <a:t>ArcelorMittal v. Vaal Environmental Justice Alliance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SCA 2014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Right to Truth</a:t>
            </a:r>
          </a:p>
          <a:p>
            <a:pPr lvl="1"/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600" u="sng" dirty="0" err="1">
                <a:solidFill>
                  <a:schemeClr val="accent6">
                    <a:lumMod val="50000"/>
                  </a:schemeClr>
                </a:solidFill>
              </a:rPr>
              <a:t>Mittalsteel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</a:rPr>
              <a:t> SA v. </a:t>
            </a:r>
            <a:r>
              <a:rPr lang="en-US" sz="2600" u="sng" dirty="0" err="1">
                <a:solidFill>
                  <a:schemeClr val="accent6">
                    <a:lumMod val="50000"/>
                  </a:schemeClr>
                </a:solidFill>
              </a:rPr>
              <a:t>Hlatshwayo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SCA 2006]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Anti-Corruption</a:t>
            </a:r>
          </a:p>
          <a:p>
            <a:pPr lvl="1"/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</a:rPr>
              <a:t>M&amp;G v. 2010 FIFA World Cup </a:t>
            </a:r>
            <a:r>
              <a:rPr lang="en-US" sz="2600" u="sng" dirty="0" err="1">
                <a:solidFill>
                  <a:schemeClr val="accent6">
                    <a:lumMod val="50000"/>
                  </a:schemeClr>
                </a:solidFill>
              </a:rPr>
              <a:t>Organising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</a:rPr>
              <a:t> Committee</a:t>
            </a:r>
            <a:r>
              <a:rPr lang="en-US" sz="2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Gauteng HC 2011</a:t>
            </a:r>
          </a:p>
          <a:p>
            <a:endParaRPr lang="en-US" dirty="0"/>
          </a:p>
        </p:txBody>
      </p:sp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1AB1F500-FF75-4EC3-8DF9-297AF603C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4644"/>
            <a:ext cx="1996580" cy="19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8BF9A0-8D3F-47D0-97CF-336EE7B7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FOIA reform proposals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vis-à-vis the private sector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9F61B6-BB61-44F7-BD53-58E12175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248"/>
            <a:ext cx="10515600" cy="4025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sectoral extensions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Finance, function, and control tests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 &amp;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Rookard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Admin. L. Rev. (2019)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contracting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‘impact’</a:t>
            </a: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 thought: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broad sectoral extensions,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such as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finance,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corruption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civil rights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Goudy Stout" panose="0202090407030B020401" pitchFamily="18" charset="0"/>
              </a:rPr>
              <a:t>‘Blue’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B25C-2697-46A8-BB88-33E6D6EC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Goudy Stout" panose="0202090407030B020401" pitchFamily="18" charset="0"/>
              </a:rPr>
              <a:t>Free SPEECH</a:t>
            </a:r>
          </a:p>
          <a:p>
            <a:r>
              <a:rPr lang="en-US" dirty="0">
                <a:solidFill>
                  <a:srgbClr val="0000FF"/>
                </a:solidFill>
                <a:latin typeface="Goudy Stout" panose="0202090407030B020401" pitchFamily="18" charset="0"/>
              </a:rPr>
              <a:t>FREE EXERCISE</a:t>
            </a:r>
          </a:p>
          <a:p>
            <a:r>
              <a:rPr lang="en-US" dirty="0">
                <a:solidFill>
                  <a:srgbClr val="0000FF"/>
                </a:solidFill>
                <a:latin typeface="Goudy Stout" panose="0202090407030B020401" pitchFamily="18" charset="0"/>
              </a:rPr>
              <a:t>PRIVACY</a:t>
            </a:r>
          </a:p>
          <a:p>
            <a:endParaRPr lang="en-US" dirty="0">
              <a:latin typeface="Goudy Stout" panose="0202090407030B020401" pitchFamily="18" charset="0"/>
            </a:endParaRPr>
          </a:p>
          <a:p>
            <a:r>
              <a:rPr lang="en-US" dirty="0">
                <a:latin typeface="Goudy Stout" panose="0202090407030B020401" pitchFamily="18" charset="0"/>
              </a:rPr>
              <a:t>ACCESS TO INFORMATION? 😕 </a:t>
            </a:r>
          </a:p>
        </p:txBody>
      </p:sp>
    </p:spTree>
    <p:extLst>
      <p:ext uri="{BB962C8B-B14F-4D97-AF65-F5344CB8AC3E}">
        <p14:creationId xmlns:p14="http://schemas.microsoft.com/office/powerpoint/2010/main" val="119674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Rights People [Demos}">
            <a:extLst>
              <a:ext uri="{FF2B5EF4-FFF2-40B4-BE49-F238E27FC236}">
                <a16:creationId xmlns:a16="http://schemas.microsoft.com/office/drawing/2014/main" id="{E6C20A66-25C4-4C32-82DE-E5CF18EFC489}"/>
              </a:ext>
            </a:extLst>
          </p:cNvPr>
          <p:cNvSpPr/>
          <p:nvPr/>
        </p:nvSpPr>
        <p:spPr>
          <a:xfrm>
            <a:off x="-224933" y="-132026"/>
            <a:ext cx="7652599" cy="71196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Government State Action">
            <a:extLst>
              <a:ext uri="{FF2B5EF4-FFF2-40B4-BE49-F238E27FC236}">
                <a16:creationId xmlns:a16="http://schemas.microsoft.com/office/drawing/2014/main" id="{CA4FA976-E302-465C-9E21-9B9F2B0630E5}"/>
              </a:ext>
            </a:extLst>
          </p:cNvPr>
          <p:cNvSpPr/>
          <p:nvPr/>
        </p:nvSpPr>
        <p:spPr>
          <a:xfrm>
            <a:off x="7202734" y="-176034"/>
            <a:ext cx="5134331" cy="7163615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57F2C-E534-4F94-9162-CFE269CA473B}"/>
              </a:ext>
            </a:extLst>
          </p:cNvPr>
          <p:cNvSpPr txBox="1"/>
          <p:nvPr/>
        </p:nvSpPr>
        <p:spPr>
          <a:xfrm>
            <a:off x="1312067" y="3015349"/>
            <a:ext cx="4293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People</a:t>
            </a:r>
          </a:p>
          <a:p>
            <a:r>
              <a:rPr lang="en-US" sz="4800" dirty="0">
                <a:latin typeface="Impact" panose="020B0806030902050204" pitchFamily="34" charset="0"/>
              </a:rPr>
              <a:t>(Demos)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36F81-21B4-4F5F-A67C-8FDA23FC6744}"/>
              </a:ext>
            </a:extLst>
          </p:cNvPr>
          <p:cNvSpPr txBox="1"/>
          <p:nvPr/>
        </p:nvSpPr>
        <p:spPr>
          <a:xfrm>
            <a:off x="7923161" y="3302428"/>
            <a:ext cx="35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Government</a:t>
            </a:r>
          </a:p>
          <a:p>
            <a:pPr algn="r"/>
            <a:endParaRPr 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3710578" y="2971008"/>
            <a:ext cx="5838827" cy="1325563"/>
          </a:xfrm>
          <a:noFill/>
        </p:spPr>
        <p:txBody>
          <a:bodyPr>
            <a:noAutofit/>
          </a:bodyPr>
          <a:lstStyle/>
          <a:p>
            <a:r>
              <a:rPr lang="en-US" sz="5600" dirty="0">
                <a:effectLst>
                  <a:glow rad="127000">
                    <a:schemeClr val="bg1"/>
                  </a:glow>
                </a:effectLst>
                <a:latin typeface="Goudy Stout" panose="0202090407030B020401" pitchFamily="18" charset="0"/>
              </a:rPr>
              <a:t>Rights</a:t>
            </a:r>
            <a:endParaRPr lang="en-US" sz="5600" b="1" cap="small" dirty="0">
              <a:effectLst>
                <a:glow rad="127000">
                  <a:schemeClr val="bg1"/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352B9C-1E30-4D0E-A808-E1C2440B642F}"/>
              </a:ext>
            </a:extLst>
          </p:cNvPr>
          <p:cNvSpPr txBox="1">
            <a:spLocks/>
          </p:cNvSpPr>
          <p:nvPr/>
        </p:nvSpPr>
        <p:spPr>
          <a:xfrm rot="5400000">
            <a:off x="4725314" y="2764995"/>
            <a:ext cx="583882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oudy Stout" panose="0202090407030B020401" pitchFamily="18" charset="0"/>
              </a:rPr>
              <a:t>State action</a:t>
            </a:r>
            <a:endParaRPr lang="en-US" sz="3200" b="1" cap="small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Right Arrow">
            <a:extLst>
              <a:ext uri="{FF2B5EF4-FFF2-40B4-BE49-F238E27FC236}">
                <a16:creationId xmlns:a16="http://schemas.microsoft.com/office/drawing/2014/main" id="{E6C20A66-25C4-4C32-82DE-E5CF18EFC489}"/>
              </a:ext>
            </a:extLst>
          </p:cNvPr>
          <p:cNvSpPr/>
          <p:nvPr/>
        </p:nvSpPr>
        <p:spPr>
          <a:xfrm>
            <a:off x="-224933" y="-132026"/>
            <a:ext cx="7652599" cy="71196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CA4FA976-E302-465C-9E21-9B9F2B0630E5}"/>
              </a:ext>
            </a:extLst>
          </p:cNvPr>
          <p:cNvSpPr/>
          <p:nvPr/>
        </p:nvSpPr>
        <p:spPr>
          <a:xfrm>
            <a:off x="7202734" y="-176034"/>
            <a:ext cx="5134331" cy="7163615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57F2C-E534-4F94-9162-CFE269CA473B}"/>
              </a:ext>
            </a:extLst>
          </p:cNvPr>
          <p:cNvSpPr txBox="1"/>
          <p:nvPr/>
        </p:nvSpPr>
        <p:spPr>
          <a:xfrm>
            <a:off x="1312067" y="3015349"/>
            <a:ext cx="4293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People</a:t>
            </a:r>
          </a:p>
          <a:p>
            <a:r>
              <a:rPr lang="en-US" sz="4800" dirty="0">
                <a:latin typeface="Impact" panose="020B0806030902050204" pitchFamily="34" charset="0"/>
              </a:rPr>
              <a:t>(Demos)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3710578" y="2971008"/>
            <a:ext cx="5838827" cy="1325563"/>
          </a:xfrm>
          <a:noFill/>
        </p:spPr>
        <p:txBody>
          <a:bodyPr>
            <a:noAutofit/>
          </a:bodyPr>
          <a:lstStyle/>
          <a:p>
            <a:r>
              <a:rPr lang="en-US" sz="5600" dirty="0">
                <a:effectLst>
                  <a:glow rad="127000">
                    <a:schemeClr val="bg1"/>
                  </a:glow>
                </a:effectLst>
                <a:latin typeface="Goudy Stout" panose="0202090407030B020401" pitchFamily="18" charset="0"/>
              </a:rPr>
              <a:t>Rights</a:t>
            </a:r>
            <a:endParaRPr lang="en-US" sz="5600" b="1" cap="small" dirty="0">
              <a:effectLst>
                <a:glow rad="127000">
                  <a:schemeClr val="bg1"/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Arrow: Right 3" descr="Right Arrow">
            <a:extLst>
              <a:ext uri="{FF2B5EF4-FFF2-40B4-BE49-F238E27FC236}">
                <a16:creationId xmlns:a16="http://schemas.microsoft.com/office/drawing/2014/main" id="{BBED8F50-8936-4AE4-9021-4C444B077444}"/>
              </a:ext>
            </a:extLst>
          </p:cNvPr>
          <p:cNvSpPr/>
          <p:nvPr/>
        </p:nvSpPr>
        <p:spPr>
          <a:xfrm>
            <a:off x="3579249" y="3359303"/>
            <a:ext cx="4602503" cy="774916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8EF2C5-5E01-4C67-AC4A-922544401685}"/>
              </a:ext>
            </a:extLst>
          </p:cNvPr>
          <p:cNvSpPr txBox="1"/>
          <p:nvPr/>
        </p:nvSpPr>
        <p:spPr>
          <a:xfrm>
            <a:off x="4589302" y="3982686"/>
            <a:ext cx="283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FOIA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780D6-A822-4409-9772-468DFD35176A}"/>
              </a:ext>
            </a:extLst>
          </p:cNvPr>
          <p:cNvSpPr txBox="1"/>
          <p:nvPr/>
        </p:nvSpPr>
        <p:spPr>
          <a:xfrm>
            <a:off x="7923161" y="3302428"/>
            <a:ext cx="35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Government</a:t>
            </a:r>
          </a:p>
          <a:p>
            <a:pPr algn="r"/>
            <a:endParaRPr 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09E252-8F3F-492C-94AC-FF904BFA9901}"/>
              </a:ext>
            </a:extLst>
          </p:cNvPr>
          <p:cNvSpPr txBox="1">
            <a:spLocks/>
          </p:cNvSpPr>
          <p:nvPr/>
        </p:nvSpPr>
        <p:spPr>
          <a:xfrm rot="5400000">
            <a:off x="4725314" y="2764995"/>
            <a:ext cx="583882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oudy Stout" panose="0202090407030B020401" pitchFamily="18" charset="0"/>
              </a:rPr>
              <a:t>State action</a:t>
            </a:r>
            <a:endParaRPr lang="en-US" sz="3200" b="1" cap="small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''&quot;">
            <a:extLst>
              <a:ext uri="{FF2B5EF4-FFF2-40B4-BE49-F238E27FC236}">
                <a16:creationId xmlns:a16="http://schemas.microsoft.com/office/drawing/2014/main" id="{E6C20A66-25C4-4C32-82DE-E5CF18EFC489}"/>
              </a:ext>
            </a:extLst>
          </p:cNvPr>
          <p:cNvSpPr/>
          <p:nvPr/>
        </p:nvSpPr>
        <p:spPr>
          <a:xfrm>
            <a:off x="-224933" y="-132026"/>
            <a:ext cx="7652599" cy="71196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CA4FA976-E302-465C-9E21-9B9F2B0630E5}"/>
              </a:ext>
            </a:extLst>
          </p:cNvPr>
          <p:cNvSpPr/>
          <p:nvPr/>
        </p:nvSpPr>
        <p:spPr>
          <a:xfrm>
            <a:off x="7202734" y="-176034"/>
            <a:ext cx="5134331" cy="7163615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 descr="Right Arrow">
            <a:extLst>
              <a:ext uri="{FF2B5EF4-FFF2-40B4-BE49-F238E27FC236}">
                <a16:creationId xmlns:a16="http://schemas.microsoft.com/office/drawing/2014/main" id="{BBED8F50-8936-4AE4-9021-4C444B077444}"/>
              </a:ext>
            </a:extLst>
          </p:cNvPr>
          <p:cNvSpPr/>
          <p:nvPr/>
        </p:nvSpPr>
        <p:spPr>
          <a:xfrm>
            <a:off x="3579248" y="3359303"/>
            <a:ext cx="4599432" cy="774916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8EF2C5-5E01-4C67-AC4A-922544401685}"/>
              </a:ext>
            </a:extLst>
          </p:cNvPr>
          <p:cNvSpPr txBox="1"/>
          <p:nvPr/>
        </p:nvSpPr>
        <p:spPr>
          <a:xfrm>
            <a:off x="4589302" y="3982686"/>
            <a:ext cx="283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FOIA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7204F-BEB0-4E04-81D4-45C260AA8B7F}"/>
              </a:ext>
            </a:extLst>
          </p:cNvPr>
          <p:cNvSpPr txBox="1"/>
          <p:nvPr/>
        </p:nvSpPr>
        <p:spPr>
          <a:xfrm>
            <a:off x="3011838" y="5496298"/>
            <a:ext cx="7986793" cy="954107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   Privatization</a:t>
            </a:r>
          </a:p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B5309-E721-4C10-B80F-2708B578F6A0}"/>
              </a:ext>
            </a:extLst>
          </p:cNvPr>
          <p:cNvSpPr txBox="1"/>
          <p:nvPr/>
        </p:nvSpPr>
        <p:spPr>
          <a:xfrm>
            <a:off x="4589302" y="1518780"/>
            <a:ext cx="3574179" cy="954107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   Delegation</a:t>
            </a:r>
          </a:p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37994-387D-4D71-B9D6-1FC4E2C2FC06}"/>
              </a:ext>
            </a:extLst>
          </p:cNvPr>
          <p:cNvSpPr txBox="1"/>
          <p:nvPr/>
        </p:nvSpPr>
        <p:spPr>
          <a:xfrm>
            <a:off x="4324027" y="2472887"/>
            <a:ext cx="5615553" cy="954107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   Funding</a:t>
            </a:r>
          </a:p>
          <a:p>
            <a:endParaRPr lang="en-US" sz="1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Arrow: Right 15" descr="Right Arrow">
            <a:extLst>
              <a:ext uri="{FF2B5EF4-FFF2-40B4-BE49-F238E27FC236}">
                <a16:creationId xmlns:a16="http://schemas.microsoft.com/office/drawing/2014/main" id="{8FB344E9-2529-45E9-AD04-D39F409E5362}"/>
              </a:ext>
            </a:extLst>
          </p:cNvPr>
          <p:cNvSpPr/>
          <p:nvPr/>
        </p:nvSpPr>
        <p:spPr>
          <a:xfrm rot="20393059">
            <a:off x="1543994" y="2223810"/>
            <a:ext cx="3371389" cy="774916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 descr="Right Arrow">
            <a:extLst>
              <a:ext uri="{FF2B5EF4-FFF2-40B4-BE49-F238E27FC236}">
                <a16:creationId xmlns:a16="http://schemas.microsoft.com/office/drawing/2014/main" id="{DA33B369-E657-4EC7-B846-A440391CFAF2}"/>
              </a:ext>
            </a:extLst>
          </p:cNvPr>
          <p:cNvSpPr/>
          <p:nvPr/>
        </p:nvSpPr>
        <p:spPr>
          <a:xfrm rot="20560001">
            <a:off x="3189253" y="2713187"/>
            <a:ext cx="1373898" cy="774916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 descr="Right Arrow">
            <a:extLst>
              <a:ext uri="{FF2B5EF4-FFF2-40B4-BE49-F238E27FC236}">
                <a16:creationId xmlns:a16="http://schemas.microsoft.com/office/drawing/2014/main" id="{E5C0936C-C942-4469-93A1-31D1F5097B4F}"/>
              </a:ext>
            </a:extLst>
          </p:cNvPr>
          <p:cNvSpPr/>
          <p:nvPr/>
        </p:nvSpPr>
        <p:spPr>
          <a:xfrm rot="2922984">
            <a:off x="1378424" y="4749156"/>
            <a:ext cx="2228285" cy="774916"/>
          </a:xfrm>
          <a:prstGeom prst="right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57F2C-E534-4F94-9162-CFE269CA473B}"/>
              </a:ext>
            </a:extLst>
          </p:cNvPr>
          <p:cNvSpPr txBox="1"/>
          <p:nvPr/>
        </p:nvSpPr>
        <p:spPr>
          <a:xfrm>
            <a:off x="1312067" y="3015349"/>
            <a:ext cx="4293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People</a:t>
            </a:r>
          </a:p>
          <a:p>
            <a:r>
              <a:rPr lang="en-US" sz="4800" dirty="0">
                <a:latin typeface="Impact" panose="020B0806030902050204" pitchFamily="34" charset="0"/>
              </a:rPr>
              <a:t>(Demos)</a:t>
            </a:r>
          </a:p>
        </p:txBody>
      </p:sp>
      <p:sp>
        <p:nvSpPr>
          <p:cNvPr id="19" name="TextBox 18" descr="&quot;&quot;">
            <a:extLst>
              <a:ext uri="{FF2B5EF4-FFF2-40B4-BE49-F238E27FC236}">
                <a16:creationId xmlns:a16="http://schemas.microsoft.com/office/drawing/2014/main" id="{7368EAE8-3821-41CE-A608-EAB84C2ECE55}"/>
              </a:ext>
            </a:extLst>
          </p:cNvPr>
          <p:cNvSpPr txBox="1"/>
          <p:nvPr/>
        </p:nvSpPr>
        <p:spPr>
          <a:xfrm>
            <a:off x="7923161" y="3302428"/>
            <a:ext cx="35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Government</a:t>
            </a:r>
          </a:p>
          <a:p>
            <a:pPr algn="r"/>
            <a:endParaRPr 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8EE19-82A0-459B-9E75-467C37CE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866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US" sz="2400" kern="1200" dirty="0">
                <a:solidFill>
                  <a:srgbClr val="0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+mn-ea"/>
                <a:cs typeface="+mn-cs"/>
              </a:rPr>
              <a:t>Access to Information</a:t>
            </a:r>
            <a:endParaRPr lang="en-US" dirty="0">
              <a:effectLst/>
            </a:endParaRPr>
          </a:p>
          <a:p>
            <a:r>
              <a:rPr lang="en-US" sz="2400" kern="1200" dirty="0">
                <a:solidFill>
                  <a:srgbClr val="0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+mn-ea"/>
                <a:cs typeface="+mn-cs"/>
              </a:rPr>
              <a:t>In the Rights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>
                <a:latin typeface="Rage Italic" panose="03070502040507070304" pitchFamily="66" charset="0"/>
              </a:rPr>
              <a:t>Liberty   </a:t>
            </a:r>
            <a:r>
              <a:rPr lang="en-US" sz="9600" dirty="0">
                <a:latin typeface="+mn-lt"/>
              </a:rPr>
              <a:t>…</a:t>
            </a:r>
            <a:r>
              <a:rPr lang="en-US" sz="9600" dirty="0">
                <a:latin typeface="Rage Italic" panose="03070502040507070304" pitchFamily="66" charset="0"/>
              </a:rPr>
              <a:t>  </a:t>
            </a:r>
            <a:r>
              <a:rPr lang="en-US" sz="4800" dirty="0">
                <a:latin typeface="Impact" panose="020B0806030902050204" pitchFamily="34" charset="0"/>
              </a:rPr>
              <a:t>or   </a:t>
            </a:r>
            <a:r>
              <a:rPr lang="en-US" sz="9600" cap="small" dirty="0">
                <a:ln>
                  <a:solidFill>
                    <a:schemeClr val="tx1"/>
                  </a:solidFill>
                </a:ln>
                <a:solidFill>
                  <a:srgbClr val="203864"/>
                </a:solidFill>
                <a:latin typeface="Impact" panose="020B0806030902050204" pitchFamily="34" charset="0"/>
              </a:rPr>
              <a:t>Power </a:t>
            </a:r>
            <a:r>
              <a:rPr lang="en-US" sz="7200" b="1" cap="small" dirty="0">
                <a:latin typeface="+mn-lt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FE6C2B-2606-4D81-9A49-B93506EE8896}"/>
              </a:ext>
            </a:extLst>
          </p:cNvPr>
          <p:cNvSpPr txBox="1">
            <a:spLocks/>
          </p:cNvSpPr>
          <p:nvPr/>
        </p:nvSpPr>
        <p:spPr>
          <a:xfrm>
            <a:off x="838200" y="1628775"/>
            <a:ext cx="10515600" cy="71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Hohfeld</a:t>
            </a:r>
            <a:r>
              <a:rPr lang="en-US" dirty="0"/>
              <a:t> 1917, 1920)</a:t>
            </a:r>
          </a:p>
        </p:txBody>
      </p:sp>
      <p:sp>
        <p:nvSpPr>
          <p:cNvPr id="5" name="Oval 4" descr="Government">
            <a:extLst>
              <a:ext uri="{FF2B5EF4-FFF2-40B4-BE49-F238E27FC236}">
                <a16:creationId xmlns:a16="http://schemas.microsoft.com/office/drawing/2014/main" id="{B41E3490-933E-45E3-B695-824902DCD93D}"/>
              </a:ext>
            </a:extLst>
          </p:cNvPr>
          <p:cNvSpPr/>
          <p:nvPr/>
        </p:nvSpPr>
        <p:spPr>
          <a:xfrm>
            <a:off x="7181850" y="2600326"/>
            <a:ext cx="3462337" cy="3505200"/>
          </a:xfrm>
          <a:prstGeom prst="ellipse">
            <a:avLst/>
          </a:prstGeom>
          <a:solidFill>
            <a:srgbClr val="203864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36F81-21B4-4F5F-A67C-8FDA23FC6744}"/>
              </a:ext>
            </a:extLst>
          </p:cNvPr>
          <p:cNvSpPr txBox="1"/>
          <p:nvPr/>
        </p:nvSpPr>
        <p:spPr>
          <a:xfrm>
            <a:off x="7665243" y="4029760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Government</a:t>
            </a:r>
          </a:p>
        </p:txBody>
      </p:sp>
      <p:sp>
        <p:nvSpPr>
          <p:cNvPr id="7" name="TextBox 6" descr="People [Demos]">
            <a:extLst>
              <a:ext uri="{FF2B5EF4-FFF2-40B4-BE49-F238E27FC236}">
                <a16:creationId xmlns:a16="http://schemas.microsoft.com/office/drawing/2014/main" id="{7BF57F2C-E534-4F94-9162-CFE269CA473B}"/>
              </a:ext>
            </a:extLst>
          </p:cNvPr>
          <p:cNvSpPr txBox="1"/>
          <p:nvPr/>
        </p:nvSpPr>
        <p:spPr>
          <a:xfrm>
            <a:off x="1312067" y="3015349"/>
            <a:ext cx="429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03864"/>
                </a:solidFill>
                <a:latin typeface="Impact" panose="020B0806030902050204" pitchFamily="34" charset="0"/>
              </a:rPr>
              <a:t>People (Demos)</a:t>
            </a:r>
          </a:p>
        </p:txBody>
      </p:sp>
      <p:sp>
        <p:nvSpPr>
          <p:cNvPr id="8" name="Arrow: Bent 7" descr="Right Arrow">
            <a:extLst>
              <a:ext uri="{FF2B5EF4-FFF2-40B4-BE49-F238E27FC236}">
                <a16:creationId xmlns:a16="http://schemas.microsoft.com/office/drawing/2014/main" id="{FDEA85BE-ED71-4212-BAC6-901521241725}"/>
              </a:ext>
            </a:extLst>
          </p:cNvPr>
          <p:cNvSpPr/>
          <p:nvPr/>
        </p:nvSpPr>
        <p:spPr>
          <a:xfrm flipV="1">
            <a:off x="1409699" y="3790949"/>
            <a:ext cx="5772149" cy="885141"/>
          </a:xfrm>
          <a:prstGeom prst="bentArrow">
            <a:avLst>
              <a:gd name="adj1" fmla="val 25000"/>
              <a:gd name="adj2" fmla="val 28766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 descr="Constitution to Government">
            <a:extLst>
              <a:ext uri="{FF2B5EF4-FFF2-40B4-BE49-F238E27FC236}">
                <a16:creationId xmlns:a16="http://schemas.microsoft.com/office/drawing/2014/main" id="{85EF9F0A-B5AF-4A42-803C-FAC478E7D4C5}"/>
              </a:ext>
            </a:extLst>
          </p:cNvPr>
          <p:cNvSpPr txBox="1"/>
          <p:nvPr/>
        </p:nvSpPr>
        <p:spPr>
          <a:xfrm>
            <a:off x="3323973" y="4514850"/>
            <a:ext cx="42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3864"/>
                </a:solidFill>
                <a:latin typeface="Impact" panose="020B0806030902050204" pitchFamily="34" charset="0"/>
              </a:rPr>
              <a:t>Constitution</a:t>
            </a:r>
          </a:p>
        </p:txBody>
      </p:sp>
    </p:spTree>
    <p:extLst>
      <p:ext uri="{BB962C8B-B14F-4D97-AF65-F5344CB8AC3E}">
        <p14:creationId xmlns:p14="http://schemas.microsoft.com/office/powerpoint/2010/main" val="1877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orm, invertebrate&#10;&#10;Description automatically generated">
            <a:extLst>
              <a:ext uri="{FF2B5EF4-FFF2-40B4-BE49-F238E27FC236}">
                <a16:creationId xmlns:a16="http://schemas.microsoft.com/office/drawing/2014/main" id="{F84C767E-4B8E-40EE-B2CC-031A22CE2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695" r="2275" b="12476"/>
          <a:stretch/>
        </p:blipFill>
        <p:spPr>
          <a:xfrm>
            <a:off x="400967" y="-1563989"/>
            <a:ext cx="11618259" cy="10071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cap="small" dirty="0">
                <a:solidFill>
                  <a:srgbClr val="203864"/>
                </a:solidFill>
                <a:latin typeface="Impact" panose="020B0806030902050204" pitchFamily="34" charset="0"/>
              </a:rPr>
              <a:t>Power Model</a:t>
            </a:r>
            <a:endParaRPr lang="en-US" sz="6000" b="1" cap="small" dirty="0">
              <a:solidFill>
                <a:srgbClr val="20386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CD9FB-9A45-4248-97D0-383DE2532037}"/>
              </a:ext>
            </a:extLst>
          </p:cNvPr>
          <p:cNvSpPr txBox="1">
            <a:spLocks noChangeAspect="1"/>
          </p:cNvSpPr>
          <p:nvPr/>
        </p:nvSpPr>
        <p:spPr>
          <a:xfrm>
            <a:off x="6096000" y="1694381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5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Government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D406-C0B9-4E5E-887B-9746F54FBEBD}"/>
              </a:ext>
            </a:extLst>
          </p:cNvPr>
          <p:cNvSpPr txBox="1">
            <a:spLocks/>
          </p:cNvSpPr>
          <p:nvPr/>
        </p:nvSpPr>
        <p:spPr>
          <a:xfrm>
            <a:off x="1706880" y="1613266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Demos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3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orm, invertebrate&#10;&#10;Description automatically generated">
            <a:extLst>
              <a:ext uri="{FF2B5EF4-FFF2-40B4-BE49-F238E27FC236}">
                <a16:creationId xmlns:a16="http://schemas.microsoft.com/office/drawing/2014/main" id="{51F3C291-584D-47DF-A867-8D4C5BD69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695" r="2275" b="12476"/>
          <a:stretch/>
        </p:blipFill>
        <p:spPr>
          <a:xfrm>
            <a:off x="400967" y="-1563989"/>
            <a:ext cx="11618259" cy="10071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cap="small" dirty="0">
                <a:solidFill>
                  <a:srgbClr val="203864"/>
                </a:solidFill>
                <a:latin typeface="Impact" panose="020B0806030902050204" pitchFamily="34" charset="0"/>
              </a:rPr>
              <a:t>Power Model</a:t>
            </a:r>
            <a:endParaRPr lang="en-US" sz="6000" b="1" cap="small" dirty="0">
              <a:solidFill>
                <a:srgbClr val="20386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CD9FB-9A45-4248-97D0-383DE2532037}"/>
              </a:ext>
            </a:extLst>
          </p:cNvPr>
          <p:cNvSpPr txBox="1">
            <a:spLocks/>
          </p:cNvSpPr>
          <p:nvPr/>
        </p:nvSpPr>
        <p:spPr>
          <a:xfrm>
            <a:off x="6096000" y="1694381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Government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9" name="TextBox 8" descr="&quot;&quot;">
            <a:extLst>
              <a:ext uri="{FF2B5EF4-FFF2-40B4-BE49-F238E27FC236}">
                <a16:creationId xmlns:a16="http://schemas.microsoft.com/office/drawing/2014/main" id="{A62AD406-C0B9-4E5E-887B-9746F54FBEBD}"/>
              </a:ext>
            </a:extLst>
          </p:cNvPr>
          <p:cNvSpPr txBox="1">
            <a:spLocks/>
          </p:cNvSpPr>
          <p:nvPr/>
        </p:nvSpPr>
        <p:spPr>
          <a:xfrm>
            <a:off x="1706880" y="1613266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Demos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0A1C-4DF5-4614-97EA-E07D9868C796}"/>
              </a:ext>
            </a:extLst>
          </p:cNvPr>
          <p:cNvSpPr txBox="1"/>
          <p:nvPr/>
        </p:nvSpPr>
        <p:spPr>
          <a:xfrm>
            <a:off x="1520651" y="4045057"/>
            <a:ext cx="46322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n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FOIA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1A275-87AC-49B4-A6E8-EBD9C186549E}"/>
              </a:ext>
            </a:extLst>
          </p:cNvPr>
          <p:cNvSpPr txBox="1"/>
          <p:nvPr/>
        </p:nvSpPr>
        <p:spPr>
          <a:xfrm>
            <a:off x="6209881" y="4260501"/>
            <a:ext cx="433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 Administrative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12CAD-B2DB-4BB2-9113-A6543DB2FB0B}"/>
              </a:ext>
            </a:extLst>
          </p:cNvPr>
          <p:cNvSpPr txBox="1"/>
          <p:nvPr/>
        </p:nvSpPr>
        <p:spPr>
          <a:xfrm>
            <a:off x="6760134" y="6086500"/>
            <a:ext cx="525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(Roberts 2001: democratic deficit)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AF7C9-A3CB-4D27-BDCF-210144E62F7F}"/>
              </a:ext>
            </a:extLst>
          </p:cNvPr>
          <p:cNvSpPr txBox="1"/>
          <p:nvPr/>
        </p:nvSpPr>
        <p:spPr>
          <a:xfrm>
            <a:off x="400967" y="5655613"/>
            <a:ext cx="6717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Darch</a:t>
            </a:r>
            <a:r>
              <a:rPr lang="en-US" sz="2800" dirty="0"/>
              <a:t> &amp; Underwood 2017: FOIA as power;</a:t>
            </a:r>
            <a:br>
              <a:rPr lang="en-US" sz="2800" dirty="0"/>
            </a:br>
            <a:r>
              <a:rPr lang="en-US" sz="2800" dirty="0"/>
              <a:t>UNESCO 2015: FOIA as ‘enabler right’)</a:t>
            </a:r>
          </a:p>
        </p:txBody>
      </p:sp>
    </p:spTree>
    <p:extLst>
      <p:ext uri="{BB962C8B-B14F-4D97-AF65-F5344CB8AC3E}">
        <p14:creationId xmlns:p14="http://schemas.microsoft.com/office/powerpoint/2010/main" val="27983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3000" y="143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6" grpId="0"/>
      <p:bldP spid="4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orm, invertebrate&#10;&#10;Description automatically generated">
            <a:extLst>
              <a:ext uri="{FF2B5EF4-FFF2-40B4-BE49-F238E27FC236}">
                <a16:creationId xmlns:a16="http://schemas.microsoft.com/office/drawing/2014/main" id="{51F3C291-584D-47DF-A867-8D4C5BD69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695" r="2275" b="12476"/>
          <a:stretch/>
        </p:blipFill>
        <p:spPr>
          <a:xfrm>
            <a:off x="400967" y="-1563989"/>
            <a:ext cx="11618259" cy="10071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5CD23-4F5F-463F-91A9-B346F23E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cap="small" dirty="0">
                <a:solidFill>
                  <a:srgbClr val="203864"/>
                </a:solidFill>
                <a:latin typeface="Impact" panose="020B0806030902050204" pitchFamily="34" charset="0"/>
              </a:rPr>
              <a:t>Power Model</a:t>
            </a:r>
            <a:endParaRPr lang="en-US" sz="6000" b="1" cap="small" dirty="0">
              <a:solidFill>
                <a:srgbClr val="20386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CD9FB-9A45-4248-97D0-383DE2532037}"/>
              </a:ext>
            </a:extLst>
          </p:cNvPr>
          <p:cNvSpPr txBox="1">
            <a:spLocks noChangeAspect="1"/>
          </p:cNvSpPr>
          <p:nvPr/>
        </p:nvSpPr>
        <p:spPr>
          <a:xfrm>
            <a:off x="6096000" y="1694381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Government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D406-C0B9-4E5E-887B-9746F54FBEBD}"/>
              </a:ext>
            </a:extLst>
          </p:cNvPr>
          <p:cNvSpPr txBox="1">
            <a:spLocks/>
          </p:cNvSpPr>
          <p:nvPr/>
        </p:nvSpPr>
        <p:spPr>
          <a:xfrm>
            <a:off x="1706880" y="1613266"/>
            <a:ext cx="4389120" cy="4389120"/>
          </a:xfrm>
          <a:prstGeom prst="ellipse">
            <a:avLst/>
          </a:prstGeom>
          <a:solidFill>
            <a:srgbClr val="203864"/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endParaRPr lang="en-US" sz="4800" dirty="0">
              <a:latin typeface="Impact" panose="020B0806030902050204" pitchFamily="34" charset="0"/>
            </a:endParaRPr>
          </a:p>
          <a:p>
            <a:endParaRPr lang="en-US" sz="2400" dirty="0">
              <a:latin typeface="Impact" panose="020B0806030902050204" pitchFamily="34" charset="0"/>
            </a:endParaRPr>
          </a:p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Demos</a:t>
            </a:r>
          </a:p>
          <a:p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0A1C-4DF5-4614-97EA-E07D9868C796}"/>
              </a:ext>
            </a:extLst>
          </p:cNvPr>
          <p:cNvSpPr txBox="1"/>
          <p:nvPr/>
        </p:nvSpPr>
        <p:spPr>
          <a:xfrm>
            <a:off x="1520651" y="4045057"/>
            <a:ext cx="46322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n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FOIA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11BAB-EBA6-4D99-810A-BAED265C28C3}"/>
              </a:ext>
            </a:extLst>
          </p:cNvPr>
          <p:cNvSpPr txBox="1"/>
          <p:nvPr/>
        </p:nvSpPr>
        <p:spPr>
          <a:xfrm>
            <a:off x="6209881" y="4260501"/>
            <a:ext cx="433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The Administrative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AD2D-D40B-4508-890A-CA2623BC6B4F}"/>
              </a:ext>
            </a:extLst>
          </p:cNvPr>
          <p:cNvSpPr txBox="1"/>
          <p:nvPr/>
        </p:nvSpPr>
        <p:spPr>
          <a:xfrm>
            <a:off x="6749296" y="5781944"/>
            <a:ext cx="525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(Roberts 2001: democratic deficit)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BFDAC-5375-4A87-9D26-ECDF4909097D}"/>
              </a:ext>
            </a:extLst>
          </p:cNvPr>
          <p:cNvSpPr txBox="1"/>
          <p:nvPr/>
        </p:nvSpPr>
        <p:spPr>
          <a:xfrm>
            <a:off x="6209881" y="4758138"/>
            <a:ext cx="433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Structural Pluralism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BBBC9-F827-45CF-91F9-DACFFC65E4FB}"/>
              </a:ext>
            </a:extLst>
          </p:cNvPr>
          <p:cNvSpPr txBox="1"/>
          <p:nvPr/>
        </p:nvSpPr>
        <p:spPr>
          <a:xfrm>
            <a:off x="1520651" y="4590462"/>
            <a:ext cx="46322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n w="12700">
                  <a:solidFill>
                    <a:srgbClr val="203864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srgbClr val="FFFF00"/>
                  </a:glow>
                </a:effectLst>
                <a:latin typeface="Impact" panose="020B0806030902050204" pitchFamily="34" charset="0"/>
              </a:rPr>
              <a:t>Plus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DF90D-E965-4896-AE1F-C8C82603DB03}"/>
              </a:ext>
            </a:extLst>
          </p:cNvPr>
          <p:cNvSpPr txBox="1"/>
          <p:nvPr/>
        </p:nvSpPr>
        <p:spPr>
          <a:xfrm>
            <a:off x="172774" y="5736287"/>
            <a:ext cx="6717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Darch</a:t>
            </a:r>
            <a:r>
              <a:rPr lang="en-US" sz="2800" dirty="0"/>
              <a:t> &amp; Underwood 2017: FOIA as power;</a:t>
            </a:r>
            <a:br>
              <a:rPr lang="en-US" sz="2800" dirty="0"/>
            </a:br>
            <a:r>
              <a:rPr lang="en-US" sz="2800" dirty="0"/>
              <a:t>UNESCO 2015: FOIA as ‘enabler right’)</a:t>
            </a:r>
          </a:p>
        </p:txBody>
      </p:sp>
    </p:spTree>
    <p:extLst>
      <p:ext uri="{BB962C8B-B14F-4D97-AF65-F5344CB8AC3E}">
        <p14:creationId xmlns:p14="http://schemas.microsoft.com/office/powerpoint/2010/main" val="8439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2000" y="142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524</Words>
  <Application>Microsoft Office PowerPoint</Application>
  <PresentationFormat>Widescreen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Times New Roman</vt:lpstr>
      <vt:lpstr>Stencil</vt:lpstr>
      <vt:lpstr>Calibri Light</vt:lpstr>
      <vt:lpstr>Rockwell Condensed</vt:lpstr>
      <vt:lpstr>Rage Italic</vt:lpstr>
      <vt:lpstr>Calibri</vt:lpstr>
      <vt:lpstr>Impact</vt:lpstr>
      <vt:lpstr>Goudy Stout</vt:lpstr>
      <vt:lpstr>Arial</vt:lpstr>
      <vt:lpstr>Gloucester MT Extra Condensed</vt:lpstr>
      <vt:lpstr>Office Theme</vt:lpstr>
      <vt:lpstr>1_Office Theme</vt:lpstr>
      <vt:lpstr>Access and the Private Sector</vt:lpstr>
      <vt:lpstr>‘Blue’ Rights</vt:lpstr>
      <vt:lpstr>Rights</vt:lpstr>
      <vt:lpstr>Rights</vt:lpstr>
      <vt:lpstr>Access to Information In the Rights Model</vt:lpstr>
      <vt:lpstr>Liberty   …  or   Power ?</vt:lpstr>
      <vt:lpstr>Power Model</vt:lpstr>
      <vt:lpstr>Power Model</vt:lpstr>
      <vt:lpstr>Power Model</vt:lpstr>
      <vt:lpstr>Power Model – South Africa</vt:lpstr>
      <vt:lpstr>Power Model – South Africa</vt:lpstr>
      <vt:lpstr>Presumptive Openness </vt:lpstr>
      <vt:lpstr>Compare</vt:lpstr>
      <vt:lpstr>                           Case law</vt:lpstr>
      <vt:lpstr>                    Collective rights</vt:lpstr>
      <vt:lpstr>U.S. FOIA reform proposals vis-à-vis the private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and the Private Sector</dc:title>
  <dc:creator>Richard Peltz-Steele</dc:creator>
  <cp:keywords>Freedom of Information Act, FOIA, FOIA Advisory Committee, Public Comments</cp:keywords>
  <cp:lastModifiedBy>Christa Lemelin</cp:lastModifiedBy>
  <cp:revision>10</cp:revision>
  <dcterms:created xsi:type="dcterms:W3CDTF">2021-08-20T18:16:36Z</dcterms:created>
  <dcterms:modified xsi:type="dcterms:W3CDTF">2021-09-08T17:53:12Z</dcterms:modified>
</cp:coreProperties>
</file>