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7010400" cy="9296400"/>
  <p:embeddedFontLst>
    <p:embeddedFont>
      <p:font typeface="Merriweather" panose="00000500000000000000" pitchFamily="2" charset="0"/>
      <p:regular r:id="rId20"/>
      <p:bold r:id="rId21"/>
      <p:italic r:id="rId22"/>
      <p:boldItalic r:id="rId23"/>
    </p:embeddedFont>
    <p:embeddedFont>
      <p:font typeface="Merriweather Light" panose="000004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8a66d0754_0_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118a66d075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8a66d0754_0_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8a66d075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8a66d0754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18a66d075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7bb6c55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a7bb6c554c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7bb6c554c_0_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a7bb6c554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f1606305b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df160630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7bb6c554c_0_6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a7bb6c554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7bb6c554c_0_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a7bb6c554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a7bb6c554c_0_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ga7bb6c554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eed0cb605c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geed0cb6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7bb6c554c_0_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a7bb6c554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05ff43b6d8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105ff43b6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05ff43b6d8_0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105ff43b6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5ff43b6d8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105ff43b6d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5ff43b6d8_0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05ff43b6d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7bb6c554c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a7bb6c554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itle slide option #1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 descr="Office of Government Information Services title slide option #1 with the NARA and OGIS logo in the header" title="Office of Government Information Services title slide option #1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ext slide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 descr="Office of Government Information Services text slide with the NARA and OGIS logo in the header" title="Office of Government Information Services text slide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itle slide option #1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" name="Google Shape;14;p4" descr="Office of Government Information Services title slide option #3 with the NARA and OGIS logo in the header" title="Office of Government Information Services title slide option #3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/>
        </p:nvSpPr>
        <p:spPr>
          <a:xfrm>
            <a:off x="712683" y="2051240"/>
            <a:ext cx="76509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Freedom of Information Act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Advisory Committee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March 10, 2022</a:t>
            </a:r>
            <a:endParaRPr sz="24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https://www.archives.gov/ogis/foia-advisory-committee/2020-2022-term/meetings</a:t>
            </a: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OIP encourage agencies to post on their FOIA websites certain information beyond what is required by law. The 12 elements include a link to agency records schedules, a link to a description of records maintained by the agency, and an explanation of FOIA’s nine exemptions. 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#1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an executive-branch working group be established to create best practices for release of records in native format, including metadata.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#2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recommendations from the 2016-2018 FOIA Advisory Committee term be implemented regarding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1) the intersection of FOIA and 508 compliance; and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2) proactive publication of FOIA logs.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#3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/>
        </p:nvSpPr>
        <p:spPr>
          <a:xfrm>
            <a:off x="270700" y="2051250"/>
            <a:ext cx="63729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is on a break: back soon! </a:t>
            </a:r>
            <a:endParaRPr sz="24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https://www.archives.gov/ogis/foia-advisory-committee/2020-2022-term/meetings</a:t>
            </a: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6685525" y="1248900"/>
            <a:ext cx="2698800" cy="3150250"/>
            <a:chOff x="6685525" y="1248900"/>
            <a:chExt cx="2698800" cy="3150250"/>
          </a:xfrm>
        </p:grpSpPr>
        <p:pic>
          <p:nvPicPr>
            <p:cNvPr id="106" name="Google Shape;10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64950" y="1248900"/>
              <a:ext cx="2178173" cy="2890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7"/>
            <p:cNvSpPr txBox="1"/>
            <p:nvPr/>
          </p:nvSpPr>
          <p:spPr>
            <a:xfrm>
              <a:off x="6685525" y="4139650"/>
              <a:ext cx="26988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6656626</a:t>
              </a:r>
              <a:endParaRPr sz="100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2679125" y="1263325"/>
            <a:ext cx="6054900" cy="1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Patricia Weth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Kel McClanahan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Legislation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14" name="Google Shape;114;p18"/>
          <p:cNvGrpSpPr/>
          <p:nvPr/>
        </p:nvGrpSpPr>
        <p:grpSpPr>
          <a:xfrm>
            <a:off x="-67675" y="1087490"/>
            <a:ext cx="2851675" cy="3401772"/>
            <a:chOff x="-67675" y="971200"/>
            <a:chExt cx="2851675" cy="3518225"/>
          </a:xfrm>
        </p:grpSpPr>
        <p:pic>
          <p:nvPicPr>
            <p:cNvPr id="115" name="Google Shape;11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7675" y="971200"/>
              <a:ext cx="2572149" cy="3318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8"/>
            <p:cNvSpPr txBox="1"/>
            <p:nvPr/>
          </p:nvSpPr>
          <p:spPr>
            <a:xfrm>
              <a:off x="0" y="4139625"/>
              <a:ext cx="2784000" cy="3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7820630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2514825" y="1644375"/>
            <a:ext cx="6437400" cy="25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Alexis Graves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Michael Morisy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Process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23" name="Google Shape;123;p19"/>
          <p:cNvGrpSpPr/>
          <p:nvPr/>
        </p:nvGrpSpPr>
        <p:grpSpPr>
          <a:xfrm>
            <a:off x="-75" y="1066550"/>
            <a:ext cx="2514900" cy="3391100"/>
            <a:chOff x="-75" y="1066550"/>
            <a:chExt cx="2514900" cy="3391100"/>
          </a:xfrm>
        </p:grpSpPr>
        <p:pic>
          <p:nvPicPr>
            <p:cNvPr id="124" name="Google Shape;124;p19"/>
            <p:cNvPicPr preferRelativeResize="0"/>
            <p:nvPr/>
          </p:nvPicPr>
          <p:blipFill rotWithShape="1">
            <a:blip r:embed="rId3">
              <a:alphaModFix/>
            </a:blip>
            <a:srcRect l="31273" r="31993"/>
            <a:stretch/>
          </p:blipFill>
          <p:spPr>
            <a:xfrm>
              <a:off x="0" y="1066550"/>
              <a:ext cx="2421701" cy="310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9"/>
            <p:cNvSpPr txBox="1"/>
            <p:nvPr/>
          </p:nvSpPr>
          <p:spPr>
            <a:xfrm flipH="1">
              <a:off x="-75" y="4118950"/>
              <a:ext cx="2514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6011170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-75" y="1664475"/>
            <a:ext cx="6054900" cy="1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Public Comments </a:t>
            </a:r>
            <a:endParaRPr sz="3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https://www.archives.gov/ogis/foia-advisory-committee/public-comments</a:t>
            </a:r>
            <a:endParaRPr sz="2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6442800" y="1034900"/>
            <a:ext cx="2701200" cy="3501625"/>
            <a:chOff x="6442800" y="1034900"/>
            <a:chExt cx="2701200" cy="3501625"/>
          </a:xfrm>
        </p:grpSpPr>
        <p:sp>
          <p:nvSpPr>
            <p:cNvPr id="133" name="Google Shape;133;p20"/>
            <p:cNvSpPr txBox="1"/>
            <p:nvPr/>
          </p:nvSpPr>
          <p:spPr>
            <a:xfrm>
              <a:off x="6442800" y="4201725"/>
              <a:ext cx="2701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205581775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134" name="Google Shape;134;p20"/>
            <p:cNvPicPr preferRelativeResize="0"/>
            <p:nvPr/>
          </p:nvPicPr>
          <p:blipFill rotWithShape="1">
            <a:blip r:embed="rId3">
              <a:alphaModFix/>
            </a:blip>
            <a:srcRect l="36681" t="4058" r="36713" b="29088"/>
            <a:stretch/>
          </p:blipFill>
          <p:spPr>
            <a:xfrm>
              <a:off x="6442800" y="1034900"/>
              <a:ext cx="2701200" cy="3166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2357450" y="953150"/>
            <a:ext cx="6376800" cy="26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Mark your calendars!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Next meetings: 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April 7, 2022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May 5, 2022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June 9, 2022–final meeting of the 2020-2022 term!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41" name="Google Shape;141;p21"/>
          <p:cNvGrpSpPr/>
          <p:nvPr/>
        </p:nvGrpSpPr>
        <p:grpSpPr>
          <a:xfrm>
            <a:off x="0" y="953138"/>
            <a:ext cx="4343150" cy="3479863"/>
            <a:chOff x="0" y="953138"/>
            <a:chExt cx="4343150" cy="3479863"/>
          </a:xfrm>
        </p:grpSpPr>
        <p:pic>
          <p:nvPicPr>
            <p:cNvPr id="142" name="Google Shape;142;p21"/>
            <p:cNvPicPr preferRelativeResize="0"/>
            <p:nvPr/>
          </p:nvPicPr>
          <p:blipFill rotWithShape="1">
            <a:blip r:embed="rId3">
              <a:alphaModFix/>
            </a:blip>
            <a:srcRect l="50844" r="3988" b="2685"/>
            <a:stretch/>
          </p:blipFill>
          <p:spPr>
            <a:xfrm>
              <a:off x="0" y="953138"/>
              <a:ext cx="3441175" cy="3237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1"/>
            <p:cNvSpPr txBox="1"/>
            <p:nvPr/>
          </p:nvSpPr>
          <p:spPr>
            <a:xfrm>
              <a:off x="78950" y="4139600"/>
              <a:ext cx="4264200" cy="2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44267671</a:t>
              </a:r>
              <a:endParaRPr sz="10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/>
        </p:nvSpPr>
        <p:spPr>
          <a:xfrm>
            <a:off x="100" y="118435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Trouble with your computer audio on Webex?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" name="Google Shape;25;p6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Welcome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26" name="Google Shape;26;p6"/>
          <p:cNvGrpSpPr/>
          <p:nvPr/>
        </p:nvGrpSpPr>
        <p:grpSpPr>
          <a:xfrm>
            <a:off x="6225175" y="2154400"/>
            <a:ext cx="2919000" cy="2303250"/>
            <a:chOff x="6225175" y="2154400"/>
            <a:chExt cx="2919000" cy="2303250"/>
          </a:xfrm>
        </p:grpSpPr>
        <p:sp>
          <p:nvSpPr>
            <p:cNvPr id="27" name="Google Shape;27;p6"/>
            <p:cNvSpPr txBox="1"/>
            <p:nvPr/>
          </p:nvSpPr>
          <p:spPr>
            <a:xfrm>
              <a:off x="6225175" y="4118950"/>
              <a:ext cx="291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6600730</a:t>
              </a:r>
              <a:endParaRPr/>
            </a:p>
          </p:txBody>
        </p:sp>
        <p:pic>
          <p:nvPicPr>
            <p:cNvPr id="28" name="Google Shape;28;p6"/>
            <p:cNvPicPr preferRelativeResize="0"/>
            <p:nvPr/>
          </p:nvPicPr>
          <p:blipFill rotWithShape="1">
            <a:blip r:embed="rId3">
              <a:alphaModFix/>
            </a:blip>
            <a:srcRect l="23435" r="23227"/>
            <a:stretch/>
          </p:blipFill>
          <p:spPr>
            <a:xfrm>
              <a:off x="6298650" y="2154400"/>
              <a:ext cx="2845351" cy="2050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6"/>
          <p:cNvSpPr txBox="1"/>
          <p:nvPr/>
        </p:nvSpPr>
        <p:spPr>
          <a:xfrm>
            <a:off x="342900" y="1940050"/>
            <a:ext cx="5581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Call 888-251-2949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Access code 4802096#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We are also streaming at youtube.com/usnationalarchives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00" y="118435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Chat Tip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" name="Google Shape;35;p7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Welcome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6" name="Google Shape;36;p7"/>
          <p:cNvSpPr txBox="1"/>
          <p:nvPr/>
        </p:nvSpPr>
        <p:spPr>
          <a:xfrm>
            <a:off x="3067050" y="1809750"/>
            <a:ext cx="5924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erriweather"/>
                <a:ea typeface="Merriweather"/>
                <a:cs typeface="Merriweather"/>
                <a:sym typeface="Merriweather"/>
              </a:rPr>
              <a:t>Chat “All Panelists” otherwise the Committee members/OGIS staff will </a:t>
            </a:r>
            <a:r>
              <a:rPr lang="en-US" sz="2400" i="1">
                <a:latin typeface="Merriweather"/>
                <a:ea typeface="Merriweather"/>
                <a:cs typeface="Merriweather"/>
                <a:sym typeface="Merriweather"/>
              </a:rPr>
              <a:t>not</a:t>
            </a:r>
            <a:r>
              <a:rPr lang="en-US" sz="2400">
                <a:latin typeface="Merriweather"/>
                <a:ea typeface="Merriweather"/>
                <a:cs typeface="Merriweather"/>
                <a:sym typeface="Merriweather"/>
              </a:rPr>
              <a:t> see your comments. 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7" name="Google Shape;3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0200"/>
            <a:ext cx="2551150" cy="254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/>
        </p:nvSpPr>
        <p:spPr>
          <a:xfrm>
            <a:off x="0" y="0"/>
            <a:ext cx="38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00" y="4186650"/>
            <a:ext cx="272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National Archives Identifier 222097195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2853750" y="1206925"/>
            <a:ext cx="58803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Kristin Ellis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James R. Stocker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5" name="Google Shape;45;p8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6" name="Google Shape;46;p8"/>
          <p:cNvGrpSpPr/>
          <p:nvPr/>
        </p:nvGrpSpPr>
        <p:grpSpPr>
          <a:xfrm>
            <a:off x="0" y="1054250"/>
            <a:ext cx="2853900" cy="3406350"/>
            <a:chOff x="0" y="1054250"/>
            <a:chExt cx="2853900" cy="3406350"/>
          </a:xfrm>
        </p:grpSpPr>
        <p:pic>
          <p:nvPicPr>
            <p:cNvPr id="47" name="Google Shape;47;p8"/>
            <p:cNvPicPr preferRelativeResize="0"/>
            <p:nvPr/>
          </p:nvPicPr>
          <p:blipFill rotWithShape="1">
            <a:blip r:embed="rId3">
              <a:alphaModFix/>
            </a:blip>
            <a:srcRect l="39350" t="9710" r="41198" b="28438"/>
            <a:stretch/>
          </p:blipFill>
          <p:spPr>
            <a:xfrm>
              <a:off x="0" y="1054250"/>
              <a:ext cx="2587275" cy="316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48;p8"/>
            <p:cNvSpPr txBox="1"/>
            <p:nvPr/>
          </p:nvSpPr>
          <p:spPr>
            <a:xfrm>
              <a:off x="0" y="4165100"/>
              <a:ext cx="28539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45641639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763050"/>
            <a:ext cx="91440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erriweather"/>
                <a:ea typeface="Merriweather"/>
                <a:cs typeface="Merriweather"/>
                <a:sym typeface="Merriweather"/>
              </a:rPr>
              <a:t>That OIP issue guidance to government agencies that they use the internationally recognized nomenclature of “neither confirm nor deny” (NCND) to refer to Glomar responses.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#1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0" y="1271750"/>
            <a:ext cx="91440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Government agencies should be required to track &amp; report annually to OIP: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total number of NCND responses issued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Whether these NCND responses were in whole or in part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relevant FOIA exemptions that justify NCND responses and the number of corresponding cases in which these were used (</a:t>
            </a:r>
            <a:r>
              <a:rPr lang="en-US" sz="1700" i="1">
                <a:latin typeface="Merriweather"/>
                <a:ea typeface="Merriweather"/>
                <a:cs typeface="Merriweather"/>
                <a:sym typeface="Merriweather"/>
              </a:rPr>
              <a:t>e.g.</a:t>
            </a: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, (b)(1), (b)(3), (b)(6), (b)(7)(C))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number of NCND responses that have not been affirmed on administrative appeal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number of NCND responses that have not been upheld by a court in litigation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DOJ should annually report aggregated data on NCND responses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" name="Google Shape;60;p10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2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Merriweather"/>
                <a:ea typeface="Merriweather"/>
                <a:cs typeface="Merriweather"/>
                <a:sym typeface="Merriweather"/>
              </a:rPr>
              <a:t>Draft Recommendation #2 </a:t>
            </a:r>
            <a:endParaRPr sz="28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0" y="763050"/>
            <a:ext cx="91440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erriweather"/>
                <a:ea typeface="Merriweather"/>
                <a:cs typeface="Merriweather"/>
                <a:sym typeface="Merriweather"/>
              </a:rPr>
              <a:t>That government agencies post on their websites information regarding circumstances that will likely result in an NCND response, and, where possible, recommendations on how to avoid such a response.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1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#3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0" y="781050"/>
            <a:ext cx="91440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That a relevant organization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1) review the use &amp; practice of NCND responses across government; and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2) formulate a set of recommendations to ensure that these responses are being used in a manner consistent with the goals of the FOIA.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2" name="Google Shape;72;p12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#4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0" y="1297150"/>
            <a:ext cx="5430000" cy="26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Allyson Deitrick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Jason Gart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9" name="Google Shape;79;p13"/>
          <p:cNvGrpSpPr/>
          <p:nvPr/>
        </p:nvGrpSpPr>
        <p:grpSpPr>
          <a:xfrm>
            <a:off x="5429925" y="1425450"/>
            <a:ext cx="3714081" cy="2979725"/>
            <a:chOff x="5429925" y="1425450"/>
            <a:chExt cx="3714081" cy="2979725"/>
          </a:xfrm>
        </p:grpSpPr>
        <p:pic>
          <p:nvPicPr>
            <p:cNvPr id="80" name="Google Shape;80;p13"/>
            <p:cNvPicPr preferRelativeResize="0"/>
            <p:nvPr/>
          </p:nvPicPr>
          <p:blipFill rotWithShape="1">
            <a:blip r:embed="rId3">
              <a:alphaModFix/>
            </a:blip>
            <a:srcRect l="23200" r="23232"/>
            <a:stretch/>
          </p:blipFill>
          <p:spPr>
            <a:xfrm>
              <a:off x="5429925" y="1425450"/>
              <a:ext cx="3714081" cy="2664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3"/>
            <p:cNvSpPr txBox="1"/>
            <p:nvPr/>
          </p:nvSpPr>
          <p:spPr>
            <a:xfrm>
              <a:off x="5429925" y="4131275"/>
              <a:ext cx="2776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594262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On-screen Show (16:9)</PresentationFormat>
  <Paragraphs>98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Merriweather Light</vt:lpstr>
      <vt:lpstr>Merriweather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Jocelyn Blakely-Hill</cp:lastModifiedBy>
  <cp:revision>1</cp:revision>
  <dcterms:modified xsi:type="dcterms:W3CDTF">2022-03-09T15:14:30Z</dcterms:modified>
</cp:coreProperties>
</file>