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7010400" cy="9296400"/>
  <p:embeddedFontLst>
    <p:embeddedFont>
      <p:font typeface="Merriweather" panose="00000500000000000000" pitchFamily="2" charset="0"/>
      <p:regular r:id="rId9"/>
      <p:bold r:id="rId10"/>
      <p:italic r:id="rId11"/>
      <p:boldItalic r:id="rId12"/>
    </p:embeddedFont>
    <p:embeddedFont>
      <p:font typeface="Merriweather Light" panose="000004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a7bb6c554c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ga7bb6c554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ed0cb605c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geed0cb60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41516f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1541516f6c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7bb6c554c_0_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a7bb6c554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7bb6c554c_0_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a7bb6c554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 of the Chief Records Officer title slide option #1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Office of Government Information Services title slide option #1 with the NARA and OGIS logo in the header" title="Office of Government Information Services title slide option #1 with the NARA and OGIS logo in the heade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/>
          <p:nvPr/>
        </p:nvSpPr>
        <p:spPr>
          <a:xfrm>
            <a:off x="8461800" y="4587700"/>
            <a:ext cx="6822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 of the Chief Records Officer text slide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descr="Office of Government Information Services text slide with the NARA and OGIS logo in the header" title="Office of Government Information Services text slide with the NARA and OGIS logo in the heade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/>
        </p:nvSpPr>
        <p:spPr>
          <a:xfrm>
            <a:off x="8461800" y="4587700"/>
            <a:ext cx="6822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 of the Chief Records Officer title slide option #1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/>
        </p:nvSpPr>
        <p:spPr>
          <a:xfrm>
            <a:off x="8461800" y="4587700"/>
            <a:ext cx="6822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" name="Google Shape;14;p4" descr="Office of Government Information Services title slide option #3 with the NARA and OGIS logo in the header" title="Office of Government Information Services title slide option #3 with the NARA and OGIS logo in the heade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usnationalarchiv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ogis/foia-advisory-committee/public-comm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69600" y="1949125"/>
            <a:ext cx="89955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Freedom of Information Act (FOIA)</a:t>
            </a: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Advisory Committee</a:t>
            </a: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September 14, 2022</a:t>
            </a:r>
            <a:endParaRPr sz="24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https://www.archives.gov/ogis/foia-advisory-committee/2022-2024-term</a:t>
            </a:r>
            <a:endParaRPr sz="16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1072625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erriweather"/>
                <a:ea typeface="Merriweather"/>
                <a:cs typeface="Merriweather"/>
                <a:sym typeface="Merriweather"/>
              </a:rPr>
              <a:t>Trouble with your computer audio on Webex? </a:t>
            </a: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2151530" y="176733"/>
            <a:ext cx="605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Merriweather"/>
                <a:ea typeface="Merriweather"/>
                <a:cs typeface="Merriweather"/>
                <a:sym typeface="Merriweather"/>
              </a:rPr>
              <a:t>Welcome</a:t>
            </a:r>
            <a:r>
              <a:rPr lang="en-US" sz="30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000" b="1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6" name="Google Shape;26;p6"/>
          <p:cNvGrpSpPr/>
          <p:nvPr/>
        </p:nvGrpSpPr>
        <p:grpSpPr>
          <a:xfrm>
            <a:off x="6225175" y="1968525"/>
            <a:ext cx="2919000" cy="2500375"/>
            <a:chOff x="6225175" y="2154400"/>
            <a:chExt cx="2919000" cy="2500375"/>
          </a:xfrm>
        </p:grpSpPr>
        <p:sp>
          <p:nvSpPr>
            <p:cNvPr id="27" name="Google Shape;27;p6"/>
            <p:cNvSpPr txBox="1"/>
            <p:nvPr/>
          </p:nvSpPr>
          <p:spPr>
            <a:xfrm>
              <a:off x="6225175" y="4316075"/>
              <a:ext cx="2919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National Archives Identifier 6600730</a:t>
              </a:r>
              <a:endParaRPr/>
            </a:p>
          </p:txBody>
        </p:sp>
        <p:pic>
          <p:nvPicPr>
            <p:cNvPr id="28" name="Google Shape;28;p6"/>
            <p:cNvPicPr preferRelativeResize="0"/>
            <p:nvPr/>
          </p:nvPicPr>
          <p:blipFill rotWithShape="1">
            <a:blip r:embed="rId3">
              <a:alphaModFix/>
            </a:blip>
            <a:srcRect l="23435" r="23227"/>
            <a:stretch/>
          </p:blipFill>
          <p:spPr>
            <a:xfrm>
              <a:off x="6298650" y="2154400"/>
              <a:ext cx="2845351" cy="2050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6"/>
          <p:cNvSpPr txBox="1"/>
          <p:nvPr/>
        </p:nvSpPr>
        <p:spPr>
          <a:xfrm>
            <a:off x="170275" y="2036800"/>
            <a:ext cx="60549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erriweather"/>
                <a:ea typeface="Merriweather"/>
                <a:cs typeface="Merriweather"/>
                <a:sym typeface="Merriweather"/>
              </a:rPr>
              <a:t>Call 888-251-2949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erriweather"/>
                <a:ea typeface="Merriweather"/>
                <a:cs typeface="Merriweather"/>
                <a:sym typeface="Merriweather"/>
              </a:rPr>
              <a:t>Access code </a:t>
            </a:r>
            <a:r>
              <a:rPr lang="en-US" sz="2600">
                <a:solidFill>
                  <a:srgbClr val="22222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6770 438# 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Merriweather"/>
                <a:ea typeface="Merriweather"/>
                <a:cs typeface="Merriweather"/>
                <a:sym typeface="Merriweather"/>
              </a:rPr>
              <a:t>We are also streaming at </a:t>
            </a:r>
            <a:r>
              <a:rPr lang="en-US" sz="20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https://www.youtube.com/</a:t>
            </a:r>
            <a:r>
              <a:rPr lang="en-US" sz="20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usnationalarchives</a:t>
            </a:r>
            <a:r>
              <a:rPr lang="en-US" sz="2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151530" y="176733"/>
            <a:ext cx="605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Chat Tips</a:t>
            </a:r>
            <a:endParaRPr sz="3000" b="1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3514175" y="1125150"/>
            <a:ext cx="54888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Merriweather"/>
                <a:ea typeface="Merriweather"/>
                <a:cs typeface="Merriweather"/>
                <a:sym typeface="Merriweather"/>
              </a:rPr>
              <a:t>In Webex, chat “All Panelists” otherwise the Committee members and/or OGIS staff will </a:t>
            </a:r>
            <a:r>
              <a:rPr lang="en-US" sz="2300" i="1" u="sng">
                <a:latin typeface="Merriweather"/>
                <a:ea typeface="Merriweather"/>
                <a:cs typeface="Merriweather"/>
                <a:sym typeface="Merriweather"/>
              </a:rPr>
              <a:t>not</a:t>
            </a:r>
            <a:r>
              <a:rPr lang="en-US" sz="2300">
                <a:latin typeface="Merriweather"/>
                <a:ea typeface="Merriweather"/>
                <a:cs typeface="Merriweather"/>
                <a:sym typeface="Merriweather"/>
              </a:rPr>
              <a:t> see your comments. 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Merriweather"/>
                <a:ea typeface="Merriweather"/>
                <a:cs typeface="Merriweather"/>
                <a:sym typeface="Merriweather"/>
              </a:rPr>
              <a:t>The YouTube chat function is not on. Please email questions/comments to: foia-advisory-committee@nara.gov 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0" y="0"/>
            <a:ext cx="381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77450" y="3763275"/>
            <a:ext cx="272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33333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Archives Identifier </a:t>
            </a:r>
            <a:r>
              <a:rPr lang="en-US" sz="100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208383217</a:t>
            </a:r>
            <a:endParaRPr sz="1000">
              <a:solidFill>
                <a:srgbClr val="33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0" y="1376575"/>
            <a:ext cx="3201725" cy="23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/>
        </p:nvSpPr>
        <p:spPr>
          <a:xfrm>
            <a:off x="1933125" y="110475"/>
            <a:ext cx="7173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Merriweather"/>
                <a:ea typeface="Merriweather"/>
                <a:cs typeface="Merriweather"/>
                <a:sym typeface="Merriweather"/>
              </a:rPr>
              <a:t>Committee Discussion of Priorities for the 2022-2024 Term and Selection of Subcommittees and Co-Chairs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164875" y="1436575"/>
            <a:ext cx="8012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erriweather"/>
                <a:ea typeface="Merriweather"/>
                <a:cs typeface="Merriweather"/>
                <a:sym typeface="Merriweather"/>
              </a:rPr>
              <a:t>Idea categories: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>
                <a:latin typeface="Merriweather"/>
                <a:ea typeface="Merriweather"/>
                <a:cs typeface="Merriweather"/>
                <a:sym typeface="Merriweather"/>
              </a:rPr>
              <a:t>Review past Committee recommendations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>
                <a:latin typeface="Merriweather"/>
                <a:ea typeface="Merriweather"/>
                <a:cs typeface="Merriweather"/>
                <a:sym typeface="Merriweather"/>
              </a:rPr>
              <a:t>FOIA funding/fees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>
                <a:latin typeface="Merriweather"/>
                <a:ea typeface="Merriweather"/>
                <a:cs typeface="Merriweather"/>
                <a:sym typeface="Merriweather"/>
              </a:rPr>
              <a:t>Process issues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>
                <a:latin typeface="Merriweather"/>
                <a:ea typeface="Merriweather"/>
                <a:cs typeface="Merriweather"/>
                <a:sym typeface="Merriweather"/>
              </a:rPr>
              <a:t>Technology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-75" y="1664475"/>
            <a:ext cx="60549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Public Comments </a:t>
            </a:r>
            <a:endParaRPr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2000" u="sng">
                <a:solidFill>
                  <a:schemeClr val="hlink"/>
                </a:solidFill>
                <a:latin typeface="Merriweather Light"/>
                <a:ea typeface="Merriweather Light"/>
                <a:cs typeface="Merriweather Light"/>
                <a:sym typeface="Merriweather Light"/>
                <a:hlinkClick r:id="rId3"/>
              </a:rPr>
              <a:t>https://www.archives.gov/ogis/foia-advisory-committee/public-comments</a:t>
            </a:r>
            <a:r>
              <a:rPr lang="en-US"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2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2151530" y="176733"/>
            <a:ext cx="605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FOIA Advisory Committee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000" b="1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51" name="Google Shape;51;p9"/>
          <p:cNvGrpSpPr/>
          <p:nvPr/>
        </p:nvGrpSpPr>
        <p:grpSpPr>
          <a:xfrm>
            <a:off x="6442800" y="1034900"/>
            <a:ext cx="2701200" cy="3501625"/>
            <a:chOff x="6442800" y="1034900"/>
            <a:chExt cx="2701200" cy="3501625"/>
          </a:xfrm>
        </p:grpSpPr>
        <p:sp>
          <p:nvSpPr>
            <p:cNvPr id="52" name="Google Shape;52;p9"/>
            <p:cNvSpPr txBox="1"/>
            <p:nvPr/>
          </p:nvSpPr>
          <p:spPr>
            <a:xfrm>
              <a:off x="6442800" y="4201725"/>
              <a:ext cx="27012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National Archives Identifier 205581775</a:t>
              </a:r>
              <a:endParaRPr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pic>
          <p:nvPicPr>
            <p:cNvPr id="53" name="Google Shape;53;p9"/>
            <p:cNvPicPr preferRelativeResize="0"/>
            <p:nvPr/>
          </p:nvPicPr>
          <p:blipFill rotWithShape="1">
            <a:blip r:embed="rId4">
              <a:alphaModFix/>
            </a:blip>
            <a:srcRect l="36681" t="4058" r="36713" b="29088"/>
            <a:stretch/>
          </p:blipFill>
          <p:spPr>
            <a:xfrm>
              <a:off x="6442800" y="1034900"/>
              <a:ext cx="2701200" cy="3166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2357450" y="953150"/>
            <a:ext cx="6376800" cy="3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2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Mark your calendars!</a:t>
            </a:r>
            <a:endParaRPr sz="2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2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next meeting of the 2022-2024 term is</a:t>
            </a:r>
            <a:endParaRPr sz="1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29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Thursday, December 1, 2022</a:t>
            </a:r>
            <a:endParaRPr sz="2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2151530" y="176733"/>
            <a:ext cx="6054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FOIA Advisory Committee</a:t>
            </a:r>
            <a:endParaRPr sz="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000" b="1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0" name="Google Shape;60;p10"/>
          <p:cNvGrpSpPr/>
          <p:nvPr/>
        </p:nvGrpSpPr>
        <p:grpSpPr>
          <a:xfrm>
            <a:off x="0" y="953138"/>
            <a:ext cx="4343150" cy="3479863"/>
            <a:chOff x="0" y="953138"/>
            <a:chExt cx="4343150" cy="3479863"/>
          </a:xfrm>
        </p:grpSpPr>
        <p:pic>
          <p:nvPicPr>
            <p:cNvPr id="61" name="Google Shape;61;p10"/>
            <p:cNvPicPr preferRelativeResize="0"/>
            <p:nvPr/>
          </p:nvPicPr>
          <p:blipFill rotWithShape="1">
            <a:blip r:embed="rId3">
              <a:alphaModFix/>
            </a:blip>
            <a:srcRect l="50844" r="3988" b="2685"/>
            <a:stretch/>
          </p:blipFill>
          <p:spPr>
            <a:xfrm>
              <a:off x="0" y="953138"/>
              <a:ext cx="3441175" cy="3237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0"/>
            <p:cNvSpPr txBox="1"/>
            <p:nvPr/>
          </p:nvSpPr>
          <p:spPr>
            <a:xfrm>
              <a:off x="78950" y="4139600"/>
              <a:ext cx="4264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Merriweather"/>
                  <a:ea typeface="Merriweather"/>
                  <a:cs typeface="Merriweather"/>
                  <a:sym typeface="Merriweather"/>
                </a:rPr>
                <a:t>National Archives Identifier 44267671</a:t>
              </a:r>
              <a:endParaRPr sz="10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Merriweather Light</vt:lpstr>
      <vt:lpstr>Merriweather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Kimberlee N Ried</dc:creator>
  <cp:lastModifiedBy>88001000582702@FEDIDCARD.GOV</cp:lastModifiedBy>
  <cp:revision>1</cp:revision>
  <dcterms:modified xsi:type="dcterms:W3CDTF">2022-09-14T01:21:33Z</dcterms:modified>
</cp:coreProperties>
</file>