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52"/>
      <p:bold r:id="rId53"/>
      <p:italic r:id="rId54"/>
      <p:boldItalic r:id="rId55"/>
    </p:embeddedFont>
    <p:embeddedFont>
      <p:font typeface="Lato" panose="020F0502020204030203" pitchFamily="34" charset="0"/>
      <p:regular r:id="rId56"/>
      <p:bold r:id="rId57"/>
      <p:italic r:id="rId58"/>
      <p:boldItalic r:id="rId59"/>
    </p:embeddedFont>
    <p:embeddedFont>
      <p:font typeface="Merriweather" panose="00000500000000000000" pitchFamily="2" charset="0"/>
      <p:regular r:id="rId60"/>
      <p:bold r:id="rId61"/>
      <p:italic r:id="rId62"/>
      <p:boldItalic r:id="rId63"/>
    </p:embeddedFont>
    <p:embeddedFont>
      <p:font typeface="Raleway" pitchFamily="2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86385" autoAdjust="0"/>
  </p:normalViewPr>
  <p:slideViewPr>
    <p:cSldViewPr snapToGrid="0">
      <p:cViewPr varScale="1">
        <p:scale>
          <a:sx n="118" d="100"/>
          <a:sy n="118" d="100"/>
        </p:scale>
        <p:origin x="120" y="3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1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c74280dca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1c74280dca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.  </a:t>
            </a: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.  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c4bb4c8c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1c4bb4c8c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ffice of the Chief Records Officer title slide option #1">
  <p:cSld name="TITLE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Office of the Chief Records Officer for the U.S. Government body title slide" title="Office of the Chief Records Officer for the U.S. Government body title slid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/>
        </p:nvSpPr>
        <p:spPr>
          <a:xfrm>
            <a:off x="8461800" y="4641525"/>
            <a:ext cx="6822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sz="1000" b="0" i="0" u="none" strike="noStrike" cap="non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" name="Google Shape;60;p11"/>
          <p:cNvGrpSpPr/>
          <p:nvPr/>
        </p:nvGrpSpPr>
        <p:grpSpPr>
          <a:xfrm>
            <a:off x="830394" y="1191289"/>
            <a:ext cx="745763" cy="45826"/>
            <a:chOff x="4580561" y="2589004"/>
            <a:chExt cx="1064464" cy="25200"/>
          </a:xfrm>
        </p:grpSpPr>
        <p:sp>
          <p:nvSpPr>
            <p:cNvPr id="61" name="Google Shape;61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12"/>
          <p:cNvGrpSpPr/>
          <p:nvPr/>
        </p:nvGrpSpPr>
        <p:grpSpPr>
          <a:xfrm>
            <a:off x="830394" y="1191289"/>
            <a:ext cx="745763" cy="45826"/>
            <a:chOff x="4580561" y="2589004"/>
            <a:chExt cx="1064464" cy="25200"/>
          </a:xfrm>
        </p:grpSpPr>
        <p:sp>
          <p:nvSpPr>
            <p:cNvPr id="69" name="Google Shape;69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77;p13"/>
          <p:cNvGrpSpPr/>
          <p:nvPr/>
        </p:nvGrpSpPr>
        <p:grpSpPr>
          <a:xfrm>
            <a:off x="830394" y="1191289"/>
            <a:ext cx="745763" cy="45826"/>
            <a:chOff x="4580561" y="2589004"/>
            <a:chExt cx="1064464" cy="25200"/>
          </a:xfrm>
        </p:grpSpPr>
        <p:sp>
          <p:nvSpPr>
            <p:cNvPr id="78" name="Google Shape;78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4"/>
          <p:cNvGrpSpPr/>
          <p:nvPr/>
        </p:nvGrpSpPr>
        <p:grpSpPr>
          <a:xfrm>
            <a:off x="830394" y="4169164"/>
            <a:ext cx="745763" cy="45826"/>
            <a:chOff x="4580561" y="2589004"/>
            <a:chExt cx="1064464" cy="25200"/>
          </a:xfrm>
        </p:grpSpPr>
        <p:sp>
          <p:nvSpPr>
            <p:cNvPr id="85" name="Google Shape;85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15"/>
          <p:cNvGrpSpPr/>
          <p:nvPr/>
        </p:nvGrpSpPr>
        <p:grpSpPr>
          <a:xfrm>
            <a:off x="830394" y="1191289"/>
            <a:ext cx="745763" cy="45826"/>
            <a:chOff x="4580561" y="2589004"/>
            <a:chExt cx="1064464" cy="25200"/>
          </a:xfrm>
        </p:grpSpPr>
        <p:sp>
          <p:nvSpPr>
            <p:cNvPr id="92" name="Google Shape;92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7"/>
          <p:cNvGrpSpPr/>
          <p:nvPr/>
        </p:nvGrpSpPr>
        <p:grpSpPr>
          <a:xfrm>
            <a:off x="830394" y="4169164"/>
            <a:ext cx="745763" cy="45826"/>
            <a:chOff x="4580561" y="2589004"/>
            <a:chExt cx="1064464" cy="25200"/>
          </a:xfrm>
        </p:grpSpPr>
        <p:sp>
          <p:nvSpPr>
            <p:cNvPr id="103" name="Google Shape;103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17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ffice of the Chief Records Officer text slide 1">
  <p:cSld name="TITLE_AND_BODY_2_2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Office of the Chief Records Officer for the U.S. Government body text slide 1" title="Office of the Chief Records Officer for the U.S. Government body text slide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5105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p4"/>
          <p:cNvGrpSpPr/>
          <p:nvPr/>
        </p:nvGrpSpPr>
        <p:grpSpPr>
          <a:xfrm>
            <a:off x="830394" y="1191289"/>
            <a:ext cx="745763" cy="45826"/>
            <a:chOff x="4580561" y="2589004"/>
            <a:chExt cx="1064464" cy="25200"/>
          </a:xfrm>
        </p:grpSpPr>
        <p:sp>
          <p:nvSpPr>
            <p:cNvPr id="18" name="Google Shape;18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2800"/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4361688" y="769779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8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332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2800"/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5791200" y="480745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4343400" y="780131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6" name="Google Shape;36;p7"/>
          <p:cNvCxnSpPr/>
          <p:nvPr/>
        </p:nvCxnSpPr>
        <p:spPr>
          <a:xfrm rot="10800000" flipH="1">
            <a:off x="4563080" y="1181707"/>
            <a:ext cx="9000" cy="361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01752" y="1028700"/>
            <a:ext cx="4038600" cy="3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3537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4800600" y="1028700"/>
            <a:ext cx="4038600" cy="3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3537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2800"/>
              <a:buFont typeface="Georgia"/>
              <a:buNone/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 rot="5400000">
            <a:off x="2844252" y="-1399500"/>
            <a:ext cx="3449400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○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oto Sans Symbols"/>
              <a:buChar char="•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Georgia"/>
              <a:buChar char="•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Noto Sans Symbols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B85740"/>
              </a:buClr>
              <a:buSzPts val="1100"/>
              <a:buFont typeface="Georgia"/>
              <a:buChar char="•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B6C62"/>
              </a:buClr>
              <a:buSzPts val="1100"/>
              <a:buFont typeface="Georgia"/>
              <a:buChar char="•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B49E02"/>
              </a:buClr>
              <a:buSzPts val="1100"/>
              <a:buFont typeface="Georgia"/>
              <a:buChar char="•"/>
              <a:defRPr sz="14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4343400" y="780131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oogle Shape;47;p9"/>
          <p:cNvGrpSpPr/>
          <p:nvPr/>
        </p:nvGrpSpPr>
        <p:grpSpPr>
          <a:xfrm>
            <a:off x="830394" y="1191289"/>
            <a:ext cx="745763" cy="45826"/>
            <a:chOff x="4580561" y="2589004"/>
            <a:chExt cx="1064464" cy="25200"/>
          </a:xfrm>
        </p:grpSpPr>
        <p:sp>
          <p:nvSpPr>
            <p:cNvPr id="48" name="Google Shape;48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0"/>
          <p:cNvGrpSpPr/>
          <p:nvPr/>
        </p:nvGrpSpPr>
        <p:grpSpPr>
          <a:xfrm>
            <a:off x="830394" y="1191289"/>
            <a:ext cx="745763" cy="45826"/>
            <a:chOff x="4580561" y="2589004"/>
            <a:chExt cx="1064464" cy="25200"/>
          </a:xfrm>
        </p:grpSpPr>
        <p:sp>
          <p:nvSpPr>
            <p:cNvPr id="54" name="Google Shape;5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 idx="4294967295"/>
          </p:nvPr>
        </p:nvSpPr>
        <p:spPr>
          <a:xfrm>
            <a:off x="810800" y="2151150"/>
            <a:ext cx="7677900" cy="1146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Capstone News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January 24, 2023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sldNum" idx="12"/>
          </p:nvPr>
        </p:nvSpPr>
        <p:spPr>
          <a:xfrm>
            <a:off x="85105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9" name="Google Shape;179;p27"/>
          <p:cNvSpPr txBox="1"/>
          <p:nvPr/>
        </p:nvSpPr>
        <p:spPr>
          <a:xfrm>
            <a:off x="195000" y="1209497"/>
            <a:ext cx="8754000" cy="3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Using the GRS 6.1 for electronic messages is </a:t>
            </a:r>
            <a:r>
              <a:rPr lang="en-US" sz="2000" b="0" i="0" u="sng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not</a:t>
            </a: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mandatory</a:t>
            </a:r>
            <a:endParaRPr/>
          </a:p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Agencies may continue to use GRS 6.1 </a:t>
            </a:r>
            <a:r>
              <a:rPr lang="en-US"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only </a:t>
            </a: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for email records</a:t>
            </a:r>
            <a:endParaRPr/>
          </a:p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When using the GRS 6.1, the </a:t>
            </a: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form NA-1005, </a:t>
            </a:r>
            <a:r>
              <a:rPr lang="en-US" sz="2000" b="0" i="1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Verification for the Use of GRS 6.1,</a:t>
            </a: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is </a:t>
            </a:r>
            <a:r>
              <a:rPr lang="en-US"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still required</a:t>
            </a: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2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2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40"/>
              </a:spcBef>
              <a:spcAft>
                <a:spcPts val="1600"/>
              </a:spcAft>
              <a:buNone/>
            </a:pPr>
            <a:endParaRPr sz="22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0" name="Google Shape;180;p27"/>
          <p:cNvSpPr txBox="1">
            <a:spLocks noGrp="1"/>
          </p:cNvSpPr>
          <p:nvPr>
            <p:ph type="title" idx="4294967295"/>
          </p:nvPr>
        </p:nvSpPr>
        <p:spPr>
          <a:xfrm>
            <a:off x="3340359" y="103503"/>
            <a:ext cx="5718899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Expanded GRS 6.1,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Email and Other Electronic Messages Managed under a Capstone Approach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sldNum" idx="12"/>
          </p:nvPr>
        </p:nvSpPr>
        <p:spPr>
          <a:xfrm>
            <a:off x="85105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86" name="Google Shape;186;p28"/>
          <p:cNvSpPr txBox="1"/>
          <p:nvPr/>
        </p:nvSpPr>
        <p:spPr>
          <a:xfrm>
            <a:off x="195000" y="1080926"/>
            <a:ext cx="8754000" cy="2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The FAQs for GRS 6.1 have also been updated:</a:t>
            </a:r>
            <a:endParaRPr/>
          </a:p>
          <a:p>
            <a:pPr marL="274320" marR="0" lvl="0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2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2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40"/>
              </a:spcBef>
              <a:spcAft>
                <a:spcPts val="1600"/>
              </a:spcAft>
              <a:buNone/>
            </a:pPr>
            <a:endParaRPr sz="22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7" name="Google Shape;187;p28"/>
          <p:cNvSpPr txBox="1">
            <a:spLocks noGrp="1"/>
          </p:cNvSpPr>
          <p:nvPr>
            <p:ph type="title" idx="4294967295"/>
          </p:nvPr>
        </p:nvSpPr>
        <p:spPr>
          <a:xfrm>
            <a:off x="3340359" y="103503"/>
            <a:ext cx="5718899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Expanded GRS 6.1,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Email and Other Electronic Messages Managed under a Capstone Approach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8"/>
          <p:cNvSpPr txBox="1"/>
          <p:nvPr/>
        </p:nvSpPr>
        <p:spPr>
          <a:xfrm>
            <a:off x="719107" y="1577338"/>
            <a:ext cx="8424900" cy="28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4320" marR="0" lvl="2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1800" b="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Why is NARA incrementally expanding Capstone, and excluding some types of electronic messages from this GRS?</a:t>
            </a:r>
            <a:endParaRPr sz="1800" b="0" i="1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2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1800" b="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What are examples of the certain other types of electronic messages included and excluded in the scope of “electronic messages”?   </a:t>
            </a:r>
            <a:endParaRPr/>
          </a:p>
          <a:p>
            <a:pPr marL="274320" marR="0" lvl="2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1800" b="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Are the other types of electronic messages all just transitory?</a:t>
            </a:r>
            <a:endParaRPr/>
          </a:p>
          <a:p>
            <a:pPr marL="274320" marR="0" lvl="2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1800" b="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What if my agency automatically forwards all electronic messages into each individual users’ email account?</a:t>
            </a:r>
            <a:endParaRPr sz="1800" b="0" i="1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sldNum" idx="12"/>
          </p:nvPr>
        </p:nvSpPr>
        <p:spPr>
          <a:xfrm>
            <a:off x="85105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94" name="Google Shape;194;p29"/>
          <p:cNvSpPr txBox="1"/>
          <p:nvPr/>
        </p:nvSpPr>
        <p:spPr>
          <a:xfrm>
            <a:off x="195000" y="1209497"/>
            <a:ext cx="8754000" cy="255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Reminders:</a:t>
            </a:r>
            <a:endParaRPr/>
          </a:p>
          <a:p>
            <a:pPr marL="274320" marR="0" lvl="0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2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2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40"/>
              </a:spcBef>
              <a:spcAft>
                <a:spcPts val="1600"/>
              </a:spcAft>
              <a:buNone/>
            </a:pPr>
            <a:endParaRPr sz="22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5" name="Google Shape;195;p29"/>
          <p:cNvSpPr txBox="1">
            <a:spLocks noGrp="1"/>
          </p:cNvSpPr>
          <p:nvPr>
            <p:ph type="title" idx="4294967295"/>
          </p:nvPr>
        </p:nvSpPr>
        <p:spPr>
          <a:xfrm>
            <a:off x="3340359" y="103503"/>
            <a:ext cx="5718899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Expanded GRS 6.1,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Email and Other Electronic Messages Managed under a Capstone Approach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9"/>
          <p:cNvSpPr txBox="1"/>
          <p:nvPr/>
        </p:nvSpPr>
        <p:spPr>
          <a:xfrm>
            <a:off x="634482" y="1909538"/>
            <a:ext cx="8424900" cy="17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4320" marR="0" lvl="2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If the GRS 6.1 does not meet your agency’s needs, and you still want to use a Capstone Approach, you may submit an agency specific schedule</a:t>
            </a:r>
            <a:endParaRPr sz="18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2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I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 you use the GRS 6.1 you may not deviate from its scope</a:t>
            </a:r>
            <a:endParaRPr/>
          </a:p>
          <a:p>
            <a:pPr marL="274320" marR="0" lvl="2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Talk to your NARA Appraisal Archivist or the GRS Team if you have questions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sldNum" idx="12"/>
          </p:nvPr>
        </p:nvSpPr>
        <p:spPr>
          <a:xfrm>
            <a:off x="85105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title" idx="4294967295"/>
          </p:nvPr>
        </p:nvSpPr>
        <p:spPr>
          <a:xfrm>
            <a:off x="195000" y="1925434"/>
            <a:ext cx="8754000" cy="12926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Resubmission of Capstone Forms      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(NA-1005)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>
            <a:spLocks noGrp="1"/>
          </p:cNvSpPr>
          <p:nvPr>
            <p:ph type="sldNum" idx="12"/>
          </p:nvPr>
        </p:nvSpPr>
        <p:spPr>
          <a:xfrm>
            <a:off x="85105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09" name="Google Shape;209;p31"/>
          <p:cNvSpPr txBox="1"/>
          <p:nvPr/>
        </p:nvSpPr>
        <p:spPr>
          <a:xfrm>
            <a:off x="195000" y="1209497"/>
            <a:ext cx="8864258" cy="2918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Bulletin 2022-02, </a:t>
            </a:r>
            <a:r>
              <a:rPr lang="en-US" sz="2000" b="0" i="1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Resubmission of Capstone Forms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, established this requirement</a:t>
            </a:r>
            <a:endParaRPr dirty="0"/>
          </a:p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NARA has established a four-year cycle for form resubmissions</a:t>
            </a:r>
            <a:endParaRPr dirty="0"/>
          </a:p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Ad-hoc resubmissions are still recommended in certain circumstances outside this four-year cycle; this is outlined in Bulletin 2022-02</a:t>
            </a:r>
            <a:endParaRPr dirty="0"/>
          </a:p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AC Memo 09.2023 sets the first cycle to run from </a:t>
            </a:r>
            <a:r>
              <a:rPr lang="en-US" sz="2000" b="1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1/31/2023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through </a:t>
            </a:r>
            <a:r>
              <a:rPr lang="en-US" sz="2000" b="1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4/30/2023</a:t>
            </a:r>
            <a:endParaRPr sz="22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0" name="Google Shape;210;p31"/>
          <p:cNvSpPr txBox="1">
            <a:spLocks noGrp="1"/>
          </p:cNvSpPr>
          <p:nvPr>
            <p:ph type="title" idx="4294967295"/>
          </p:nvPr>
        </p:nvSpPr>
        <p:spPr>
          <a:xfrm>
            <a:off x="3340359" y="103503"/>
            <a:ext cx="5718899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Resubmission of Capstone Forms (NA-1005)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>
            <a:spLocks noGrp="1"/>
          </p:cNvSpPr>
          <p:nvPr>
            <p:ph type="sldNum" idx="12"/>
          </p:nvPr>
        </p:nvSpPr>
        <p:spPr>
          <a:xfrm>
            <a:off x="85105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16" name="Google Shape;216;p32"/>
          <p:cNvSpPr txBox="1"/>
          <p:nvPr/>
        </p:nvSpPr>
        <p:spPr>
          <a:xfrm>
            <a:off x="195000" y="1209497"/>
            <a:ext cx="8754000" cy="3422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" marR="0" lvl="1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Why is resubmission required?    </a:t>
            </a:r>
            <a:endParaRPr/>
          </a:p>
          <a:p>
            <a:pPr marL="274320" marR="0" lvl="0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2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2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40"/>
              </a:spcBef>
              <a:spcAft>
                <a:spcPts val="1600"/>
              </a:spcAft>
              <a:buNone/>
            </a:pPr>
            <a:endParaRPr sz="22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7" name="Google Shape;217;p32"/>
          <p:cNvSpPr txBox="1">
            <a:spLocks noGrp="1"/>
          </p:cNvSpPr>
          <p:nvPr>
            <p:ph type="title" idx="4294967295"/>
          </p:nvPr>
        </p:nvSpPr>
        <p:spPr>
          <a:xfrm>
            <a:off x="3340359" y="103503"/>
            <a:ext cx="5718899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Resubmission of Capstone Forms (NA-1005)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634482" y="1816232"/>
            <a:ext cx="8424900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4320" marR="0" lvl="2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An agency’s form is a snap-shot in time</a:t>
            </a:r>
            <a:endParaRPr/>
          </a:p>
          <a:p>
            <a:pPr marL="274320" marR="0" lvl="1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Reorganizations are very common in the federal government</a:t>
            </a:r>
            <a:endParaRPr/>
          </a:p>
          <a:p>
            <a:pPr marL="274320" marR="0" lvl="1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Agencies began re-submitting forms quickly after the first ones were approved in 2016</a:t>
            </a:r>
            <a:endParaRPr/>
          </a:p>
          <a:p>
            <a:pPr marL="274320" marR="0" lvl="1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Agencies began requesting guidance on when resubmission is appropriate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sldNum" idx="12"/>
          </p:nvPr>
        </p:nvSpPr>
        <p:spPr>
          <a:xfrm>
            <a:off x="85105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24" name="Google Shape;224;p33"/>
          <p:cNvSpPr txBox="1"/>
          <p:nvPr/>
        </p:nvSpPr>
        <p:spPr>
          <a:xfrm>
            <a:off x="152125" y="1070197"/>
            <a:ext cx="8754000" cy="3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" marR="0" lvl="1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What happens if my agency does not resubmit as required</a:t>
            </a:r>
            <a:r>
              <a:rPr lang="en-US"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?    </a:t>
            </a:r>
            <a:endParaRPr/>
          </a:p>
          <a:p>
            <a:pPr marL="274320" marR="0" lvl="0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2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2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40"/>
              </a:spcBef>
              <a:spcAft>
                <a:spcPts val="1600"/>
              </a:spcAft>
              <a:buNone/>
            </a:pPr>
            <a:endParaRPr sz="22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5" name="Google Shape;225;p33"/>
          <p:cNvSpPr txBox="1">
            <a:spLocks noGrp="1"/>
          </p:cNvSpPr>
          <p:nvPr>
            <p:ph type="title" idx="4294967295"/>
          </p:nvPr>
        </p:nvSpPr>
        <p:spPr>
          <a:xfrm>
            <a:off x="3340359" y="103503"/>
            <a:ext cx="5718900" cy="400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Resubmission of Capstone Forms (NA-1005)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6" name="Google Shape;226;p33"/>
          <p:cNvSpPr txBox="1"/>
          <p:nvPr/>
        </p:nvSpPr>
        <p:spPr>
          <a:xfrm>
            <a:off x="634357" y="1601932"/>
            <a:ext cx="8424900" cy="3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4320" marR="0" lvl="2" indent="-2555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Georgia"/>
              <a:buChar char="●"/>
            </a:pPr>
            <a:r>
              <a:rPr lang="en-US"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NARA will be tracking compliance with the resubmission requirements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1" indent="-255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Georgia"/>
              <a:buChar char="●"/>
            </a:pPr>
            <a:r>
              <a:rPr lang="en-US"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Agencies that do not submit by the deadline will be considered non-compliant and tracked accordingly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1" indent="-255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Georgia"/>
              <a:buChar char="●"/>
            </a:pPr>
            <a:r>
              <a:rPr lang="en-US"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NARA will initiate an “escalation plan” to work with these agencies and assist them in reaching compliance</a:t>
            </a:r>
            <a:endParaRPr sz="20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1" indent="-255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Georgia"/>
              <a:buChar char="●"/>
            </a:pPr>
            <a:r>
              <a:rPr lang="en-US"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The status of email management for each agency is reported on the NARA public website</a:t>
            </a:r>
            <a:endParaRPr sz="20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>
            <a:spLocks noGrp="1"/>
          </p:cNvSpPr>
          <p:nvPr>
            <p:ph type="sldNum" idx="12"/>
          </p:nvPr>
        </p:nvSpPr>
        <p:spPr>
          <a:xfrm>
            <a:off x="85105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32" name="Google Shape;232;p34"/>
          <p:cNvSpPr txBox="1"/>
          <p:nvPr/>
        </p:nvSpPr>
        <p:spPr>
          <a:xfrm>
            <a:off x="195000" y="1048247"/>
            <a:ext cx="8754000" cy="3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" marR="0" lvl="1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The form NA-1005, </a:t>
            </a:r>
            <a:r>
              <a:rPr lang="en-US" sz="2200" b="0" i="1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Verification for the Use of GRS 6.1, </a:t>
            </a:r>
            <a:r>
              <a:rPr lang="en-US"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has been revised:</a:t>
            </a:r>
            <a:endParaRPr/>
          </a:p>
          <a:p>
            <a:pPr marL="274320" marR="0" lvl="0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2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2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40"/>
              </a:spcBef>
              <a:spcAft>
                <a:spcPts val="1600"/>
              </a:spcAft>
              <a:buNone/>
            </a:pPr>
            <a:endParaRPr sz="22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3" name="Google Shape;233;p34"/>
          <p:cNvSpPr txBox="1">
            <a:spLocks noGrp="1"/>
          </p:cNvSpPr>
          <p:nvPr>
            <p:ph type="title" idx="4294967295"/>
          </p:nvPr>
        </p:nvSpPr>
        <p:spPr>
          <a:xfrm>
            <a:off x="3340359" y="103503"/>
            <a:ext cx="5718899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The revised form NA-1005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4" name="Google Shape;234;p34"/>
          <p:cNvSpPr txBox="1"/>
          <p:nvPr/>
        </p:nvSpPr>
        <p:spPr>
          <a:xfrm>
            <a:off x="634482" y="1934137"/>
            <a:ext cx="8424900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4320" marR="0" lvl="2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Accounts for the </a:t>
            </a:r>
            <a:r>
              <a:rPr lang="en-US"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expansion of</a:t>
            </a: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GRS 6.1, specifically the inclusion of certain other types of electronic messages</a:t>
            </a:r>
            <a:endParaRPr/>
          </a:p>
          <a:p>
            <a:pPr marL="274320" marR="0" lvl="1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Documents the changes made from previous submissions</a:t>
            </a:r>
            <a:endParaRPr/>
          </a:p>
          <a:p>
            <a:pPr marL="274320" marR="0" lvl="1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Documents instances where a position is removed from the organization, but legacy email still needs to be managed as permanent</a:t>
            </a:r>
            <a:endParaRPr/>
          </a:p>
          <a:p>
            <a:pPr marL="274320" marR="0" lvl="1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Facilitates requests to “flip” positions from permanent to temporary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sldNum" idx="12"/>
          </p:nvPr>
        </p:nvSpPr>
        <p:spPr>
          <a:xfrm>
            <a:off x="85105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40" name="Google Shape;240;p35"/>
          <p:cNvSpPr txBox="1"/>
          <p:nvPr/>
        </p:nvSpPr>
        <p:spPr>
          <a:xfrm>
            <a:off x="195000" y="1209497"/>
            <a:ext cx="8754000" cy="3422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" marR="0" lvl="1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Your agency likely falls into one of these scenarios:</a:t>
            </a:r>
            <a:endParaRPr/>
          </a:p>
          <a:p>
            <a:pPr marL="274320" marR="0" lvl="0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2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2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40"/>
              </a:spcBef>
              <a:spcAft>
                <a:spcPts val="1600"/>
              </a:spcAft>
              <a:buNone/>
            </a:pPr>
            <a:endParaRPr sz="22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1" name="Google Shape;241;p35"/>
          <p:cNvSpPr txBox="1">
            <a:spLocks noGrp="1"/>
          </p:cNvSpPr>
          <p:nvPr>
            <p:ph type="title" idx="4294967295"/>
          </p:nvPr>
        </p:nvSpPr>
        <p:spPr>
          <a:xfrm>
            <a:off x="3340359" y="103503"/>
            <a:ext cx="5718899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The revised form NA-1005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2" name="Google Shape;242;p35"/>
          <p:cNvSpPr txBox="1"/>
          <p:nvPr/>
        </p:nvSpPr>
        <p:spPr>
          <a:xfrm>
            <a:off x="634482" y="1834638"/>
            <a:ext cx="8424776" cy="231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4320" marR="0" lvl="2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Your agency only ever used the “old” PDF version of the form, and has little experience with the Excel version of the form</a:t>
            </a:r>
            <a:endParaRPr/>
          </a:p>
          <a:p>
            <a:pPr marL="274320" marR="0" lvl="1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Your agency used a previous version of the Excel form, but not the revised one</a:t>
            </a:r>
            <a:endParaRPr/>
          </a:p>
          <a:p>
            <a:pPr marL="274320" marR="0" lvl="1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Your agency wants to use GRS 6.1, but has never submitted any version of the form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>
            <a:spLocks noGrp="1"/>
          </p:cNvSpPr>
          <p:nvPr>
            <p:ph type="sldNum" idx="12"/>
          </p:nvPr>
        </p:nvSpPr>
        <p:spPr>
          <a:xfrm>
            <a:off x="85105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48" name="Google Shape;248;p36"/>
          <p:cNvSpPr txBox="1"/>
          <p:nvPr/>
        </p:nvSpPr>
        <p:spPr>
          <a:xfrm>
            <a:off x="3340359" y="103503"/>
            <a:ext cx="57188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The revised form NA-1005</a:t>
            </a:r>
            <a:endParaRPr sz="2000" b="0" i="1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9" name="Google Shape;249;p36"/>
          <p:cNvSpPr txBox="1">
            <a:spLocks noGrp="1"/>
          </p:cNvSpPr>
          <p:nvPr>
            <p:ph type="title" idx="4294967295"/>
          </p:nvPr>
        </p:nvSpPr>
        <p:spPr>
          <a:xfrm>
            <a:off x="294300" y="1937284"/>
            <a:ext cx="8754000" cy="738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TOUR OF THE REVISED FORM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85105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title" idx="4294967295"/>
          </p:nvPr>
        </p:nvSpPr>
        <p:spPr>
          <a:xfrm>
            <a:off x="294300" y="1937284"/>
            <a:ext cx="8754000" cy="738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WELCOME!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20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55" name="Google Shape;255;p37" descr="GRS 6.1 NARA Form NA-1005 PDF lin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465" y="1142429"/>
            <a:ext cx="7763069" cy="2992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21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61" name="Google Shape;261;p38" descr="Section A instructions screen capture on Form NA-10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707" y="-266748"/>
            <a:ext cx="8265851" cy="5410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22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67" name="Google Shape;267;p39" descr="General_Information tab in spreadsheet instructions screen capture on Form NA-10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534" y="0"/>
            <a:ext cx="78583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23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73" name="Google Shape;273;p40" descr="General_Information tab in spreadsheet instructions screen capture on Form NA-10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024" y="-86684"/>
            <a:ext cx="79452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1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24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79" name="Google Shape;279;p41" descr="General_Information tab in spreadsheet instructions screen capture on Form NA-1005&#10;&#10;Classified version question dropdown bo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974" y="0"/>
            <a:ext cx="77725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2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25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85" name="Google Shape;285;p42" descr="General_Information tab in spreadsheet instructions screen capture on Form NA-1005&#10;&#10;GRS Implementation Scope dropdown bo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885" y="0"/>
            <a:ext cx="795645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3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26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91" name="Google Shape;291;p43" descr="General_Information tab in spreadsheet instructions screen capture on Form NA-10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3517"/>
            <a:ext cx="9275621" cy="458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4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27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97" name="Google Shape;297;p44" descr="General_Information tab in spreadsheet instructions screen capture on Form NA-1005&#10;&#10;Cutoff Instruction dropdown men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575" y="-86684"/>
            <a:ext cx="80337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28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03" name="Google Shape;303;p45" descr="General_Information tab in spreadsheet instructions screen capture on Form NA-1005&#10;&#10;Transfer Instruction dropdown men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056" y="0"/>
            <a:ext cx="799411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29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09" name="Google Shape;309;p46" descr="Electronic_Messages tab in spreadsheet instructions screen capture on Form NA-10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195" y="0"/>
            <a:ext cx="78583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85105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25" name="Google Shape;125;p20"/>
          <p:cNvSpPr txBox="1"/>
          <p:nvPr/>
        </p:nvSpPr>
        <p:spPr>
          <a:xfrm>
            <a:off x="205750" y="1187725"/>
            <a:ext cx="8754000" cy="3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19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Bulletin 2023-02, </a:t>
            </a:r>
            <a:r>
              <a:rPr lang="en-US" sz="1900" b="0" i="1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Expanding the Use of a Role-Based Approach (Capstone) for Electronic Messages</a:t>
            </a:r>
            <a:endParaRPr sz="1900" b="0" i="1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19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Expanded GRS 6.1, </a:t>
            </a:r>
            <a:r>
              <a:rPr lang="en-US" sz="1900" b="0" i="1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Email and Other Electronic Messages Managed Under a Capstone Approach</a:t>
            </a:r>
            <a:endParaRPr/>
          </a:p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19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Bulletin 2022-02 and AC Memo 09.2023, </a:t>
            </a:r>
            <a:r>
              <a:rPr lang="en-US" sz="1900" b="0" i="1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Resubmission of Capstone Forms</a:t>
            </a:r>
            <a:endParaRPr/>
          </a:p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19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Changes to the form NA-1005, </a:t>
            </a:r>
            <a:r>
              <a:rPr lang="en-US" sz="1900" b="0" i="1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Verification for the Use of GRS 6.1</a:t>
            </a: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19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Questions</a:t>
            </a:r>
            <a:endParaRPr sz="19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Google Shape;126;p20"/>
          <p:cNvSpPr txBox="1">
            <a:spLocks noGrp="1"/>
          </p:cNvSpPr>
          <p:nvPr>
            <p:ph type="title" idx="4294967295"/>
          </p:nvPr>
        </p:nvSpPr>
        <p:spPr>
          <a:xfrm>
            <a:off x="2628900" y="304800"/>
            <a:ext cx="6419400" cy="457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Capstone News: AGENDA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7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30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15" name="Google Shape;315;p47" descr="Electronic_Messages tab in spreadsheet instructions screen capture on Form NA-10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765" y="0"/>
            <a:ext cx="77947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8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31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21" name="Google Shape;321;p48" descr="Electronic_Messages tab in spreadsheet instructions screen capture on Form NA-1005&#10;&#10;Question dropdown box on if messages are affiliated with an email system cha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830" y="0"/>
            <a:ext cx="80865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9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32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27" name="Google Shape;327;p49" descr="Electronic_Messages tab in spreadsheet instructions screen capture on Form NA-10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05" y="0"/>
            <a:ext cx="805633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0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33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33" name="Google Shape;333;p50" descr="Category_1 tab in spreadsheet instructions screen capture on Form NA-10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287" y="0"/>
            <a:ext cx="81318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1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34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39" name="Google Shape;339;p51" descr="Category_1 tab in spreadsheet instructions screen capture on Form NA-10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83920"/>
            <a:ext cx="9144000" cy="41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2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35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45" name="Google Shape;345;p52" descr="Category_1 tab in spreadsheet instructions screen capture on Form NA-1005&#10;&#10;How to add ro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42" y="915028"/>
            <a:ext cx="9144000" cy="422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3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36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51" name="Google Shape;351;p53" descr="Category_1 tab in spreadsheet instructions screen capture on Form NA-1005&#10;&#10;How to add ro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4568"/>
            <a:ext cx="9144000" cy="414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4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37</a:t>
            </a:fld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s</a:t>
            </a:r>
          </a:p>
        </p:txBody>
      </p:sp>
      <p:pic>
        <p:nvPicPr>
          <p:cNvPr id="357" name="Google Shape;357;p54" descr="Category_1 tab in spreadsheet instructions screen capture on Form NA-1005&#10;&#10;How to add ro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93620"/>
            <a:ext cx="9144000" cy="4049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5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38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63" name="Google Shape;363;p55" descr="Category_1 tab in spreadsheet instructions screen capture on Form NA-10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79645"/>
            <a:ext cx="9144000" cy="450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6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39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69" name="Google Shape;369;p56" descr="Category_1 tab in spreadsheet instructions screen capture on Form NA-1005&#10;&#10;Summary of changes from previous submission dropdown men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83158"/>
            <a:ext cx="9144000" cy="4086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xfrm>
            <a:off x="85105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title" idx="4294967295"/>
          </p:nvPr>
        </p:nvSpPr>
        <p:spPr>
          <a:xfrm>
            <a:off x="195000" y="1925434"/>
            <a:ext cx="8754000" cy="12926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Bulletin 2023-02, 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Expanding the Use of Capstone for Electronic Messages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7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40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75" name="Google Shape;375;p57" descr="Category_1 tab in spreadsheet instructions screen capture on Form NA-1005&#10;&#10;Position example comple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06047"/>
            <a:ext cx="9144000" cy="4190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41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81" name="Google Shape;381;p58" descr="Category_1 tab in spreadsheet instructions screen capture on Form NA-1005&#10;&#10;Board Members example comple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00884"/>
            <a:ext cx="9144000" cy="4142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9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42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87" name="Google Shape;387;p59" descr="Category_1 tab in spreadsheet instructions screen capture on Form NA-10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41476"/>
            <a:ext cx="9144000" cy="366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0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43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93" name="Google Shape;393;p60" descr="Category_1 tab in spreadsheet instructions screen capture on Form NA-1005&#10;&#10;Summary of Changes from previous submission dropdown men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37319"/>
            <a:ext cx="9144000" cy="2829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1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44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99" name="Google Shape;399;p61" descr="Category_1 tab in spreadsheet instructions screen capture on Form NA-1005&#10;&#10;Deputy Public Affairs Director example comple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866"/>
            <a:ext cx="9144000" cy="3749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2"/>
          <p:cNvSpPr txBox="1">
            <a:spLocks noGrp="1"/>
          </p:cNvSpPr>
          <p:nvPr>
            <p:ph type="title" idx="4294967295"/>
          </p:nvPr>
        </p:nvSpPr>
        <p:spPr>
          <a:xfrm>
            <a:off x="8504238" y="4749800"/>
            <a:ext cx="547687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45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05" name="Google Shape;405;p62" descr="Category_1 tab in spreadsheet instructions screen capture on Form NA-1005&#10;&#10;Totals section of Category_1 Ta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54548"/>
            <a:ext cx="9144002" cy="420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3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46</a:t>
            </a:fld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ss</a:t>
            </a:r>
          </a:p>
        </p:txBody>
      </p:sp>
      <p:pic>
        <p:nvPicPr>
          <p:cNvPr id="411" name="Google Shape;411;p63" descr="Category_1 tab in spreadsheet instructions screen capture on Form NA-1005&#10;&#10;Category_1 tab totals sec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714" y="0"/>
            <a:ext cx="83317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4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47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17" name="Google Shape;417;p64" descr="TOTALS tab in spreadsheet instructions screen capture on Form NA-1005&#10;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533" y="0"/>
            <a:ext cx="78583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5"/>
          <p:cNvSpPr txBox="1">
            <a:spLocks noGrp="1"/>
          </p:cNvSpPr>
          <p:nvPr>
            <p:ph type="title" idx="4294967295"/>
          </p:nvPr>
        </p:nvSpPr>
        <p:spPr>
          <a:xfrm>
            <a:off x="8510588" y="4662488"/>
            <a:ext cx="549275" cy="39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68575" rIns="68575" bIns="6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48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23" name="Google Shape;423;p65" descr="Auto-populated totals tab in spreadsheet instructions screen capture on Form NA-10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3775" y="808464"/>
            <a:ext cx="5540220" cy="3738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6"/>
          <p:cNvSpPr txBox="1">
            <a:spLocks noGrp="1"/>
          </p:cNvSpPr>
          <p:nvPr>
            <p:ph type="sldNum" idx="12"/>
          </p:nvPr>
        </p:nvSpPr>
        <p:spPr>
          <a:xfrm>
            <a:off x="85105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429" name="Google Shape;429;p66"/>
          <p:cNvSpPr txBox="1">
            <a:spLocks noGrp="1"/>
          </p:cNvSpPr>
          <p:nvPr>
            <p:ph type="title" idx="4294967295"/>
          </p:nvPr>
        </p:nvSpPr>
        <p:spPr>
          <a:xfrm>
            <a:off x="52358" y="1457022"/>
            <a:ext cx="8754000" cy="2647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016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Questions?</a:t>
            </a:r>
          </a:p>
          <a:p>
            <a:pPr marL="1016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  <a:p>
            <a:pPr marL="1016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Also reach out to us at GRS_Team@nara.gov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85105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39" name="Google Shape;139;p22"/>
          <p:cNvSpPr txBox="1"/>
          <p:nvPr/>
        </p:nvSpPr>
        <p:spPr>
          <a:xfrm>
            <a:off x="195000" y="1102322"/>
            <a:ext cx="8754000" cy="3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Bulletin was issued o</a:t>
            </a:r>
            <a:r>
              <a:rPr lang="en-US" sz="2000" b="0" i="0" u="none" strike="noStrike" cap="none">
                <a:latin typeface="Georgia"/>
                <a:ea typeface="Georgia"/>
                <a:cs typeface="Georgia"/>
                <a:sym typeface="Georgia"/>
              </a:rPr>
              <a:t>n </a:t>
            </a: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January 5, 2023</a:t>
            </a:r>
            <a:endParaRPr/>
          </a:p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Builds upon Bulletin 2013-02, </a:t>
            </a:r>
            <a:r>
              <a:rPr lang="en-US" sz="2000" b="0" i="1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Guidance on a New Approach to Managing Email Records</a:t>
            </a: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, which established the Capstone Approach for email records</a:t>
            </a: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Affirms that a Capstone Approach may be used for electronic messages</a:t>
            </a:r>
            <a:endParaRPr/>
          </a:p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Serves as an </a:t>
            </a:r>
            <a:r>
              <a:rPr lang="en-US"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overarching</a:t>
            </a: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policy related to the management of electronic messages</a:t>
            </a: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Reaffirms that electronic messages may be federal records</a:t>
            </a:r>
            <a:endParaRPr sz="22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0" name="Google Shape;140;p22"/>
          <p:cNvSpPr txBox="1">
            <a:spLocks noGrp="1"/>
          </p:cNvSpPr>
          <p:nvPr>
            <p:ph type="title" idx="4294967295"/>
          </p:nvPr>
        </p:nvSpPr>
        <p:spPr>
          <a:xfrm>
            <a:off x="3858997" y="103503"/>
            <a:ext cx="5200261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Bulletin 2023-02,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Expanding the Use of Capstone for Electronic Messages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sldNum" idx="12"/>
          </p:nvPr>
        </p:nvSpPr>
        <p:spPr>
          <a:xfrm>
            <a:off x="85105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title" idx="4294967295"/>
          </p:nvPr>
        </p:nvSpPr>
        <p:spPr>
          <a:xfrm>
            <a:off x="3858997" y="103503"/>
            <a:ext cx="5200200" cy="708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NARA Bulletin 2023-02,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Expanding the Use of Capstone for Electronic Messages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891450" y="1081350"/>
            <a:ext cx="7428900" cy="953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Describes the policy requirements for managing electronic messages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Includes legal definition of electronic messages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Provides 3 options for electronic messages disposition</a:t>
            </a:r>
            <a:endParaRPr/>
          </a:p>
        </p:txBody>
      </p:sp>
      <p:sp>
        <p:nvSpPr>
          <p:cNvPr id="148" name="Google Shape;148;p23"/>
          <p:cNvSpPr/>
          <p:nvPr/>
        </p:nvSpPr>
        <p:spPr>
          <a:xfrm>
            <a:off x="891450" y="2072750"/>
            <a:ext cx="2456700" cy="2419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Implementation Option 1: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GRS 6.1 (expanded)</a:t>
            </a:r>
            <a:endParaRPr b="1"/>
          </a:p>
          <a:p>
            <a:pPr marL="171450" lvl="0" indent="-14605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Tight definition of e-messages that can be managed using the GRS</a:t>
            </a:r>
            <a:endParaRPr/>
          </a:p>
          <a:p>
            <a:pPr marL="171450" lvl="0" indent="-14605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Excludes certain types of records</a:t>
            </a:r>
            <a:endParaRPr/>
          </a:p>
          <a:p>
            <a:pPr marL="171450" lvl="0" indent="-14605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NA-1005 for NARA approval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3"/>
          <p:cNvSpPr/>
          <p:nvPr/>
        </p:nvSpPr>
        <p:spPr>
          <a:xfrm>
            <a:off x="5979625" y="2072750"/>
            <a:ext cx="2340600" cy="24198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</a:rPr>
              <a:t>Implementation </a:t>
            </a:r>
            <a:r>
              <a:rPr lang="en-US" b="1"/>
              <a:t>Option 3: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Traditional RM</a:t>
            </a:r>
            <a:endParaRPr b="1"/>
          </a:p>
          <a:p>
            <a:pPr marL="171450" lvl="0" indent="-14605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Use of multiple GRS or agency schedules based on record content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/>
          <p:nvPr/>
        </p:nvSpPr>
        <p:spPr>
          <a:xfrm>
            <a:off x="3454925" y="2072750"/>
            <a:ext cx="2421000" cy="24198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</a:rPr>
              <a:t>Implementation O</a:t>
            </a:r>
            <a:r>
              <a:rPr lang="en-US" b="1"/>
              <a:t>ption 2: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Agency Specific Schedule</a:t>
            </a:r>
            <a:endParaRPr b="1"/>
          </a:p>
          <a:p>
            <a:pPr marL="171450" lvl="0" indent="-14605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Agency-defined Capstone scope with record types / positions included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sldNum" idx="12"/>
          </p:nvPr>
        </p:nvSpPr>
        <p:spPr>
          <a:xfrm>
            <a:off x="85105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title" idx="4294967295"/>
          </p:nvPr>
        </p:nvSpPr>
        <p:spPr>
          <a:xfrm>
            <a:off x="195000" y="1751193"/>
            <a:ext cx="8754000" cy="18466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Expanded GRS 6.1, 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Email and Other Electronic Messages Managed under a Capstone Approach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sldNum" idx="12"/>
          </p:nvPr>
        </p:nvSpPr>
        <p:spPr>
          <a:xfrm>
            <a:off x="85105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4294967295"/>
          </p:nvPr>
        </p:nvSpPr>
        <p:spPr>
          <a:xfrm>
            <a:off x="195000" y="1209500"/>
            <a:ext cx="8754000" cy="2794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Transmitted on January 11, 2023 (Transmittal 33)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Expands the GRS to include </a:t>
            </a: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certain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other types of electronic messages: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128587" algn="l" defTabSz="914400" rtl="0" eaLnBrk="1" fontAlgn="auto" latinLnBrk="0" hangingPunct="1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  <a:p>
            <a:pPr marL="274320" marR="0" lvl="2" indent="-128587" algn="l" defTabSz="914400" rtl="0" eaLnBrk="1" fontAlgn="auto" latinLnBrk="0" hangingPunct="1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54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3340359" y="103503"/>
            <a:ext cx="57188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Expanded GRS 6.1, </a:t>
            </a:r>
            <a:r>
              <a:rPr lang="en-US" sz="2000" b="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Email and Other Electronic Messages Managed under a Capstone Approach</a:t>
            </a:r>
            <a:endParaRPr dirty="0"/>
          </a:p>
        </p:txBody>
      </p:sp>
      <p:sp>
        <p:nvSpPr>
          <p:cNvPr id="165" name="Google Shape;165;p25"/>
          <p:cNvSpPr txBox="1"/>
          <p:nvPr/>
        </p:nvSpPr>
        <p:spPr>
          <a:xfrm>
            <a:off x="634482" y="2223791"/>
            <a:ext cx="8314500" cy="17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4320" marR="0" lvl="4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Messages affiliated with email system chat or messaging functions, and where the messages are managed independently from the email</a:t>
            </a:r>
            <a:endParaRPr/>
          </a:p>
          <a:p>
            <a:pPr marL="274320" marR="0" lvl="2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Messages from messaging services provided on mobile devices</a:t>
            </a:r>
            <a:endParaRPr/>
          </a:p>
          <a:p>
            <a:pPr marL="274320" marR="0" lvl="2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Messages from messaging services on third-party applications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sldNum" idx="12"/>
          </p:nvPr>
        </p:nvSpPr>
        <p:spPr>
          <a:xfrm>
            <a:off x="85105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195000" y="1059497"/>
            <a:ext cx="8754000" cy="22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" marR="0" lvl="0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Bulletin 2023-02 covers all types of electronic messages, b</a:t>
            </a:r>
            <a:r>
              <a:rPr lang="en-US"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ut </a:t>
            </a:r>
            <a:r>
              <a:rPr lang="en-US"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the expanded GRS 6.1 is limited. It does not include:</a:t>
            </a:r>
            <a:endParaRPr/>
          </a:p>
          <a:p>
            <a:pPr marL="274320" marR="0" lvl="0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0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2" indent="-128587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2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40"/>
              </a:spcBef>
              <a:spcAft>
                <a:spcPts val="1600"/>
              </a:spcAft>
              <a:buNone/>
            </a:pPr>
            <a:endParaRPr sz="22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2" name="Google Shape;172;p26"/>
          <p:cNvSpPr txBox="1">
            <a:spLocks noGrp="1"/>
          </p:cNvSpPr>
          <p:nvPr>
            <p:ph type="title" idx="4294967295"/>
          </p:nvPr>
        </p:nvSpPr>
        <p:spPr>
          <a:xfrm>
            <a:off x="3340359" y="103503"/>
            <a:ext cx="5718899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Expanded GRS 6.1,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Email and Other Electronic Messages Managed under a Capstone Approach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634482" y="1911681"/>
            <a:ext cx="8424900" cy="26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4320" marR="0" lvl="2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16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Messages affiliated with social media accounts / social media direct messaging services </a:t>
            </a:r>
            <a:endParaRPr/>
          </a:p>
          <a:p>
            <a:pPr marL="274320" marR="0" lvl="2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Messages affiliated with messaging services provided on video conferencing applications and services</a:t>
            </a:r>
            <a:endParaRPr/>
          </a:p>
          <a:p>
            <a:pPr marL="274320" marR="0" lvl="2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Voice mail (or similar recorded) messages</a:t>
            </a:r>
            <a:endParaRPr/>
          </a:p>
          <a:p>
            <a:pPr marL="274320" marR="0" lvl="2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Messages affiliated with collaboration platforms</a:t>
            </a:r>
            <a:endParaRPr/>
          </a:p>
          <a:p>
            <a:pPr marL="274320" marR="0" lvl="2" indent="-274320" algn="l" rtl="0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Messages from messaging systems that are ancillary to the purpose of the larger system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1053</Words>
  <Application>Microsoft Office PowerPoint</Application>
  <PresentationFormat>On-screen Show (16:9)</PresentationFormat>
  <Paragraphs>169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Noto Sans Symbols</vt:lpstr>
      <vt:lpstr>Raleway</vt:lpstr>
      <vt:lpstr>Georgia</vt:lpstr>
      <vt:lpstr>Arial</vt:lpstr>
      <vt:lpstr>Merriweather</vt:lpstr>
      <vt:lpstr>Lato</vt:lpstr>
      <vt:lpstr>Streamline</vt:lpstr>
      <vt:lpstr>Capstone News January 24, 2023</vt:lpstr>
      <vt:lpstr>WELCOME!</vt:lpstr>
      <vt:lpstr>Capstone News: AGENDA</vt:lpstr>
      <vt:lpstr>Bulletin 2023-02, Expanding the Use of Capstone for Electronic Messages</vt:lpstr>
      <vt:lpstr>Bulletin 2023-02, Expanding the Use of Capstone for Electronic Messages</vt:lpstr>
      <vt:lpstr>NARA Bulletin 2023-02, Expanding the Use of Capstone for Electronic Messages</vt:lpstr>
      <vt:lpstr>Expanded GRS 6.1, Email and Other Electronic Messages Managed under a Capstone Approach</vt:lpstr>
      <vt:lpstr>Transmitted on January 11, 2023 (Transmittal 33) Expands the GRS to include certain other types of electronic messages:   </vt:lpstr>
      <vt:lpstr>Expanded GRS 6.1, Email and Other Electronic Messages Managed under a Capstone Approach</vt:lpstr>
      <vt:lpstr>Expanded GRS 6.1, Email and Other Electronic Messages Managed under a Capstone Approach</vt:lpstr>
      <vt:lpstr>Expanded GRS 6.1, Email and Other Electronic Messages Managed under a Capstone Approach</vt:lpstr>
      <vt:lpstr>Expanded GRS 6.1, Email and Other Electronic Messages Managed under a Capstone Approach</vt:lpstr>
      <vt:lpstr>Resubmission of Capstone Forms        (NA-1005)</vt:lpstr>
      <vt:lpstr>Resubmission of Capstone Forms (NA-1005)</vt:lpstr>
      <vt:lpstr>Resubmission of Capstone Forms (NA-1005)</vt:lpstr>
      <vt:lpstr>Resubmission of Capstone Forms (NA-1005)</vt:lpstr>
      <vt:lpstr>The revised form NA-1005</vt:lpstr>
      <vt:lpstr>The revised form NA-1005</vt:lpstr>
      <vt:lpstr>TOUR OF THE REVISED FORM</vt:lpstr>
      <vt:lpstr>20</vt:lpstr>
      <vt:lpstr>21</vt:lpstr>
      <vt:lpstr>22</vt:lpstr>
      <vt:lpstr>23</vt:lpstr>
      <vt:lpstr>24</vt:lpstr>
      <vt:lpstr>25</vt:lpstr>
      <vt:lpstr>26</vt:lpstr>
      <vt:lpstr>27</vt:lpstr>
      <vt:lpstr>28</vt:lpstr>
      <vt:lpstr>29</vt:lpstr>
      <vt:lpstr>30</vt:lpstr>
      <vt:lpstr>31</vt:lpstr>
      <vt:lpstr>32</vt:lpstr>
      <vt:lpstr>33</vt:lpstr>
      <vt:lpstr>34</vt:lpstr>
      <vt:lpstr>35</vt:lpstr>
      <vt:lpstr>36</vt:lpstr>
      <vt:lpstr>37s</vt:lpstr>
      <vt:lpstr>38</vt:lpstr>
      <vt:lpstr>39</vt:lpstr>
      <vt:lpstr>40</vt:lpstr>
      <vt:lpstr>41</vt:lpstr>
      <vt:lpstr>42</vt:lpstr>
      <vt:lpstr>43</vt:lpstr>
      <vt:lpstr>44</vt:lpstr>
      <vt:lpstr>45</vt:lpstr>
      <vt:lpstr>46ss</vt:lpstr>
      <vt:lpstr>47</vt:lpstr>
      <vt:lpstr>48</vt:lpstr>
      <vt:lpstr>Questions?  Also reach out to us at GRS_Team@nara.gov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Bethany G Cron</cp:lastModifiedBy>
  <cp:revision>4</cp:revision>
  <dcterms:modified xsi:type="dcterms:W3CDTF">2023-01-31T13:18:33Z</dcterms:modified>
</cp:coreProperties>
</file>