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50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2.011/story.html" TargetMode="External"/><Relationship Id="rId3" Type="http://schemas.openxmlformats.org/officeDocument/2006/relationships/hyperlink" Target="https://www.archives.gov/files/records-mgmt/training/material/L2.003/story.html" TargetMode="External"/><Relationship Id="rId7" Type="http://schemas.openxmlformats.org/officeDocument/2006/relationships/hyperlink" Target="https://www.archives.gov/files/records-mgmt/training/material/L2.009/stor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2.008/story.html" TargetMode="External"/><Relationship Id="rId11" Type="http://schemas.openxmlformats.org/officeDocument/2006/relationships/hyperlink" Target="https://www.archives.gov/records-mgmt" TargetMode="External"/><Relationship Id="rId5" Type="http://schemas.openxmlformats.org/officeDocument/2006/relationships/hyperlink" Target="https://www.archives.gov/files/records-mgmt/training/material/L2.007/story.html" TargetMode="External"/><Relationship Id="rId10" Type="http://schemas.openxmlformats.org/officeDocument/2006/relationships/hyperlink" Target="https://www.archives.gov/files/records-mgmt/training/material/L2.014/story.html" TargetMode="External"/><Relationship Id="rId4" Type="http://schemas.openxmlformats.org/officeDocument/2006/relationships/hyperlink" Target="https://www.archives.gov/files/records-mgmt/training/material/L2.006/story.html" TargetMode="External"/><Relationship Id="rId9" Type="http://schemas.openxmlformats.org/officeDocument/2006/relationships/hyperlink" Target="https://www.archives.gov/files/records-mgmt/training/material/L2.013/sto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Records Liaisons 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Records Liaisons as: Staff who manage records at the division level (intermediate program/project/ Division/Unit) in your Agency.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If your Agency has another term for this group, replace the term Records Liaisons with your Agency specific term.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5"/>
          <p:cNvGrpSpPr/>
          <p:nvPr/>
        </p:nvGrpSpPr>
        <p:grpSpPr>
          <a:xfrm>
            <a:off x="6038025" y="2872425"/>
            <a:ext cx="2925950" cy="1606200"/>
            <a:chOff x="6038025" y="3060140"/>
            <a:chExt cx="2925950" cy="1606200"/>
          </a:xfrm>
        </p:grpSpPr>
        <p:cxnSp>
          <p:nvCxnSpPr>
            <p:cNvPr id="67" name="Google Shape;67;p15"/>
            <p:cNvCxnSpPr/>
            <p:nvPr/>
          </p:nvCxnSpPr>
          <p:spPr>
            <a:xfrm>
              <a:off x="6038025" y="3312550"/>
              <a:ext cx="5820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8" name="Google Shape;68;p15"/>
            <p:cNvSpPr txBox="1"/>
            <p:nvPr/>
          </p:nvSpPr>
          <p:spPr>
            <a:xfrm>
              <a:off x="6640475" y="3060140"/>
              <a:ext cx="2323500" cy="16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Custodians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erriweather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Office staff who do Records Management at the first stage of the records lifecycle (program/project/office) 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6424027" y="3212150"/>
              <a:ext cx="198600" cy="198300"/>
            </a:xfrm>
            <a:prstGeom prst="ellipse">
              <a:avLst/>
            </a:prstGeom>
            <a:solidFill>
              <a:srgbClr val="922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6399017" y="315610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664621" y="1652878"/>
            <a:ext cx="2994729" cy="1384500"/>
            <a:chOff x="636321" y="1844098"/>
            <a:chExt cx="2994729" cy="1384500"/>
          </a:xfrm>
        </p:grpSpPr>
        <p:sp>
          <p:nvSpPr>
            <p:cNvPr id="72" name="Google Shape;72;p15"/>
            <p:cNvSpPr txBox="1"/>
            <p:nvPr/>
          </p:nvSpPr>
          <p:spPr>
            <a:xfrm>
              <a:off x="636321" y="1844098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Liaisons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Staff who manage records at the division level (intermediate program/project/ Division/Unit)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73" name="Google Shape;73;p15"/>
            <p:cNvCxnSpPr/>
            <p:nvPr/>
          </p:nvCxnSpPr>
          <p:spPr>
            <a:xfrm rot="10800000">
              <a:off x="2587350" y="2536350"/>
              <a:ext cx="10437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2523501" y="2431050"/>
              <a:ext cx="198600" cy="198300"/>
            </a:xfrm>
            <a:prstGeom prst="ellipse">
              <a:avLst/>
            </a:prstGeom>
            <a:solidFill>
              <a:srgbClr val="761E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2498491" y="237375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4908100" y="737545"/>
            <a:ext cx="3599586" cy="1384500"/>
            <a:chOff x="4908100" y="889950"/>
            <a:chExt cx="3599586" cy="1384500"/>
          </a:xfrm>
        </p:grpSpPr>
        <p:cxnSp>
          <p:nvCxnSpPr>
            <p:cNvPr id="77" name="Google Shape;77;p15"/>
            <p:cNvCxnSpPr/>
            <p:nvPr/>
          </p:nvCxnSpPr>
          <p:spPr>
            <a:xfrm>
              <a:off x="4908100" y="1593250"/>
              <a:ext cx="17151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8" name="Google Shape;78;p15"/>
            <p:cNvSpPr txBox="1"/>
            <p:nvPr/>
          </p:nvSpPr>
          <p:spPr>
            <a:xfrm>
              <a:off x="6640486" y="889950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Agency/Department Records Officer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427830" y="1493307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6402820" y="1436790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2807519" y="974050"/>
            <a:ext cx="3514811" cy="3252002"/>
            <a:chOff x="2991269" y="1153325"/>
            <a:chExt cx="3514811" cy="3252002"/>
          </a:xfrm>
        </p:grpSpPr>
        <p:sp>
          <p:nvSpPr>
            <p:cNvPr id="82" name="Google Shape;82;p1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Google Shape;84;p1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9225A5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Google Shape;87;p1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761E8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Google Shape;89;p1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701C7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" name="Google Shape;90;p15"/>
          <p:cNvSpPr txBox="1"/>
          <p:nvPr/>
        </p:nvSpPr>
        <p:spPr>
          <a:xfrm>
            <a:off x="721650" y="360825"/>
            <a:ext cx="40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Staff responsible for Records Management 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Merriweather"/>
                <a:ea typeface="Merriweather"/>
                <a:cs typeface="Merriweather"/>
                <a:sym typeface="Merriweather"/>
              </a:rPr>
              <a:t>Role: </a:t>
            </a:r>
            <a:r>
              <a:rPr lang="en" sz="2800"/>
              <a:t>[Insert what your Agency calls these staff]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Merriweather"/>
                <a:ea typeface="Merriweather"/>
                <a:cs typeface="Merriweather"/>
                <a:sym typeface="Merriweather"/>
              </a:rPr>
              <a:t>[Staff who manage records at the division level (intermediate program/project/ Division/Unit) in your Agency]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311700" y="1551475"/>
            <a:ext cx="3999900" cy="30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calls these staff “Records Liaisons”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staff manage records at the Division level. These are usually not admin staff’s regular duties.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[Add Agency specific info on the role and responsibilities of Records Liaisons at your agency]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[Add links to any documents specific to Records Liaisons]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2"/>
          </p:nvPr>
        </p:nvSpPr>
        <p:spPr>
          <a:xfrm>
            <a:off x="4832400" y="1551475"/>
            <a:ext cx="3999900" cy="30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more information please contact your ARO.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4961169" y="4568875"/>
            <a:ext cx="393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Role specific training for Records Liaisons should include: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understand Agency RM policy and guidance/ evaluate implementation 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Control of share drives (If assigned)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How to complete a records inventory (regardless of format)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How to create file plans (regardless of format)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Communicate/Coordinate with Agency Records Officer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 familiar with NARA RM regs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Conduct RM training for Agency staff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Records 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Agency Records Custodians.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Records 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Managing a Shared Drive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Implementing Updates to Records Schedules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Identifying Unscheduled 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Coordinating Disposition of Temporary 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Coordinating the Secure Destruction of Temporary Records and Non-Records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8"/>
              </a:rPr>
              <a:t>Transferring Records to NARA Via the Annual Move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2"/>
          </p:nvPr>
        </p:nvSpPr>
        <p:spPr>
          <a:xfrm>
            <a:off x="4979975" y="1152475"/>
            <a:ext cx="3999900" cy="3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7254"/>
              <a:buNone/>
            </a:pPr>
            <a:r>
              <a:rPr lang="en" sz="1200" u="sng">
                <a:solidFill>
                  <a:schemeClr val="hlink"/>
                </a:solidFill>
                <a:hlinkClick r:id="rId9"/>
              </a:rPr>
              <a:t>Identifying Permanent Records Eligible for Direct Transfer to NARA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7254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10"/>
              </a:rPr>
              <a:t>Maintaining an Essential Records Inventory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https://www.archives.gov/records-mgmt</a:t>
            </a: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Records Liaisons  should view Level Two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6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On-screen Show 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Merriweather</vt:lpstr>
      <vt:lpstr>Arial</vt:lpstr>
      <vt:lpstr>Roboto</vt:lpstr>
      <vt:lpstr>Simple Light</vt:lpstr>
      <vt:lpstr>Liaisons</vt:lpstr>
      <vt:lpstr>Instructions</vt:lpstr>
      <vt:lpstr>PowerPoint Presentation</vt:lpstr>
      <vt:lpstr>Role: [Insert what your Agency calls these staff] [Staff who manage records at the division level (intermediate program/project/ Division/Unit) in your Agency]</vt:lpstr>
      <vt:lpstr>PowerPoint Presentation</vt:lpstr>
      <vt:lpstr>Suggested NARA Training for Records Liaisons</vt:lpstr>
      <vt:lpstr>Suggested NARA training for Records Liaisons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Gina Coleman-Williams</dc:creator>
  <cp:lastModifiedBy>Gina Coleman-Williams</cp:lastModifiedBy>
  <cp:revision>1</cp:revision>
  <dcterms:modified xsi:type="dcterms:W3CDTF">2025-03-27T20:48:05Z</dcterms:modified>
</cp:coreProperties>
</file>