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Lst>
  <p:notesMasterIdLst>
    <p:notesMasterId r:id="rId14"/>
  </p:notesMasterIdLst>
  <p:handoutMasterIdLst>
    <p:handoutMasterId r:id="rId15"/>
  </p:handoutMasterIdLst>
  <p:sldIdLst>
    <p:sldId id="330" r:id="rId2"/>
    <p:sldId id="337" r:id="rId3"/>
    <p:sldId id="372" r:id="rId4"/>
    <p:sldId id="374" r:id="rId5"/>
    <p:sldId id="383" r:id="rId6"/>
    <p:sldId id="384" r:id="rId7"/>
    <p:sldId id="385" r:id="rId8"/>
    <p:sldId id="373" r:id="rId9"/>
    <p:sldId id="353" r:id="rId10"/>
    <p:sldId id="382" r:id="rId11"/>
    <p:sldId id="387" r:id="rId12"/>
    <p:sldId id="363"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9" autoAdjust="0"/>
    <p:restoredTop sz="75160" autoAdjust="0"/>
  </p:normalViewPr>
  <p:slideViewPr>
    <p:cSldViewPr showGuides="1">
      <p:cViewPr varScale="1">
        <p:scale>
          <a:sx n="135" d="100"/>
          <a:sy n="135" d="100"/>
        </p:scale>
        <p:origin x="-49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3005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3005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3005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4F724CEC-15BD-48B6-927B-38257A5CF24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1161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1162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20600AFC-2904-400C-975A-698A12305A6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rchives.gov/declassification/ndc/forms/na-1413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ra.ilinc.com/public/rri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20600AFC-2904-400C-975A-698A12305A6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a:t>
            </a:r>
            <a:r>
              <a:rPr lang="en-US" baseline="0" dirty="0" smtClean="0"/>
              <a:t> 21.2013 announced that we would provide training assistance to agencies that had specific work to do.  We are still offering the assistance.  Please go to the link on the screen and propose a project and email it to ERATraining@nara.gov</a:t>
            </a:r>
            <a:endParaRPr lang="en-US" dirty="0"/>
          </a:p>
        </p:txBody>
      </p:sp>
      <p:sp>
        <p:nvSpPr>
          <p:cNvPr id="4" name="Slide Number Placeholder 3"/>
          <p:cNvSpPr>
            <a:spLocks noGrp="1"/>
          </p:cNvSpPr>
          <p:nvPr>
            <p:ph type="sldNum" sz="quarter" idx="10"/>
          </p:nvPr>
        </p:nvSpPr>
        <p:spPr/>
        <p:txBody>
          <a:bodyPr/>
          <a:lstStyle/>
          <a:p>
            <a:pPr>
              <a:defRPr/>
            </a:pPr>
            <a:fld id="{20600AFC-2904-400C-975A-698A12305A6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ERA Support</a:t>
            </a:r>
          </a:p>
          <a:p>
            <a:endParaRPr lang="en-US" baseline="0" dirty="0" smtClean="0"/>
          </a:p>
          <a:p>
            <a:r>
              <a:rPr lang="en-US" baseline="0" dirty="0" smtClean="0"/>
              <a:t>And as Mike always points out, information about ERA, ERA contacts and links to training go to archives.gov/records management/era.</a:t>
            </a:r>
          </a:p>
          <a:p>
            <a:endParaRPr lang="en-US" baseline="0" dirty="0" smtClean="0"/>
          </a:p>
          <a:p>
            <a:r>
              <a:rPr lang="en-US" baseline="0" dirty="0" smtClean="0"/>
              <a:t>I encourage new ERA users to be sure to make use of the Agency Users Manual, the Crosswalks for the SF 258 to the Transfer Request, and of course, to take the pertinent on-line training.  And ERA Boot Camps provide in </a:t>
            </a:r>
            <a:r>
              <a:rPr lang="en-US" baseline="0" smtClean="0"/>
              <a:t>person training. </a:t>
            </a:r>
            <a:endParaRPr lang="en-US" baseline="0" dirty="0" smtClean="0"/>
          </a:p>
          <a:p>
            <a:endParaRPr lang="en-US" baseline="0" dirty="0" smtClean="0"/>
          </a:p>
          <a:p>
            <a:r>
              <a:rPr lang="en-US" baseline="0" dirty="0" smtClean="0"/>
              <a:t>Experienced users will also want to check the ERA training page for updates and new information.    If it has been a few months since you last used ERA, a review of the on-line training makes a great refresher.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600AFC-2904-400C-975A-698A12305A6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379DA-BDC1-4EC8-A958-4D081C263AC6}" type="slidenum">
              <a:rPr lang="en-US"/>
              <a:pPr/>
              <a:t>12</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smtClean="0"/>
              <a:t>Please do not hesitate to contact Michael Carlson or your appraisal or</a:t>
            </a:r>
            <a:r>
              <a:rPr lang="en-US" baseline="0" dirty="0" smtClean="0"/>
              <a:t> accessioning archivist if you have any additional questions.</a:t>
            </a:r>
          </a:p>
          <a:p>
            <a:endParaRPr lang="en-US" baseline="0" dirty="0" smtClean="0"/>
          </a:p>
          <a:p>
            <a:r>
              <a:rPr lang="en-US" b="0" baseline="0" dirty="0" smtClean="0"/>
              <a:t>Thank you so much for your commitment to the success of ERA!</a:t>
            </a:r>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Use</a:t>
            </a:r>
            <a:r>
              <a:rPr lang="en-US" b="0" baseline="0" dirty="0" smtClean="0"/>
              <a:t> ERA for the Annual Move</a:t>
            </a:r>
            <a:endParaRPr lang="en-US" b="0" dirty="0" smtClean="0"/>
          </a:p>
          <a:p>
            <a:endParaRPr lang="en-US" b="0" dirty="0" smtClean="0"/>
          </a:p>
          <a:p>
            <a:r>
              <a:rPr lang="en-US" b="0" dirty="0" smtClean="0"/>
              <a:t>Like last year,</a:t>
            </a:r>
            <a:r>
              <a:rPr lang="en-US" b="0" baseline="0" dirty="0" smtClean="0"/>
              <a:t> agencies will use ERA for approving the transfers of eligible permanent records from federal records centers to NARA’s permanent holdings.  </a:t>
            </a:r>
          </a:p>
          <a:p>
            <a:endParaRPr lang="en-US" b="0" baseline="0" dirty="0" smtClean="0"/>
          </a:p>
          <a:p>
            <a:r>
              <a:rPr lang="en-US" b="0" baseline="0" dirty="0" smtClean="0"/>
              <a:t>Instead of sending prepared SFs 258 to agencies, we will populate equivalent ERA transfer requests and ask agencies to review the information, make any needed changes to the information regarding the transfers and submit them to NARA.</a:t>
            </a:r>
          </a:p>
          <a:p>
            <a:endParaRPr lang="en-US" b="0" baseline="0" dirty="0" smtClean="0"/>
          </a:p>
          <a:p>
            <a:r>
              <a:rPr lang="en-US" b="0" baseline="0" dirty="0" smtClean="0"/>
              <a:t>ERA provides the opportunity for both agencies and NARA to improve processes and efficiency around the annual move, especially in the areas of transparency and consistency.</a:t>
            </a:r>
          </a:p>
          <a:p>
            <a:endParaRPr lang="en-US" b="1" baseline="0" dirty="0" smtClean="0"/>
          </a:p>
          <a:p>
            <a:r>
              <a:rPr lang="en-US" b="0" baseline="0" dirty="0" smtClean="0"/>
              <a:t>NARA Bulletin 2012-03 (http://www.archives.gov/records-mgmt/bulletins/2012/2012-03.html) </a:t>
            </a:r>
            <a:r>
              <a:rPr lang="en-US" sz="1200" kern="1200" dirty="0" smtClean="0">
                <a:solidFill>
                  <a:schemeClr val="tx1"/>
                </a:solidFill>
                <a:latin typeface="Arial" charset="0"/>
                <a:ea typeface="+mn-ea"/>
                <a:cs typeface="+mn-cs"/>
              </a:rPr>
              <a:t>informed Federal agencies that, beginning October 1, 2012, NARA started using the Electronic Records Archives (ERA) for scheduling records and transferring permanent records to the National Archives.</a:t>
            </a:r>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20600AFC-2904-400C-975A-698A12305A65}"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lvl="0"/>
            <a:r>
              <a:rPr lang="en-US" sz="1000" dirty="0" smtClean="0"/>
              <a:t>2014</a:t>
            </a:r>
            <a:r>
              <a:rPr lang="en-US" sz="1000" baseline="0" dirty="0" smtClean="0"/>
              <a:t> </a:t>
            </a:r>
            <a:r>
              <a:rPr lang="en-US" sz="1000" dirty="0" smtClean="0"/>
              <a:t>Permanent Record</a:t>
            </a:r>
            <a:r>
              <a:rPr lang="en-US" sz="1000" baseline="0" dirty="0" smtClean="0"/>
              <a:t>s Move</a:t>
            </a:r>
            <a:endParaRPr lang="en-US" sz="1000" dirty="0" smtClean="0"/>
          </a:p>
          <a:p>
            <a:pPr lvl="0"/>
            <a:endParaRPr lang="en-US" sz="1000" dirty="0" smtClean="0"/>
          </a:p>
          <a:p>
            <a:pPr lvl="0"/>
            <a:r>
              <a:rPr lang="en-US" sz="1000" dirty="0" smtClean="0"/>
              <a:t>Timeline for 2014:  </a:t>
            </a:r>
          </a:p>
          <a:p>
            <a:pPr lvl="0"/>
            <a:endParaRPr lang="en-US" sz="1000" dirty="0" smtClean="0"/>
          </a:p>
          <a:p>
            <a:r>
              <a:rPr lang="en-US" sz="1000" baseline="0" dirty="0" smtClean="0"/>
              <a:t>We have two webinars planned on this subject, so for now I’ll just let give you the highlights.</a:t>
            </a:r>
          </a:p>
          <a:p>
            <a:endParaRPr lang="en-US" sz="1000" baseline="0" dirty="0" smtClean="0"/>
          </a:p>
          <a:p>
            <a:r>
              <a:rPr lang="en-US" sz="1000" baseline="0" dirty="0" smtClean="0"/>
              <a:t>In order to assist agencies in their reviews of records, </a:t>
            </a:r>
          </a:p>
          <a:p>
            <a:endParaRPr lang="en-US" sz="1000" baseline="0" dirty="0" smtClean="0"/>
          </a:p>
          <a:p>
            <a:pPr>
              <a:buFont typeface="Arial" pitchFamily="34" charset="0"/>
              <a:buChar char="•"/>
            </a:pPr>
            <a:r>
              <a:rPr lang="en-US" sz="1000" baseline="0" dirty="0" smtClean="0"/>
              <a:t>by August 1</a:t>
            </a:r>
            <a:r>
              <a:rPr lang="en-US" sz="1000" baseline="30000" dirty="0" smtClean="0"/>
              <a:t>st</a:t>
            </a:r>
            <a:r>
              <a:rPr lang="en-US" sz="1000" baseline="0" dirty="0" smtClean="0"/>
              <a:t>  we will be sending a list of the transfers to the participating agencies so they can begin reviewing the transfers and determining whether or not they should be accessioned into NARA’s permanent holdings.  This will be information downloaded from the ARCIS.  </a:t>
            </a:r>
          </a:p>
          <a:p>
            <a:endParaRPr lang="en-US" sz="1000" baseline="0" dirty="0" smtClean="0"/>
          </a:p>
          <a:p>
            <a:pPr>
              <a:buFont typeface="Arial" pitchFamily="34" charset="0"/>
              <a:buChar char="•"/>
            </a:pPr>
            <a:r>
              <a:rPr lang="en-US" sz="1000" baseline="0" dirty="0" smtClean="0"/>
              <a:t>By October 1</a:t>
            </a:r>
            <a:r>
              <a:rPr lang="en-US" sz="1000" baseline="30000" dirty="0" smtClean="0"/>
              <a:t>st</a:t>
            </a:r>
            <a:r>
              <a:rPr lang="en-US" sz="1000" baseline="0" dirty="0" smtClean="0"/>
              <a:t> , we will have the Transfer Requests in the ERA system so that you can take action.  </a:t>
            </a:r>
          </a:p>
          <a:p>
            <a:endParaRPr lang="en-US" sz="1000" baseline="0" dirty="0" smtClean="0"/>
          </a:p>
          <a:p>
            <a:pPr>
              <a:buFont typeface="Arial" pitchFamily="34" charset="0"/>
              <a:buChar char="•"/>
            </a:pPr>
            <a:r>
              <a:rPr lang="en-US" sz="1000" baseline="0" dirty="0" smtClean="0"/>
              <a:t>We ask that you complete your work by December 1</a:t>
            </a:r>
            <a:r>
              <a:rPr lang="en-US" sz="1000" baseline="30000" dirty="0" smtClean="0"/>
              <a:t>st</a:t>
            </a:r>
            <a:r>
              <a:rPr lang="en-US" sz="1000" baseline="0" dirty="0" smtClean="0"/>
              <a:t>  and submit the Transfer Requests to NARA for approval by that date, for movement in the </a:t>
            </a:r>
            <a:r>
              <a:rPr lang="en-US" sz="1000" dirty="0" smtClean="0"/>
              <a:t>January-March quarter</a:t>
            </a:r>
            <a:r>
              <a:rPr lang="en-US" sz="1000" baseline="0" dirty="0" smtClean="0"/>
              <a:t>.</a:t>
            </a:r>
          </a:p>
          <a:p>
            <a:pPr>
              <a:buFont typeface="Arial" pitchFamily="34" charset="0"/>
              <a:buChar char="•"/>
            </a:pPr>
            <a:endParaRPr lang="en-US" sz="1000" baseline="0" dirty="0" smtClean="0"/>
          </a:p>
          <a:p>
            <a:pPr>
              <a:buFont typeface="Arial" pitchFamily="34" charset="0"/>
              <a:buChar char="•"/>
            </a:pPr>
            <a:r>
              <a:rPr lang="en-US" sz="1000" baseline="0" dirty="0" smtClean="0"/>
              <a:t>Again, this provides for 120 days for your agency to review potential eligible transfers </a:t>
            </a:r>
          </a:p>
          <a:p>
            <a:pPr>
              <a:buFont typeface="Arial" pitchFamily="34" charset="0"/>
              <a:buChar char="•"/>
            </a:pPr>
            <a:endParaRPr lang="en-US" sz="1000" baseline="0" dirty="0" smtClean="0"/>
          </a:p>
          <a:p>
            <a:pPr lvl="0">
              <a:buFont typeface="Arial" pitchFamily="34" charset="0"/>
              <a:buChar char="•"/>
            </a:pPr>
            <a:r>
              <a:rPr lang="en-US" sz="1000" baseline="0" dirty="0" smtClean="0"/>
              <a:t>By </a:t>
            </a:r>
            <a:r>
              <a:rPr lang="en-US" sz="1000" dirty="0" smtClean="0"/>
              <a:t>January 15, 2014,</a:t>
            </a:r>
            <a:r>
              <a:rPr lang="en-US" sz="1000" baseline="0" dirty="0" smtClean="0"/>
              <a:t> </a:t>
            </a:r>
            <a:r>
              <a:rPr lang="en-US" sz="1000" dirty="0" smtClean="0"/>
              <a:t>NARA deadline to make the approval decision on Transfer Requests proposed by December 1.</a:t>
            </a:r>
          </a:p>
          <a:p>
            <a:pPr lvl="0"/>
            <a:endParaRPr lang="en-US" sz="1000" dirty="0" smtClean="0"/>
          </a:p>
          <a:p>
            <a:pPr lvl="0">
              <a:buFont typeface="Arial" pitchFamily="34" charset="0"/>
              <a:buChar char="•"/>
            </a:pPr>
            <a:r>
              <a:rPr lang="en-US" sz="1000" dirty="0" smtClean="0"/>
              <a:t>March 31, 2014:  Deadline for physical transfer of all records with NARA approved transfer requests. </a:t>
            </a: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3</a:t>
            </a:fld>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Starting this year, we will ask agencies to complete the Classified Records Transfer Checklist (NA form 14130) for all new accessions of classified records into the National Archives. This checklist provides NARA with basic declassification review information as required under Executive Order 13526.  More information about the checklist can be found at </a:t>
            </a:r>
            <a:r>
              <a:rPr lang="en-US" sz="1200" b="0" i="0" u="sng" kern="1200" dirty="0" smtClean="0">
                <a:solidFill>
                  <a:schemeClr val="tx1"/>
                </a:solidFill>
                <a:latin typeface="Arial" charset="0"/>
                <a:ea typeface="+mn-ea"/>
                <a:cs typeface="+mn-cs"/>
                <a:hlinkClick r:id="rId3"/>
              </a:rPr>
              <a:t>http://www.archives.gov/declassification/ndc/forms/na-14130.pdf</a:t>
            </a:r>
            <a:r>
              <a:rPr lang="en-US" sz="1200" b="0" i="0" kern="1200" dirty="0" smtClean="0">
                <a:solidFill>
                  <a:schemeClr val="tx1"/>
                </a:solidFill>
                <a:latin typeface="Arial" charset="0"/>
                <a:ea typeface="+mn-ea"/>
                <a:cs typeface="+mn-cs"/>
              </a:rPr>
              <a:t>.  This checklist must be attached to the ERA Transfer Request by your agency prior to submission to NARA.</a:t>
            </a:r>
            <a:endParaRPr lang="en-US" dirty="0"/>
          </a:p>
        </p:txBody>
      </p:sp>
      <p:sp>
        <p:nvSpPr>
          <p:cNvPr id="4" name="Slide Number Placeholder 3"/>
          <p:cNvSpPr>
            <a:spLocks noGrp="1"/>
          </p:cNvSpPr>
          <p:nvPr>
            <p:ph type="sldNum" sz="quarter" idx="10"/>
          </p:nvPr>
        </p:nvSpPr>
        <p:spPr/>
        <p:txBody>
          <a:bodyPr/>
          <a:lstStyle/>
          <a:p>
            <a:fld id="{C6D8A9EB-B882-4A21-B047-17DDD737B39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provided 28 data elements from ARCIS to assist you in your review.</a:t>
            </a:r>
          </a:p>
          <a:p>
            <a:endParaRPr lang="en-US" baseline="0" dirty="0" smtClean="0"/>
          </a:p>
          <a:p>
            <a:r>
              <a:rPr lang="en-US" baseline="0" dirty="0" smtClean="0"/>
              <a:t>Please validate the information, such as, review the accuracy of the disposition authorities, focus on restrictions, determine whether or not the records may be legally accessioned into </a:t>
            </a:r>
            <a:r>
              <a:rPr lang="en-US" baseline="0" dirty="0" err="1" smtClean="0"/>
              <a:t>dthe</a:t>
            </a:r>
            <a:r>
              <a:rPr lang="en-US" baseline="0" dirty="0" smtClean="0"/>
              <a:t> National Archives.</a:t>
            </a:r>
          </a:p>
          <a:p>
            <a:endParaRPr lang="en-US" baseline="0" dirty="0" smtClean="0"/>
          </a:p>
          <a:p>
            <a:r>
              <a:rPr lang="en-US" baseline="0" dirty="0" smtClean="0"/>
              <a:t>As an added data point, we included Retiring Office, in order to assist you in planning your work.  The Retiring Office was the office that retired the records sometimes many years ago.  We will not update this information, so please do you send us corrections.</a:t>
            </a:r>
            <a:endParaRPr lang="en-US" dirty="0"/>
          </a:p>
        </p:txBody>
      </p:sp>
      <p:sp>
        <p:nvSpPr>
          <p:cNvPr id="4" name="Slide Number Placeholder 3"/>
          <p:cNvSpPr>
            <a:spLocks noGrp="1"/>
          </p:cNvSpPr>
          <p:nvPr>
            <p:ph type="sldNum" sz="quarter" idx="10"/>
          </p:nvPr>
        </p:nvSpPr>
        <p:spPr/>
        <p:txBody>
          <a:bodyPr/>
          <a:lstStyle/>
          <a:p>
            <a:fld id="{C6D8A9EB-B882-4A21-B047-17DDD737B39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D8A9EB-B882-4A21-B047-17DDD737B39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 Fields</a:t>
            </a:r>
            <a:endParaRPr lang="en-US" dirty="0"/>
          </a:p>
        </p:txBody>
      </p:sp>
      <p:sp>
        <p:nvSpPr>
          <p:cNvPr id="4" name="Slide Number Placeholder 3"/>
          <p:cNvSpPr>
            <a:spLocks noGrp="1"/>
          </p:cNvSpPr>
          <p:nvPr>
            <p:ph type="sldNum" sz="quarter" idx="10"/>
          </p:nvPr>
        </p:nvSpPr>
        <p:spPr/>
        <p:txBody>
          <a:bodyPr/>
          <a:lstStyle/>
          <a:p>
            <a:fld id="{C6D8A9EB-B882-4A21-B047-17DDD737B39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&amp; Support</a:t>
            </a:r>
          </a:p>
          <a:p>
            <a:endParaRPr lang="en-US" dirty="0" smtClean="0"/>
          </a:p>
          <a:p>
            <a:r>
              <a:rPr lang="en-US" dirty="0" smtClean="0"/>
              <a:t>Training</a:t>
            </a:r>
            <a:r>
              <a:rPr lang="en-US" baseline="0" dirty="0" smtClean="0"/>
              <a:t> webinars specifically on using ERA for the 2014 Annual Move will be available in October.</a:t>
            </a:r>
          </a:p>
          <a:p>
            <a:endParaRPr lang="en-US" baseline="0" dirty="0" smtClean="0"/>
          </a:p>
          <a:p>
            <a:r>
              <a:rPr lang="en-US" baseline="0" dirty="0" smtClean="0"/>
              <a:t>Those webinars are scheduled for</a:t>
            </a:r>
            <a:endParaRPr lang="en-US" dirty="0" smtClean="0"/>
          </a:p>
          <a:p>
            <a:pPr lvl="1"/>
            <a:r>
              <a:rPr lang="en-US" dirty="0" smtClean="0"/>
              <a:t>October 9, 2013</a:t>
            </a:r>
          </a:p>
          <a:p>
            <a:pPr lvl="1"/>
            <a:r>
              <a:rPr lang="en-US" dirty="0" smtClean="0"/>
              <a:t>October 17, 2013</a:t>
            </a:r>
          </a:p>
          <a:p>
            <a:r>
              <a:rPr lang="en-US" baseline="0" dirty="0" smtClean="0"/>
              <a:t> </a:t>
            </a:r>
          </a:p>
          <a:p>
            <a:r>
              <a:rPr lang="en-US" dirty="0" smtClean="0"/>
              <a:t>Sign up at:</a:t>
            </a:r>
          </a:p>
          <a:p>
            <a:endParaRPr lang="en-US" dirty="0" smtClean="0"/>
          </a:p>
          <a:p>
            <a:pPr lvl="1"/>
            <a:r>
              <a:rPr lang="en-US" b="1" u="sng" dirty="0" smtClean="0">
                <a:hlinkClick r:id="rId3"/>
              </a:rPr>
              <a:t>https://nara.ilinc.com/public/rriat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D8A9EB-B882-4A21-B047-17DDD737B39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an ERA Help desk.  The help desk can answer questions regarding how to use ERA, from establishing passwords to navigating the forms.</a:t>
            </a:r>
          </a:p>
          <a:p>
            <a:endParaRPr lang="en-US" baseline="0" dirty="0" smtClean="0"/>
          </a:p>
          <a:p>
            <a:r>
              <a:rPr lang="en-US" baseline="0" dirty="0" smtClean="0"/>
              <a:t>We are always available to travel to your locations or conduct teleconferences with you regarding using ERA.  Just give me a call or send an email.</a:t>
            </a:r>
            <a:endParaRPr lang="en-US" dirty="0"/>
          </a:p>
        </p:txBody>
      </p:sp>
      <p:sp>
        <p:nvSpPr>
          <p:cNvPr id="4" name="Slide Number Placeholder 3"/>
          <p:cNvSpPr>
            <a:spLocks noGrp="1"/>
          </p:cNvSpPr>
          <p:nvPr>
            <p:ph type="sldNum" sz="quarter" idx="10"/>
          </p:nvPr>
        </p:nvSpPr>
        <p:spPr/>
        <p:txBody>
          <a:bodyPr/>
          <a:lstStyle/>
          <a:p>
            <a:pPr>
              <a:defRPr/>
            </a:pPr>
            <a:fld id="{20600AFC-2904-400C-975A-698A12305A6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dirty="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dirty="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dirty="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dirty="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dirty="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dirty="0"/>
            </a:p>
          </p:txBody>
        </p:sp>
      </p:grpSp>
      <p:sp>
        <p:nvSpPr>
          <p:cNvPr id="10752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1075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p>
        </p:txBody>
      </p:sp>
      <p:sp>
        <p:nvSpPr>
          <p:cNvPr id="13" name="Rectangle 6"/>
          <p:cNvSpPr>
            <a:spLocks noGrp="1" noChangeArrowheads="1"/>
          </p:cNvSpPr>
          <p:nvPr>
            <p:ph type="ftr" sz="quarter" idx="11"/>
          </p:nvPr>
        </p:nvSpPr>
        <p:spPr/>
        <p:txBody>
          <a:bodyPr/>
          <a:lstStyle>
            <a:lvl1pPr>
              <a:defRPr smtClean="0"/>
            </a:lvl1pPr>
          </a:lstStyle>
          <a:p>
            <a:pPr>
              <a:defRPr/>
            </a:pPr>
            <a:endParaRPr lang="en-US" dirty="0"/>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3F904965-C4C2-434B-9AEC-BF4F9AF8047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5AE7B0-080B-4C50-BD27-217ED516C6C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A286CF-DEAF-402B-9337-62588CE2352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490DCF-A6B9-426D-BC17-C14425BDEA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EDDA64-0AC6-4E33-89F1-198BA3DD2A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1F40913-88DA-4ADF-A8B9-C567B04A5B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90723F2-218E-4057-97D5-7E54EEE623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3EDBDDB-054D-4835-9A26-AE498BE02B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5ABED11-01C9-48EB-AD02-5B524F65F3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87DA8D9-B8CC-4465-A33D-8A4258B013E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C5FC1E-5C97-4065-8806-ACA21D30FB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dirty="0"/>
          </a:p>
        </p:txBody>
      </p:sp>
      <p:sp>
        <p:nvSpPr>
          <p:cNvPr id="106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dirty="0"/>
          </a:p>
        </p:txBody>
      </p:sp>
      <p:sp>
        <p:nvSpPr>
          <p:cNvPr id="1065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3BBCD699-2EC2-429F-919A-089B57C217CC}" type="slidenum">
              <a:rPr lang="en-US"/>
              <a:pPr>
                <a:defRPr/>
              </a:pPr>
              <a:t>‹#›</a:t>
            </a:fld>
            <a:endParaRPr lang="en-US" dirty="0"/>
          </a:p>
        </p:txBody>
      </p:sp>
      <p:grpSp>
        <p:nvGrpSpPr>
          <p:cNvPr id="1031" name="Group 7"/>
          <p:cNvGrpSpPr>
            <a:grpSpLocks/>
          </p:cNvGrpSpPr>
          <p:nvPr/>
        </p:nvGrpSpPr>
        <p:grpSpPr bwMode="auto">
          <a:xfrm>
            <a:off x="279400" y="152400"/>
            <a:ext cx="8686800" cy="1600200"/>
            <a:chOff x="176" y="96"/>
            <a:chExt cx="5472" cy="1008"/>
          </a:xfrm>
        </p:grpSpPr>
        <p:sp>
          <p:nvSpPr>
            <p:cNvPr id="1065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1065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dirty="0"/>
            </a:p>
          </p:txBody>
        </p:sp>
        <p:sp>
          <p:nvSpPr>
            <p:cNvPr id="1065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dirty="0"/>
            </a:p>
          </p:txBody>
        </p:sp>
        <p:sp>
          <p:nvSpPr>
            <p:cNvPr id="1065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dirty="0"/>
            </a:p>
          </p:txBody>
        </p:sp>
        <p:sp>
          <p:nvSpPr>
            <p:cNvPr id="1065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dirty="0"/>
            </a:p>
          </p:txBody>
        </p:sp>
      </p:grpSp>
    </p:spTree>
  </p:cSld>
  <p:clrMap bg1="lt1" tx1="dk1" bg2="lt2" tx2="dk2" accent1="accent1" accent2="accent2" accent3="accent3" accent4="accent4" accent5="accent5" accent6="accent6" hlink="hlink" folHlink="folHlink"/>
  <p:sldLayoutIdLst>
    <p:sldLayoutId id="2147483765"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archives.gov/records-mgmt/era/training-assistanc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Annual.move@nar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ERAHelp@nara.gov" TargetMode="External"/><Relationship Id="rId4" Type="http://schemas.openxmlformats.org/officeDocument/2006/relationships/hyperlink" Target="mailto:Michael.Carlson@nar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rchives.gov/declassification/ndc/forms/na-1413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nnual.move@nar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ra.ilinc.com/public/rri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michael.carlson@nara.gov" TargetMode="External"/><Relationship Id="rId5" Type="http://schemas.openxmlformats.org/officeDocument/2006/relationships/hyperlink" Target="mailto:ERAHelp@nara.gov"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696200" cy="1371600"/>
          </a:xfrm>
        </p:spPr>
        <p:txBody>
          <a:bodyPr/>
          <a:lstStyle/>
          <a:p>
            <a:pPr algn="ctr"/>
            <a:r>
              <a:rPr lang="en-US" sz="4400" dirty="0">
                <a:latin typeface="Calibri" pitchFamily="34" charset="0"/>
              </a:rPr>
              <a:t>Annual Move of Permanent Records to </a:t>
            </a:r>
            <a:r>
              <a:rPr lang="en-US" sz="4400" dirty="0">
                <a:latin typeface="Calibri" pitchFamily="34" charset="0"/>
              </a:rPr>
              <a:t>NARA</a:t>
            </a:r>
            <a:endParaRPr lang="en-US" sz="4400" dirty="0">
              <a:latin typeface="Calibri" pitchFamily="34" charset="0"/>
            </a:endParaRPr>
          </a:p>
        </p:txBody>
      </p:sp>
      <p:sp>
        <p:nvSpPr>
          <p:cNvPr id="3" name="Subtitle 2"/>
          <p:cNvSpPr>
            <a:spLocks noGrp="1"/>
          </p:cNvSpPr>
          <p:nvPr>
            <p:ph type="subTitle" idx="1"/>
          </p:nvPr>
        </p:nvSpPr>
        <p:spPr>
          <a:xfrm>
            <a:off x="762000" y="4114800"/>
            <a:ext cx="7696200" cy="1708150"/>
          </a:xfrm>
        </p:spPr>
        <p:txBody>
          <a:bodyPr/>
          <a:lstStyle/>
          <a:p>
            <a:r>
              <a:rPr lang="en-US" sz="2400" dirty="0">
                <a:solidFill>
                  <a:schemeClr val="tx2"/>
                </a:solidFill>
                <a:latin typeface="Calibri" pitchFamily="34" charset="0"/>
                <a:ea typeface="+mj-ea"/>
                <a:cs typeface="+mj-cs"/>
              </a:rPr>
              <a:t>August 21, 2013</a:t>
            </a:r>
          </a:p>
          <a:p>
            <a:r>
              <a:rPr lang="en-US" sz="2400" dirty="0">
                <a:solidFill>
                  <a:schemeClr val="tx2"/>
                </a:solidFill>
                <a:latin typeface="Calibri" pitchFamily="34" charset="0"/>
                <a:ea typeface="+mj-ea"/>
                <a:cs typeface="+mj-cs"/>
              </a:rPr>
              <a:t>BRIDG Meeting</a:t>
            </a:r>
          </a:p>
          <a:p>
            <a:endParaRPr lang="en-US" sz="2400" dirty="0">
              <a:solidFill>
                <a:schemeClr val="tx2"/>
              </a:solidFill>
              <a:latin typeface="Calibri" pitchFamily="34" charset="0"/>
              <a:ea typeface="+mj-ea"/>
              <a:cs typeface="+mj-cs"/>
            </a:endParaRPr>
          </a:p>
          <a:p>
            <a:r>
              <a:rPr lang="en-US" sz="2400" dirty="0">
                <a:solidFill>
                  <a:schemeClr val="tx2"/>
                </a:solidFill>
                <a:latin typeface="Calibri" pitchFamily="34" charset="0"/>
                <a:ea typeface="+mj-ea"/>
                <a:cs typeface="+mj-cs"/>
              </a:rPr>
              <a:t>Michael Carlson, </a:t>
            </a:r>
            <a:r>
              <a:rPr lang="en-US" sz="2400" dirty="0">
                <a:solidFill>
                  <a:schemeClr val="tx2"/>
                </a:solidFill>
                <a:latin typeface="Calibri" pitchFamily="34" charset="0"/>
                <a:ea typeface="+mj-ea"/>
                <a:cs typeface="+mj-cs"/>
              </a:rPr>
              <a:t>NARA</a:t>
            </a:r>
            <a:endParaRPr lang="en-US" sz="2400" dirty="0">
              <a:solidFill>
                <a:schemeClr val="tx2"/>
              </a:solidFill>
              <a:latin typeface="Calibri" pitchFamily="34" charset="0"/>
              <a:ea typeface="+mj-ea"/>
              <a:cs typeface="+mj-cs"/>
            </a:endParaRPr>
          </a:p>
          <a:p>
            <a:endParaRPr lang="en-US" sz="2400" dirty="0">
              <a:solidFill>
                <a:schemeClr val="tx2"/>
              </a:solidFill>
              <a:latin typeface="Calibri" pitchFamily="34" charset="0"/>
              <a:ea typeface="+mj-ea"/>
              <a:cs typeface="+mj-cs"/>
            </a:endParaRPr>
          </a:p>
          <a:p>
            <a:endParaRPr lang="en-US" dirty="0">
              <a:solidFill>
                <a:schemeClr val="tx2"/>
              </a:solidFill>
              <a:latin typeface="Calibri" pitchFamily="34" charset="0"/>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&amp; Support</a:t>
            </a:r>
          </a:p>
        </p:txBody>
      </p:sp>
      <p:pic>
        <p:nvPicPr>
          <p:cNvPr id="5" name="Content Placeholder 4" descr="Help Desk.jpg"/>
          <p:cNvPicPr>
            <a:picLocks noGrp="1" noChangeAspect="1"/>
          </p:cNvPicPr>
          <p:nvPr>
            <p:ph idx="1"/>
          </p:nvPr>
        </p:nvPicPr>
        <p:blipFill>
          <a:blip r:embed="rId3" cstate="print"/>
          <a:stretch>
            <a:fillRect/>
          </a:stretch>
        </p:blipFill>
        <p:spPr>
          <a:xfrm>
            <a:off x="914400" y="2819400"/>
            <a:ext cx="3268150" cy="2677160"/>
          </a:xfrm>
        </p:spPr>
      </p:pic>
      <p:sp>
        <p:nvSpPr>
          <p:cNvPr id="4" name="Slide Number Placeholder 3"/>
          <p:cNvSpPr>
            <a:spLocks noGrp="1"/>
          </p:cNvSpPr>
          <p:nvPr>
            <p:ph type="sldNum" sz="quarter" idx="12"/>
          </p:nvPr>
        </p:nvSpPr>
        <p:spPr/>
        <p:txBody>
          <a:bodyPr/>
          <a:lstStyle/>
          <a:p>
            <a:pPr>
              <a:defRPr/>
            </a:pPr>
            <a:fld id="{46490DCF-A6B9-426D-BC17-C14425BDEA73}" type="slidenum">
              <a:rPr lang="en-US"/>
              <a:pPr>
                <a:defRPr/>
              </a:pPr>
              <a:t>10</a:t>
            </a:fld>
            <a:endParaRPr lang="en-US" dirty="0"/>
          </a:p>
        </p:txBody>
      </p:sp>
      <p:sp>
        <p:nvSpPr>
          <p:cNvPr id="7" name="TextBox 6"/>
          <p:cNvSpPr txBox="1"/>
          <p:nvPr/>
        </p:nvSpPr>
        <p:spPr>
          <a:xfrm>
            <a:off x="1219200" y="1981200"/>
            <a:ext cx="2667000" cy="954107"/>
          </a:xfrm>
          <a:prstGeom prst="rect">
            <a:avLst/>
          </a:prstGeom>
          <a:noFill/>
        </p:spPr>
        <p:txBody>
          <a:bodyPr wrap="square" rtlCol="0">
            <a:spAutoFit/>
          </a:bodyPr>
          <a:lstStyle/>
          <a:p>
            <a:pPr algn="ctr"/>
            <a:r>
              <a:rPr lang="en-US" sz="2800" dirty="0">
                <a:latin typeface="Calibri" pitchFamily="34" charset="0"/>
                <a:cs typeface="Calibri" pitchFamily="34" charset="0"/>
              </a:rPr>
              <a:t>Training Assistance </a:t>
            </a:r>
          </a:p>
        </p:txBody>
      </p:sp>
      <p:sp>
        <p:nvSpPr>
          <p:cNvPr id="8" name="TextBox 7"/>
          <p:cNvSpPr txBox="1"/>
          <p:nvPr/>
        </p:nvSpPr>
        <p:spPr>
          <a:xfrm>
            <a:off x="5486400" y="4419600"/>
            <a:ext cx="2819400" cy="523220"/>
          </a:xfrm>
          <a:prstGeom prst="rect">
            <a:avLst/>
          </a:prstGeom>
          <a:noFill/>
        </p:spPr>
        <p:txBody>
          <a:bodyPr wrap="square" rtlCol="0">
            <a:spAutoFit/>
          </a:bodyPr>
          <a:lstStyle/>
          <a:p>
            <a:pPr algn="ctr"/>
            <a:r>
              <a:rPr lang="en-US" sz="2800" dirty="0">
                <a:latin typeface="Calibri" pitchFamily="34" charset="0"/>
                <a:cs typeface="Calibri" pitchFamily="34" charset="0"/>
              </a:rPr>
              <a:t>Online Training</a:t>
            </a:r>
          </a:p>
        </p:txBody>
      </p:sp>
      <p:sp>
        <p:nvSpPr>
          <p:cNvPr id="10" name="TextBox 9"/>
          <p:cNvSpPr txBox="1"/>
          <p:nvPr/>
        </p:nvSpPr>
        <p:spPr>
          <a:xfrm>
            <a:off x="152400" y="5791200"/>
            <a:ext cx="5334000" cy="646331"/>
          </a:xfrm>
          <a:prstGeom prst="rect">
            <a:avLst/>
          </a:prstGeom>
          <a:noFill/>
          <a:ln w="50800">
            <a:solidFill>
              <a:schemeClr val="accent2"/>
            </a:solidFill>
          </a:ln>
        </p:spPr>
        <p:txBody>
          <a:bodyPr wrap="square" rtlCol="0">
            <a:spAutoFit/>
          </a:bodyPr>
          <a:lstStyle/>
          <a:p>
            <a:pPr algn="ctr"/>
            <a:r>
              <a:rPr lang="en-US" dirty="0">
                <a:latin typeface="Calibri" pitchFamily="34" charset="0"/>
                <a:cs typeface="Calibri" pitchFamily="34" charset="0"/>
                <a:hlinkClick r:id="rId4"/>
              </a:rPr>
              <a:t>http://www.archives.gov/records-mgmt/era/training-assistance.pdf</a:t>
            </a:r>
            <a:r>
              <a:rPr lang="en-US" dirty="0">
                <a:latin typeface="Calibri" pitchFamily="34" charset="0"/>
                <a:cs typeface="Calibri" pitchFamily="34" charset="0"/>
              </a:rPr>
              <a:t> </a:t>
            </a:r>
          </a:p>
        </p:txBody>
      </p:sp>
      <p:sp>
        <p:nvSpPr>
          <p:cNvPr id="11" name="TextBox 10"/>
          <p:cNvSpPr txBox="1"/>
          <p:nvPr/>
        </p:nvSpPr>
        <p:spPr>
          <a:xfrm>
            <a:off x="5638800" y="5105400"/>
            <a:ext cx="2590800" cy="646331"/>
          </a:xfrm>
          <a:prstGeom prst="rect">
            <a:avLst/>
          </a:prstGeom>
          <a:solidFill>
            <a:schemeClr val="bg1"/>
          </a:solidFill>
          <a:ln w="50800">
            <a:solidFill>
              <a:schemeClr val="bg2"/>
            </a:solidFill>
          </a:ln>
        </p:spPr>
        <p:txBody>
          <a:bodyPr wrap="square" rtlCol="0">
            <a:spAutoFit/>
          </a:bodyPr>
          <a:lstStyle/>
          <a:p>
            <a:r>
              <a:rPr lang="en-US" dirty="0">
                <a:latin typeface="Calibri" pitchFamily="34" charset="0"/>
                <a:cs typeface="Calibri" pitchFamily="34" charset="0"/>
              </a:rPr>
              <a:t>http://www.archives.gov/era/training/</a:t>
            </a:r>
          </a:p>
        </p:txBody>
      </p:sp>
      <p:pic>
        <p:nvPicPr>
          <p:cNvPr id="13" name="Picture 12" descr="Hands on training.jpg"/>
          <p:cNvPicPr>
            <a:picLocks noChangeAspect="1"/>
          </p:cNvPicPr>
          <p:nvPr/>
        </p:nvPicPr>
        <p:blipFill>
          <a:blip r:embed="rId5" cstate="print"/>
          <a:stretch>
            <a:fillRect/>
          </a:stretch>
        </p:blipFill>
        <p:spPr>
          <a:xfrm>
            <a:off x="914400" y="2860042"/>
            <a:ext cx="3297262" cy="2550158"/>
          </a:xfrm>
          <a:prstGeom prst="rect">
            <a:avLst/>
          </a:prstGeom>
        </p:spPr>
      </p:pic>
      <p:pic>
        <p:nvPicPr>
          <p:cNvPr id="12" name="Picture 11"/>
          <p:cNvPicPr/>
          <p:nvPr/>
        </p:nvPicPr>
        <p:blipFill>
          <a:blip r:embed="rId6" cstate="print"/>
          <a:srcRect/>
          <a:stretch>
            <a:fillRect/>
          </a:stretch>
        </p:blipFill>
        <p:spPr bwMode="auto">
          <a:xfrm>
            <a:off x="4572000" y="1905000"/>
            <a:ext cx="4343400" cy="25907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itchFamily="34" charset="0"/>
                <a:cs typeface="Calibri" pitchFamily="34" charset="0"/>
              </a:rPr>
              <a:t>Training &amp; Support</a:t>
            </a:r>
          </a:p>
        </p:txBody>
      </p:sp>
      <p:pic>
        <p:nvPicPr>
          <p:cNvPr id="1027" name="Picture 3"/>
          <p:cNvPicPr>
            <a:picLocks noGrp="1" noChangeAspect="1" noChangeArrowheads="1"/>
          </p:cNvPicPr>
          <p:nvPr>
            <p:ph sz="half" idx="1"/>
          </p:nvPr>
        </p:nvPicPr>
        <p:blipFill>
          <a:blip r:embed="rId3" cstate="print"/>
          <a:stretch>
            <a:fillRect/>
          </a:stretch>
        </p:blipFill>
        <p:spPr bwMode="auto">
          <a:xfrm>
            <a:off x="533400" y="2057400"/>
            <a:ext cx="3411583" cy="4302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6490DCF-A6B9-426D-BC17-C14425BDEA73}" type="slidenum">
              <a:rPr lang="en-US"/>
              <a:pPr>
                <a:defRPr/>
              </a:pPr>
              <a:t>11</a:t>
            </a:fld>
            <a:endParaRPr lang="en-US" dirty="0"/>
          </a:p>
        </p:txBody>
      </p:sp>
      <p:pic>
        <p:nvPicPr>
          <p:cNvPr id="1028" name="Picture 4"/>
          <p:cNvPicPr>
            <a:picLocks noGrp="1" noChangeAspect="1" noChangeArrowheads="1"/>
          </p:cNvPicPr>
          <p:nvPr>
            <p:ph sz="half" idx="2"/>
          </p:nvPr>
        </p:nvPicPr>
        <p:blipFill>
          <a:blip r:embed="rId4" cstate="print"/>
          <a:srcRect/>
          <a:stretch>
            <a:fillRect/>
          </a:stretch>
        </p:blipFill>
        <p:spPr bwMode="auto">
          <a:xfrm>
            <a:off x="4648200" y="3200400"/>
            <a:ext cx="4038600" cy="3059102"/>
          </a:xfrm>
          <a:prstGeom prst="rect">
            <a:avLst/>
          </a:prstGeom>
          <a:noFill/>
          <a:ln w="9525">
            <a:noFill/>
            <a:miter lim="800000"/>
            <a:headEnd/>
            <a:tailEnd/>
          </a:ln>
        </p:spPr>
      </p:pic>
      <p:sp>
        <p:nvSpPr>
          <p:cNvPr id="9" name="TextBox 8"/>
          <p:cNvSpPr txBox="1"/>
          <p:nvPr/>
        </p:nvSpPr>
        <p:spPr>
          <a:xfrm>
            <a:off x="4267200" y="1981200"/>
            <a:ext cx="4495800" cy="1231106"/>
          </a:xfrm>
          <a:prstGeom prst="rect">
            <a:avLst/>
          </a:prstGeom>
          <a:noFill/>
        </p:spPr>
        <p:txBody>
          <a:bodyPr wrap="square" rtlCol="0">
            <a:spAutoFit/>
          </a:bodyPr>
          <a:lstStyle/>
          <a:p>
            <a:pPr marL="0" lvl="1"/>
            <a:r>
              <a:rPr lang="en-US" sz="2800" dirty="0">
                <a:latin typeface="Calibri" pitchFamily="34" charset="0"/>
                <a:cs typeface="Calibri" pitchFamily="34" charset="0"/>
              </a:rPr>
              <a:t>http://www.archives.gov/records-mgmt/era/</a:t>
            </a:r>
          </a:p>
          <a:p>
            <a:pPr marL="0"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609600"/>
            <a:ext cx="7772400" cy="1143000"/>
          </a:xfrm>
          <a:ln/>
        </p:spPr>
        <p:txBody>
          <a:bodyPr>
            <a:normAutofit fontScale="90000"/>
          </a:bodyPr>
          <a:lstStyle/>
          <a:p>
            <a:pPr algn="ctr"/>
            <a:r>
              <a:rPr lang="en-US" sz="2400" dirty="0"/>
              <a:t/>
            </a:r>
            <a:br>
              <a:rPr lang="en-US" sz="2400" dirty="0"/>
            </a:br>
            <a:r>
              <a:rPr lang="en-US" sz="4900" dirty="0"/>
              <a:t>Contact</a:t>
            </a:r>
          </a:p>
        </p:txBody>
      </p:sp>
      <p:sp>
        <p:nvSpPr>
          <p:cNvPr id="111619" name="Rectangle 3"/>
          <p:cNvSpPr>
            <a:spLocks noGrp="1" noChangeArrowheads="1"/>
          </p:cNvSpPr>
          <p:nvPr>
            <p:ph idx="1"/>
          </p:nvPr>
        </p:nvSpPr>
        <p:spPr>
          <a:xfrm>
            <a:off x="685800" y="1752600"/>
            <a:ext cx="8229600" cy="4114800"/>
          </a:xfrm>
        </p:spPr>
        <p:txBody>
          <a:bodyPr>
            <a:normAutofit fontScale="85000" lnSpcReduction="20000"/>
          </a:bodyPr>
          <a:lstStyle/>
          <a:p>
            <a:pPr lvl="0">
              <a:buClr>
                <a:srgbClr val="660000"/>
              </a:buClr>
              <a:buNone/>
            </a:pPr>
            <a:r>
              <a:rPr lang="en-US" sz="2800" dirty="0">
                <a:solidFill>
                  <a:srgbClr val="000000"/>
                </a:solidFill>
              </a:rPr>
              <a:t>Annual Move Questions and Feedback</a:t>
            </a:r>
          </a:p>
          <a:p>
            <a:pPr lvl="0">
              <a:buClr>
                <a:srgbClr val="660000"/>
              </a:buClr>
              <a:buNone/>
            </a:pPr>
            <a:r>
              <a:rPr lang="en-US" sz="2800" dirty="0">
                <a:solidFill>
                  <a:srgbClr val="000000"/>
                </a:solidFill>
                <a:hlinkClick r:id="rId3"/>
              </a:rPr>
              <a:t>Annual.move@nara.gov</a:t>
            </a:r>
            <a:endParaRPr lang="en-US" sz="2800" dirty="0">
              <a:solidFill>
                <a:srgbClr val="000000"/>
              </a:solidFill>
            </a:endParaRPr>
          </a:p>
          <a:p>
            <a:pPr lvl="0">
              <a:buClr>
                <a:srgbClr val="660000"/>
              </a:buClr>
              <a:buNone/>
            </a:pPr>
            <a:endParaRPr lang="en-US" sz="2800" dirty="0">
              <a:solidFill>
                <a:srgbClr val="000000"/>
              </a:solidFill>
            </a:endParaRPr>
          </a:p>
          <a:p>
            <a:pPr lvl="0">
              <a:buClr>
                <a:srgbClr val="660000"/>
              </a:buClr>
              <a:buNone/>
            </a:pPr>
            <a:r>
              <a:rPr lang="en-US" sz="2800" dirty="0">
                <a:solidFill>
                  <a:srgbClr val="000000"/>
                </a:solidFill>
              </a:rPr>
              <a:t>ERA Assistance</a:t>
            </a:r>
          </a:p>
          <a:p>
            <a:pPr lvl="0">
              <a:buClr>
                <a:srgbClr val="660000"/>
              </a:buClr>
              <a:buNone/>
            </a:pPr>
            <a:endParaRPr lang="en-US" sz="2400" dirty="0">
              <a:solidFill>
                <a:srgbClr val="000000"/>
              </a:solidFill>
            </a:endParaRPr>
          </a:p>
          <a:p>
            <a:pPr lvl="0">
              <a:buClr>
                <a:srgbClr val="660000"/>
              </a:buClr>
              <a:buNone/>
            </a:pPr>
            <a:r>
              <a:rPr lang="en-US" sz="2400" dirty="0">
                <a:solidFill>
                  <a:srgbClr val="000000"/>
                </a:solidFill>
              </a:rPr>
              <a:t>Michael Carlson			</a:t>
            </a:r>
          </a:p>
          <a:p>
            <a:pPr lvl="0">
              <a:buClr>
                <a:srgbClr val="660000"/>
              </a:buClr>
              <a:buNone/>
            </a:pPr>
            <a:r>
              <a:rPr lang="en-US" sz="2400" dirty="0">
                <a:solidFill>
                  <a:srgbClr val="000000"/>
                </a:solidFill>
                <a:hlinkClick r:id="rId4"/>
              </a:rPr>
              <a:t>Michael.Carlson@nara.gov</a:t>
            </a:r>
            <a:r>
              <a:rPr lang="en-US" sz="2400" dirty="0">
                <a:solidFill>
                  <a:srgbClr val="000000"/>
                </a:solidFill>
              </a:rPr>
              <a:t>		</a:t>
            </a:r>
          </a:p>
          <a:p>
            <a:pPr lvl="0">
              <a:buClr>
                <a:srgbClr val="660000"/>
              </a:buClr>
              <a:buNone/>
            </a:pPr>
            <a:r>
              <a:rPr lang="en-US" sz="2400" dirty="0">
                <a:solidFill>
                  <a:srgbClr val="000000"/>
                </a:solidFill>
              </a:rPr>
              <a:t>301-837-1578				</a:t>
            </a:r>
          </a:p>
          <a:p>
            <a:pPr lvl="0">
              <a:buClr>
                <a:srgbClr val="660000"/>
              </a:buClr>
              <a:buNone/>
            </a:pPr>
            <a:endParaRPr lang="en-US" sz="2400" dirty="0">
              <a:solidFill>
                <a:srgbClr val="000000"/>
              </a:solidFill>
            </a:endParaRPr>
          </a:p>
          <a:p>
            <a:pPr lvl="0">
              <a:buClr>
                <a:srgbClr val="660000"/>
              </a:buClr>
              <a:buNone/>
            </a:pPr>
            <a:r>
              <a:rPr lang="en-US" sz="2400" dirty="0">
                <a:solidFill>
                  <a:srgbClr val="000000"/>
                </a:solidFill>
              </a:rPr>
              <a:t>Or your appraisal or accessioning archivist</a:t>
            </a:r>
          </a:p>
          <a:p>
            <a:pPr lvl="0">
              <a:buClr>
                <a:srgbClr val="660000"/>
              </a:buClr>
              <a:buNone/>
            </a:pPr>
            <a:endParaRPr lang="en-US" sz="2400" dirty="0">
              <a:solidFill>
                <a:srgbClr val="000000"/>
              </a:solidFill>
            </a:endParaRPr>
          </a:p>
          <a:p>
            <a:pPr lvl="0">
              <a:buClr>
                <a:srgbClr val="660000"/>
              </a:buClr>
              <a:buNone/>
            </a:pPr>
            <a:r>
              <a:rPr lang="en-US" sz="2400" dirty="0">
                <a:solidFill>
                  <a:srgbClr val="000000"/>
                </a:solidFill>
              </a:rPr>
              <a:t>Or the ERA Help Desk at </a:t>
            </a:r>
            <a:r>
              <a:rPr lang="en-US" sz="2400" dirty="0"/>
              <a:t>877-372-9594 or </a:t>
            </a:r>
            <a:r>
              <a:rPr lang="en-US" sz="2400" dirty="0">
                <a:hlinkClick r:id="rId5"/>
              </a:rPr>
              <a:t>ERAHelp@nara.gov</a:t>
            </a:r>
            <a:r>
              <a:rPr lang="en-US" sz="2400" dirty="0"/>
              <a:t> </a:t>
            </a:r>
            <a:endParaRPr lang="en-US" sz="2400" dirty="0">
              <a:solidFill>
                <a:srgbClr val="000000"/>
              </a:solidFill>
            </a:endParaRPr>
          </a:p>
          <a:p>
            <a:pPr lvl="0">
              <a:buClr>
                <a:srgbClr val="660000"/>
              </a:buClr>
              <a:buNone/>
            </a:pPr>
            <a:endParaRPr lang="en-US" dirty="0">
              <a:solidFill>
                <a:srgbClr val="000000"/>
              </a:solidFill>
            </a:endParaRPr>
          </a:p>
          <a:p>
            <a:pPr lvl="1">
              <a:buFontTx/>
              <a:buNone/>
            </a:pPr>
            <a:endParaRPr lang="en-US" sz="2400" dirty="0"/>
          </a:p>
        </p:txBody>
      </p:sp>
      <p:sp>
        <p:nvSpPr>
          <p:cNvPr id="6" name="Slide Number Placeholder 5"/>
          <p:cNvSpPr>
            <a:spLocks noGrp="1"/>
          </p:cNvSpPr>
          <p:nvPr>
            <p:ph type="sldNum" sz="quarter" idx="12"/>
          </p:nvPr>
        </p:nvSpPr>
        <p:spPr/>
        <p:txBody>
          <a:bodyPr/>
          <a:lstStyle/>
          <a:p>
            <a:pPr>
              <a:defRPr/>
            </a:pPr>
            <a:fld id="{46490DCF-A6B9-426D-BC17-C14425BDEA73}" type="slidenum">
              <a:rPr lang="en-US"/>
              <a:pPr>
                <a:defRPr/>
              </a:pPr>
              <a:t>12</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ERA for the Annual Move</a:t>
            </a:r>
          </a:p>
        </p:txBody>
      </p:sp>
      <p:pic>
        <p:nvPicPr>
          <p:cNvPr id="7" name="Content Placeholder 6" descr="Annual move.gif"/>
          <p:cNvPicPr>
            <a:picLocks noGrp="1" noChangeAspect="1"/>
          </p:cNvPicPr>
          <p:nvPr>
            <p:ph idx="1"/>
          </p:nvPr>
        </p:nvPicPr>
        <p:blipFill>
          <a:blip r:embed="rId3" cstate="print"/>
          <a:stretch>
            <a:fillRect/>
          </a:stretch>
        </p:blipFill>
        <p:spPr>
          <a:xfrm>
            <a:off x="385482" y="4191000"/>
            <a:ext cx="3025588" cy="2057400"/>
          </a:xfrm>
        </p:spPr>
      </p:pic>
      <p:pic>
        <p:nvPicPr>
          <p:cNvPr id="8" name="Picture 7" descr="Annual Move 2.gif"/>
          <p:cNvPicPr>
            <a:picLocks noChangeAspect="1"/>
          </p:cNvPicPr>
          <p:nvPr/>
        </p:nvPicPr>
        <p:blipFill>
          <a:blip r:embed="rId4" cstate="print"/>
          <a:stretch>
            <a:fillRect/>
          </a:stretch>
        </p:blipFill>
        <p:spPr>
          <a:xfrm>
            <a:off x="2974622" y="3505200"/>
            <a:ext cx="3273778" cy="2209800"/>
          </a:xfrm>
          <a:prstGeom prst="rect">
            <a:avLst/>
          </a:prstGeom>
        </p:spPr>
      </p:pic>
      <p:sp>
        <p:nvSpPr>
          <p:cNvPr id="9" name="TextBox 8"/>
          <p:cNvSpPr txBox="1"/>
          <p:nvPr/>
        </p:nvSpPr>
        <p:spPr>
          <a:xfrm>
            <a:off x="685800" y="2057400"/>
            <a:ext cx="2971800" cy="1200329"/>
          </a:xfrm>
          <a:prstGeom prst="rect">
            <a:avLst/>
          </a:prstGeom>
          <a:noFill/>
        </p:spPr>
        <p:txBody>
          <a:bodyPr wrap="square" rtlCol="0">
            <a:spAutoFit/>
          </a:bodyPr>
          <a:lstStyle/>
          <a:p>
            <a:r>
              <a:rPr lang="en-US" sz="3600" dirty="0">
                <a:latin typeface="Calibri" pitchFamily="34" charset="0"/>
              </a:rPr>
              <a:t>P2014 Annual Move </a:t>
            </a:r>
          </a:p>
        </p:txBody>
      </p:sp>
      <p:pic>
        <p:nvPicPr>
          <p:cNvPr id="10" name="Picture 9" descr="Annual Move 3.gif"/>
          <p:cNvPicPr>
            <a:picLocks noChangeAspect="1"/>
          </p:cNvPicPr>
          <p:nvPr/>
        </p:nvPicPr>
        <p:blipFill>
          <a:blip r:embed="rId5" cstate="print"/>
          <a:stretch>
            <a:fillRect/>
          </a:stretch>
        </p:blipFill>
        <p:spPr>
          <a:xfrm>
            <a:off x="5486400" y="2209800"/>
            <a:ext cx="2789020" cy="2133600"/>
          </a:xfrm>
          <a:prstGeom prst="rect">
            <a:avLst/>
          </a:prstGeom>
        </p:spPr>
      </p:pic>
      <p:sp>
        <p:nvSpPr>
          <p:cNvPr id="13" name="Slide Number Placeholder 12"/>
          <p:cNvSpPr>
            <a:spLocks noGrp="1"/>
          </p:cNvSpPr>
          <p:nvPr>
            <p:ph type="sldNum" sz="quarter" idx="12"/>
          </p:nvPr>
        </p:nvSpPr>
        <p:spPr/>
        <p:txBody>
          <a:bodyPr/>
          <a:lstStyle/>
          <a:p>
            <a:pPr>
              <a:defRPr/>
            </a:pPr>
            <a:fld id="{46490DCF-A6B9-426D-BC17-C14425BDEA73}" type="slidenum">
              <a:rPr lang="en-US"/>
              <a:pPr>
                <a:defRPr/>
              </a:pPr>
              <a:t>2</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35"/>
          <p:cNvSpPr>
            <a:spLocks noChangeArrowheads="1"/>
          </p:cNvSpPr>
          <p:nvPr/>
        </p:nvSpPr>
        <p:spPr bwMode="auto">
          <a:xfrm>
            <a:off x="299975" y="3739532"/>
            <a:ext cx="8535265"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dirty="0">
              <a:latin typeface="Calibri" pitchFamily="-111" charset="0"/>
            </a:endParaRPr>
          </a:p>
        </p:txBody>
      </p:sp>
      <p:grpSp>
        <p:nvGrpSpPr>
          <p:cNvPr id="2" name="Gruppe 107"/>
          <p:cNvGrpSpPr>
            <a:grpSpLocks/>
          </p:cNvGrpSpPr>
          <p:nvPr/>
        </p:nvGrpSpPr>
        <p:grpSpPr bwMode="auto">
          <a:xfrm>
            <a:off x="228600" y="3733800"/>
            <a:ext cx="8582025" cy="737858"/>
            <a:chOff x="282575" y="3461036"/>
            <a:chExt cx="8582155" cy="457200"/>
          </a:xfrm>
        </p:grpSpPr>
        <p:sp>
          <p:nvSpPr>
            <p:cNvPr id="5147" name="Pentagon 104"/>
            <p:cNvSpPr>
              <a:spLocks noChangeArrowheads="1"/>
            </p:cNvSpPr>
            <p:nvPr/>
          </p:nvSpPr>
          <p:spPr bwMode="auto">
            <a:xfrm>
              <a:off x="5969560" y="3461036"/>
              <a:ext cx="1457347" cy="457200"/>
            </a:xfrm>
            <a:prstGeom prst="homePlate">
              <a:avLst>
                <a:gd name="adj" fmla="val 40317"/>
              </a:avLst>
            </a:prstGeom>
            <a:solidFill>
              <a:srgbClr val="0070C0"/>
            </a:solidFill>
            <a:ln w="19050">
              <a:solidFill>
                <a:srgbClr val="92D050"/>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3" name="Gruppe 62"/>
            <p:cNvGrpSpPr>
              <a:grpSpLocks/>
            </p:cNvGrpSpPr>
            <p:nvPr/>
          </p:nvGrpSpPr>
          <p:grpSpPr bwMode="auto">
            <a:xfrm>
              <a:off x="282575" y="3461036"/>
              <a:ext cx="6743802" cy="457200"/>
              <a:chOff x="282575" y="3462341"/>
              <a:chExt cx="6743802" cy="457200"/>
            </a:xfrm>
          </p:grpSpPr>
          <p:grpSp>
            <p:nvGrpSpPr>
              <p:cNvPr id="4" name="Gruppe 75"/>
              <p:cNvGrpSpPr>
                <a:grpSpLocks/>
              </p:cNvGrpSpPr>
              <p:nvPr/>
            </p:nvGrpSpPr>
            <p:grpSpPr bwMode="auto">
              <a:xfrm>
                <a:off x="282575" y="3462341"/>
                <a:ext cx="5662699" cy="457200"/>
                <a:chOff x="272143" y="2949958"/>
                <a:chExt cx="6843029" cy="457921"/>
              </a:xfrm>
            </p:grpSpPr>
            <p:sp>
              <p:nvSpPr>
                <p:cNvPr id="5156" name="Rectangle 445"/>
                <p:cNvSpPr>
                  <a:spLocks noChangeArrowheads="1"/>
                </p:cNvSpPr>
                <p:nvPr/>
              </p:nvSpPr>
              <p:spPr bwMode="auto">
                <a:xfrm>
                  <a:off x="1985299" y="2949958"/>
                  <a:ext cx="1707400" cy="457921"/>
                </a:xfrm>
                <a:prstGeom prst="rect">
                  <a:avLst/>
                </a:prstGeom>
                <a:solidFill>
                  <a:srgbClr val="0070C0"/>
                </a:soli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solidFill>
                  <a:srgbClr val="0070C0"/>
                </a:soli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solidFill>
                  <a:srgbClr val="0070C0"/>
                </a:soli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60" name="Rectangle 445"/>
                <p:cNvSpPr>
                  <a:spLocks noChangeArrowheads="1"/>
                </p:cNvSpPr>
                <p:nvPr/>
              </p:nvSpPr>
              <p:spPr bwMode="auto">
                <a:xfrm>
                  <a:off x="272143" y="2949958"/>
                  <a:ext cx="1707400" cy="457921"/>
                </a:xfrm>
                <a:prstGeom prst="rect">
                  <a:avLst/>
                </a:prstGeom>
                <a:solidFill>
                  <a:srgbClr val="0070C0"/>
                </a:soli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1786085" y="3563361"/>
                <a:ext cx="1412896" cy="300038"/>
              </a:xfrm>
              <a:prstGeom prst="rect">
                <a:avLst/>
              </a:prstGeom>
              <a:solidFill>
                <a:schemeClr val="accent2"/>
              </a:solidFill>
              <a:ln w="19050">
                <a:noFill/>
                <a:round/>
                <a:headEnd/>
                <a:tailEnd/>
              </a:ln>
            </p:spPr>
            <p:txBody>
              <a:bodyPr anchor="ctr"/>
              <a:lstStyle/>
              <a:p>
                <a:pPr indent="-342900" algn="ctr" defTabSz="914400"/>
                <a:r>
                  <a:rPr lang="en-US" b="1" noProof="1">
                    <a:latin typeface="Calibri" pitchFamily="-111" charset="0"/>
                  </a:rPr>
                  <a:t>October 1, 2013</a:t>
                </a:r>
              </a:p>
            </p:txBody>
          </p:sp>
          <p:sp>
            <p:nvSpPr>
              <p:cNvPr id="5152" name="Rectangle 446"/>
              <p:cNvSpPr>
                <a:spLocks noChangeArrowheads="1"/>
              </p:cNvSpPr>
              <p:nvPr/>
            </p:nvSpPr>
            <p:spPr bwMode="auto">
              <a:xfrm>
                <a:off x="3117440" y="3563363"/>
                <a:ext cx="1414484" cy="300038"/>
              </a:xfrm>
              <a:prstGeom prst="rect">
                <a:avLst/>
              </a:prstGeom>
              <a:solidFill>
                <a:schemeClr val="accent2"/>
              </a:solidFill>
              <a:ln w="19050">
                <a:noFill/>
                <a:round/>
                <a:headEnd/>
                <a:tailEnd/>
              </a:ln>
            </p:spPr>
            <p:txBody>
              <a:bodyPr anchor="ctr"/>
              <a:lstStyle/>
              <a:p>
                <a:pPr indent="-342900" algn="ctr" defTabSz="914400"/>
                <a:r>
                  <a:rPr lang="en-US" b="1" noProof="1">
                    <a:latin typeface="Calibri" pitchFamily="-111" charset="0"/>
                  </a:rPr>
                  <a:t>December 1, 2013</a:t>
                </a:r>
              </a:p>
            </p:txBody>
          </p:sp>
          <p:sp>
            <p:nvSpPr>
              <p:cNvPr id="5153" name="Rectangle 447"/>
              <p:cNvSpPr>
                <a:spLocks noChangeArrowheads="1"/>
              </p:cNvSpPr>
              <p:nvPr/>
            </p:nvSpPr>
            <p:spPr bwMode="auto">
              <a:xfrm>
                <a:off x="4581013" y="3570720"/>
                <a:ext cx="1414484" cy="300038"/>
              </a:xfrm>
              <a:prstGeom prst="rect">
                <a:avLst/>
              </a:prstGeom>
              <a:solidFill>
                <a:schemeClr val="accent2"/>
              </a:solidFill>
              <a:ln w="19050">
                <a:noFill/>
                <a:round/>
                <a:headEnd/>
                <a:tailEnd/>
              </a:ln>
            </p:spPr>
            <p:txBody>
              <a:bodyPr anchor="ctr"/>
              <a:lstStyle/>
              <a:p>
                <a:pPr indent="-342900" algn="ctr" defTabSz="914400"/>
                <a:r>
                  <a:rPr lang="en-US" b="1" noProof="1">
                    <a:latin typeface="Calibri" pitchFamily="-111" charset="0"/>
                  </a:rPr>
                  <a:t>January 15, 2014</a:t>
                </a:r>
              </a:p>
            </p:txBody>
          </p:sp>
          <p:sp>
            <p:nvSpPr>
              <p:cNvPr id="5154" name="Rectangle 448"/>
              <p:cNvSpPr>
                <a:spLocks noChangeArrowheads="1"/>
              </p:cNvSpPr>
              <p:nvPr/>
            </p:nvSpPr>
            <p:spPr bwMode="auto">
              <a:xfrm>
                <a:off x="5903668" y="3578078"/>
                <a:ext cx="1122709" cy="300038"/>
              </a:xfrm>
              <a:prstGeom prst="rect">
                <a:avLst/>
              </a:prstGeom>
              <a:solidFill>
                <a:schemeClr val="accent2"/>
              </a:solidFill>
              <a:ln w="19050">
                <a:noFill/>
                <a:round/>
                <a:headEnd/>
                <a:tailEnd/>
              </a:ln>
            </p:spPr>
            <p:txBody>
              <a:bodyPr anchor="ctr"/>
              <a:lstStyle/>
              <a:p>
                <a:pPr indent="-342900" algn="ctr" defTabSz="914400"/>
                <a:r>
                  <a:rPr lang="en-US" b="1" noProof="1">
                    <a:latin typeface="Calibri" pitchFamily="-111" charset="0"/>
                  </a:rPr>
                  <a:t>March 31, 2014</a:t>
                </a:r>
              </a:p>
            </p:txBody>
          </p:sp>
          <p:sp>
            <p:nvSpPr>
              <p:cNvPr id="5155" name="Rectangle 445"/>
              <p:cNvSpPr>
                <a:spLocks noChangeArrowheads="1"/>
              </p:cNvSpPr>
              <p:nvPr/>
            </p:nvSpPr>
            <p:spPr bwMode="auto">
              <a:xfrm>
                <a:off x="282575" y="3556773"/>
                <a:ext cx="1412896" cy="300038"/>
              </a:xfrm>
              <a:prstGeom prst="rect">
                <a:avLst/>
              </a:prstGeom>
              <a:solidFill>
                <a:srgbClr val="00B050"/>
              </a:solidFill>
              <a:ln w="19050">
                <a:noFill/>
                <a:round/>
                <a:headEnd/>
                <a:tailEnd/>
              </a:ln>
            </p:spPr>
            <p:txBody>
              <a:bodyPr anchor="ctr"/>
              <a:lstStyle/>
              <a:p>
                <a:pPr indent="-342900" algn="ctr" defTabSz="914400"/>
                <a:r>
                  <a:rPr lang="en-US" b="1" noProof="1">
                    <a:latin typeface="Calibri" pitchFamily="-111" charset="0"/>
                  </a:rPr>
                  <a:t>August 1, 2013</a:t>
                </a:r>
              </a:p>
            </p:txBody>
          </p:sp>
        </p:grpSp>
        <p:sp>
          <p:nvSpPr>
            <p:cNvPr id="5149" name="Rectangle 448"/>
            <p:cNvSpPr>
              <a:spLocks noChangeArrowheads="1"/>
            </p:cNvSpPr>
            <p:nvPr/>
          </p:nvSpPr>
          <p:spPr bwMode="auto">
            <a:xfrm>
              <a:off x="7450247" y="3556286"/>
              <a:ext cx="1414483" cy="300037"/>
            </a:xfrm>
            <a:prstGeom prst="rect">
              <a:avLst/>
            </a:prstGeom>
            <a:noFill/>
            <a:ln w="19050">
              <a:noFill/>
              <a:round/>
              <a:headEnd/>
              <a:tailEnd/>
            </a:ln>
          </p:spPr>
          <p:txBody>
            <a:bodyPr anchor="ctr"/>
            <a:lstStyle/>
            <a:p>
              <a:pPr indent="-342900" algn="ctr" defTabSz="914400"/>
              <a:r>
                <a:rPr lang="en-US" noProof="1">
                  <a:latin typeface="Calibri" pitchFamily="-111" charset="0"/>
                </a:rPr>
                <a:t>2014</a:t>
              </a:r>
            </a:p>
          </p:txBody>
        </p:sp>
      </p:grpSp>
      <p:sp>
        <p:nvSpPr>
          <p:cNvPr id="5124" name="Rektangel 82"/>
          <p:cNvSpPr>
            <a:spLocks noChangeArrowheads="1"/>
          </p:cNvSpPr>
          <p:nvPr/>
        </p:nvSpPr>
        <p:spPr bwMode="auto">
          <a:xfrm>
            <a:off x="228600" y="1828800"/>
            <a:ext cx="1954213" cy="1169551"/>
          </a:xfrm>
          <a:prstGeom prst="rect">
            <a:avLst/>
          </a:prstGeom>
          <a:noFill/>
          <a:ln w="9525">
            <a:noFill/>
            <a:miter lim="800000"/>
            <a:headEnd/>
            <a:tailEnd/>
          </a:ln>
        </p:spPr>
        <p:txBody>
          <a:bodyPr>
            <a:spAutoFit/>
          </a:bodyPr>
          <a:lstStyle/>
          <a:p>
            <a:pPr algn="ctr" defTabSz="801688">
              <a:spcBef>
                <a:spcPct val="20000"/>
              </a:spcBef>
            </a:pPr>
            <a:r>
              <a:rPr lang="en-US" sz="1400" b="1" noProof="1">
                <a:solidFill>
                  <a:srgbClr val="080808"/>
                </a:solidFill>
                <a:latin typeface="Calibri" pitchFamily="34" charset="0"/>
                <a:cs typeface="Times New Roman" pitchFamily="18" charset="0"/>
              </a:rPr>
              <a:t>Agencies received lists of potentially eligible </a:t>
            </a:r>
            <a:r>
              <a:rPr lang="en-US" sz="1400" b="1" noProof="1">
                <a:solidFill>
                  <a:srgbClr val="080808"/>
                </a:solidFill>
                <a:latin typeface="Calibri" pitchFamily="34" charset="0"/>
                <a:cs typeface="Times New Roman" pitchFamily="18" charset="0"/>
              </a:rPr>
              <a:t>FRC</a:t>
            </a:r>
            <a:r>
              <a:rPr lang="en-US" sz="1400" b="1" noProof="1">
                <a:solidFill>
                  <a:srgbClr val="080808"/>
                </a:solidFill>
                <a:latin typeface="Calibri" pitchFamily="34" charset="0"/>
                <a:cs typeface="Times New Roman" pitchFamily="18" charset="0"/>
              </a:rPr>
              <a:t> transfers for January 2014 for their agency</a:t>
            </a:r>
          </a:p>
        </p:txBody>
      </p:sp>
      <p:sp>
        <p:nvSpPr>
          <p:cNvPr id="91" name="Nedadgående pil 90"/>
          <p:cNvSpPr>
            <a:spLocks noChangeArrowheads="1"/>
          </p:cNvSpPr>
          <p:nvPr/>
        </p:nvSpPr>
        <p:spPr bwMode="auto">
          <a:xfrm>
            <a:off x="910399" y="3138261"/>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b="1" dirty="0">
              <a:ln w="18000">
                <a:solidFill>
                  <a:srgbClr val="F0340E"/>
                </a:solidFill>
                <a:prstDash val="solid"/>
                <a:miter lim="800000"/>
              </a:ln>
              <a:solidFill>
                <a:srgbClr val="1C1C1C"/>
              </a:solidFill>
              <a:effectLst>
                <a:outerShdw blurRad="25500" dist="23000" dir="7020000" algn="tl">
                  <a:srgbClr val="000000">
                    <a:alpha val="50000"/>
                  </a:srgbClr>
                </a:outerShdw>
              </a:effectLst>
              <a:latin typeface="Calibri" pitchFamily="-111" charset="0"/>
            </a:endParaRPr>
          </a:p>
        </p:txBody>
      </p:sp>
      <p:sp>
        <p:nvSpPr>
          <p:cNvPr id="5126" name="Rektangel 91"/>
          <p:cNvSpPr>
            <a:spLocks noChangeArrowheads="1"/>
          </p:cNvSpPr>
          <p:nvPr/>
        </p:nvSpPr>
        <p:spPr bwMode="auto">
          <a:xfrm>
            <a:off x="2819400" y="1828800"/>
            <a:ext cx="1954212" cy="1169551"/>
          </a:xfrm>
          <a:prstGeom prst="rect">
            <a:avLst/>
          </a:prstGeom>
          <a:noFill/>
          <a:ln w="9525">
            <a:noFill/>
            <a:miter lim="800000"/>
            <a:headEnd/>
            <a:tailEnd/>
          </a:ln>
        </p:spPr>
        <p:txBody>
          <a:bodyPr>
            <a:spAutoFit/>
          </a:bodyPr>
          <a:lstStyle/>
          <a:p>
            <a:pPr algn="ctr" defTabSz="801688">
              <a:spcBef>
                <a:spcPct val="20000"/>
              </a:spcBef>
            </a:pPr>
            <a:r>
              <a:rPr lang="en-US" sz="1400" b="1" noProof="1">
                <a:solidFill>
                  <a:srgbClr val="080808"/>
                </a:solidFill>
                <a:latin typeface="Calibri" pitchFamily="34" charset="0"/>
                <a:cs typeface="Times New Roman" pitchFamily="18" charset="0"/>
              </a:rPr>
              <a:t>Agency deadline for proposing Transfer Requests to </a:t>
            </a:r>
            <a:r>
              <a:rPr lang="en-US" sz="1400" b="1" noProof="1">
                <a:solidFill>
                  <a:srgbClr val="080808"/>
                </a:solidFill>
                <a:latin typeface="Calibri" pitchFamily="34" charset="0"/>
                <a:cs typeface="Times New Roman" pitchFamily="18" charset="0"/>
              </a:rPr>
              <a:t>NARA</a:t>
            </a:r>
            <a:r>
              <a:rPr lang="en-US" sz="1400" b="1" noProof="1">
                <a:solidFill>
                  <a:srgbClr val="080808"/>
                </a:solidFill>
                <a:latin typeface="Calibri" pitchFamily="34" charset="0"/>
                <a:cs typeface="Times New Roman" pitchFamily="18" charset="0"/>
              </a:rPr>
              <a:t> for movement in the January-March quarter</a:t>
            </a:r>
            <a:endParaRPr lang="en-US" sz="1400" noProof="1">
              <a:solidFill>
                <a:srgbClr val="080808"/>
              </a:solidFill>
              <a:latin typeface="Calibri" pitchFamily="34" charset="0"/>
              <a:cs typeface="Times New Roman" pitchFamily="18" charset="0"/>
            </a:endParaRPr>
          </a:p>
        </p:txBody>
      </p:sp>
      <p:sp>
        <p:nvSpPr>
          <p:cNvPr id="93" name="Nedadgående pil 92"/>
          <p:cNvSpPr>
            <a:spLocks noChangeArrowheads="1"/>
          </p:cNvSpPr>
          <p:nvPr/>
        </p:nvSpPr>
        <p:spPr bwMode="auto">
          <a:xfrm>
            <a:off x="3629540" y="3114508"/>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128" name="Rektangel 93"/>
          <p:cNvSpPr>
            <a:spLocks noChangeArrowheads="1"/>
          </p:cNvSpPr>
          <p:nvPr/>
        </p:nvSpPr>
        <p:spPr bwMode="auto">
          <a:xfrm>
            <a:off x="5562600" y="2057400"/>
            <a:ext cx="1954213" cy="954107"/>
          </a:xfrm>
          <a:prstGeom prst="rect">
            <a:avLst/>
          </a:prstGeom>
          <a:noFill/>
          <a:ln w="9525">
            <a:noFill/>
            <a:miter lim="800000"/>
            <a:headEnd/>
            <a:tailEnd/>
          </a:ln>
        </p:spPr>
        <p:txBody>
          <a:bodyPr>
            <a:spAutoFit/>
          </a:bodyPr>
          <a:lstStyle/>
          <a:p>
            <a:pPr algn="ctr" defTabSz="801688">
              <a:spcBef>
                <a:spcPct val="20000"/>
              </a:spcBef>
            </a:pPr>
            <a:r>
              <a:rPr lang="en-US" sz="1400" b="1" noProof="1">
                <a:solidFill>
                  <a:srgbClr val="080808"/>
                </a:solidFill>
                <a:latin typeface="Calibri" pitchFamily="34" charset="0"/>
                <a:cs typeface="Times New Roman" pitchFamily="18" charset="0"/>
              </a:rPr>
              <a:t>Deadline for physical transfer of all records with </a:t>
            </a:r>
            <a:r>
              <a:rPr lang="en-US" sz="1400" b="1" noProof="1">
                <a:solidFill>
                  <a:srgbClr val="080808"/>
                </a:solidFill>
                <a:latin typeface="Calibri" pitchFamily="34" charset="0"/>
                <a:cs typeface="Times New Roman" pitchFamily="18" charset="0"/>
              </a:rPr>
              <a:t>NARA</a:t>
            </a:r>
            <a:r>
              <a:rPr lang="en-US" sz="1400" b="1" noProof="1">
                <a:solidFill>
                  <a:srgbClr val="080808"/>
                </a:solidFill>
                <a:latin typeface="Calibri" pitchFamily="34" charset="0"/>
                <a:cs typeface="Times New Roman" pitchFamily="18" charset="0"/>
              </a:rPr>
              <a:t> approved transfer requests</a:t>
            </a:r>
          </a:p>
        </p:txBody>
      </p:sp>
      <p:sp>
        <p:nvSpPr>
          <p:cNvPr id="5130" name="Rektangel 95"/>
          <p:cNvSpPr>
            <a:spLocks noChangeArrowheads="1"/>
          </p:cNvSpPr>
          <p:nvPr/>
        </p:nvSpPr>
        <p:spPr bwMode="auto">
          <a:xfrm>
            <a:off x="1488767" y="5018274"/>
            <a:ext cx="1954212" cy="738664"/>
          </a:xfrm>
          <a:prstGeom prst="rect">
            <a:avLst/>
          </a:prstGeom>
          <a:noFill/>
          <a:ln w="9525">
            <a:noFill/>
            <a:miter lim="800000"/>
            <a:headEnd/>
            <a:tailEnd/>
          </a:ln>
        </p:spPr>
        <p:txBody>
          <a:bodyPr>
            <a:spAutoFit/>
          </a:bodyPr>
          <a:lstStyle/>
          <a:p>
            <a:pPr algn="ctr" defTabSz="801688">
              <a:spcBef>
                <a:spcPct val="20000"/>
              </a:spcBef>
            </a:pPr>
            <a:r>
              <a:rPr lang="en-US" sz="1400" b="1" noProof="1">
                <a:solidFill>
                  <a:srgbClr val="080808"/>
                </a:solidFill>
                <a:latin typeface="Calibri" pitchFamily="34" charset="0"/>
                <a:cs typeface="Times New Roman" pitchFamily="18" charset="0"/>
              </a:rPr>
              <a:t>NARA</a:t>
            </a:r>
            <a:r>
              <a:rPr lang="en-US" sz="1400" b="1" noProof="1">
                <a:solidFill>
                  <a:srgbClr val="080808"/>
                </a:solidFill>
                <a:latin typeface="Calibri" pitchFamily="34" charset="0"/>
                <a:cs typeface="Times New Roman" pitchFamily="18" charset="0"/>
              </a:rPr>
              <a:t> will load Transfer Requests into ERA for eligible transfers</a:t>
            </a:r>
          </a:p>
        </p:txBody>
      </p:sp>
      <p:sp>
        <p:nvSpPr>
          <p:cNvPr id="97" name="Nedadgående pil 96"/>
          <p:cNvSpPr>
            <a:spLocks noChangeArrowheads="1"/>
          </p:cNvSpPr>
          <p:nvPr/>
        </p:nvSpPr>
        <p:spPr bwMode="auto">
          <a:xfrm rot="10800000">
            <a:off x="2291978" y="4445885"/>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132" name="Rektangel 98"/>
          <p:cNvSpPr>
            <a:spLocks noChangeArrowheads="1"/>
          </p:cNvSpPr>
          <p:nvPr/>
        </p:nvSpPr>
        <p:spPr bwMode="auto">
          <a:xfrm>
            <a:off x="4191000" y="4992997"/>
            <a:ext cx="2059505" cy="954107"/>
          </a:xfrm>
          <a:prstGeom prst="rect">
            <a:avLst/>
          </a:prstGeom>
          <a:noFill/>
          <a:ln w="9525">
            <a:noFill/>
            <a:miter lim="800000"/>
            <a:headEnd/>
            <a:tailEnd/>
          </a:ln>
        </p:spPr>
        <p:txBody>
          <a:bodyPr wrap="square">
            <a:spAutoFit/>
          </a:bodyPr>
          <a:lstStyle/>
          <a:p>
            <a:pPr algn="ctr" defTabSz="801688">
              <a:spcBef>
                <a:spcPct val="20000"/>
              </a:spcBef>
            </a:pPr>
            <a:r>
              <a:rPr lang="en-US" sz="1400" b="1" noProof="1">
                <a:solidFill>
                  <a:srgbClr val="080808"/>
                </a:solidFill>
                <a:latin typeface="Calibri" pitchFamily="34" charset="0"/>
                <a:cs typeface="Times New Roman" pitchFamily="18" charset="0"/>
              </a:rPr>
              <a:t>NARA</a:t>
            </a:r>
            <a:r>
              <a:rPr lang="en-US" sz="1400" b="1" noProof="1">
                <a:solidFill>
                  <a:srgbClr val="080808"/>
                </a:solidFill>
                <a:latin typeface="Calibri" pitchFamily="34" charset="0"/>
                <a:cs typeface="Times New Roman" pitchFamily="18" charset="0"/>
              </a:rPr>
              <a:t> deadline to make the approval decision on Transfer Requests proposed by December 1</a:t>
            </a:r>
            <a:endParaRPr lang="en-US" sz="1400" noProof="1">
              <a:solidFill>
                <a:srgbClr val="080808"/>
              </a:solidFill>
              <a:latin typeface="Calibri" pitchFamily="34" charset="0"/>
              <a:cs typeface="Times New Roman" pitchFamily="18" charset="0"/>
            </a:endParaRPr>
          </a:p>
        </p:txBody>
      </p:sp>
      <p:sp>
        <p:nvSpPr>
          <p:cNvPr id="100" name="Nedadgående pil 99"/>
          <p:cNvSpPr>
            <a:spLocks noChangeArrowheads="1"/>
          </p:cNvSpPr>
          <p:nvPr/>
        </p:nvSpPr>
        <p:spPr bwMode="auto">
          <a:xfrm rot="10800000">
            <a:off x="5099504" y="4442772"/>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135" name="Rectangle 8"/>
          <p:cNvSpPr>
            <a:spLocks noChangeArrowheads="1"/>
          </p:cNvSpPr>
          <p:nvPr/>
        </p:nvSpPr>
        <p:spPr bwMode="gray">
          <a:xfrm>
            <a:off x="381000" y="914400"/>
            <a:ext cx="8520113" cy="600075"/>
          </a:xfrm>
          <a:prstGeom prst="rect">
            <a:avLst/>
          </a:prstGeom>
          <a:noFill/>
          <a:ln w="9525">
            <a:noFill/>
            <a:miter lim="800000"/>
            <a:headEnd/>
            <a:tailEnd/>
          </a:ln>
        </p:spPr>
        <p:txBody>
          <a:bodyPr lIns="0" rIns="0" anchor="ctr"/>
          <a:lstStyle/>
          <a:p>
            <a:pPr algn="ctr"/>
            <a:r>
              <a:rPr lang="de-DE" sz="4400" dirty="0">
                <a:solidFill>
                  <a:srgbClr val="080808"/>
                </a:solidFill>
                <a:latin typeface="Calibri" pitchFamily="34" charset="0"/>
                <a:cs typeface="Calibri" pitchFamily="34" charset="0"/>
              </a:rPr>
              <a:t>2014 Permanent Records Move</a:t>
            </a:r>
          </a:p>
        </p:txBody>
      </p:sp>
      <p:sp>
        <p:nvSpPr>
          <p:cNvPr id="46" name="Nedadgående pil 92"/>
          <p:cNvSpPr>
            <a:spLocks noChangeArrowheads="1"/>
          </p:cNvSpPr>
          <p:nvPr/>
        </p:nvSpPr>
        <p:spPr bwMode="auto">
          <a:xfrm>
            <a:off x="6394512" y="3148155"/>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solidFill>
                  <a:srgbClr val="080808"/>
                </a:solidFill>
                <a:cs typeface="Calibri" pitchFamily="34" charset="0"/>
              </a:rPr>
              <a:t>2014 Permanent Records Move</a:t>
            </a:r>
          </a:p>
        </p:txBody>
      </p:sp>
      <p:sp>
        <p:nvSpPr>
          <p:cNvPr id="3" name="Content Placeholder 2"/>
          <p:cNvSpPr>
            <a:spLocks noGrp="1"/>
          </p:cNvSpPr>
          <p:nvPr>
            <p:ph idx="1"/>
          </p:nvPr>
        </p:nvSpPr>
        <p:spPr/>
        <p:txBody>
          <a:bodyPr/>
          <a:lstStyle/>
          <a:p>
            <a:r>
              <a:rPr lang="en-US" dirty="0"/>
              <a:t>For classified records, attach a completed Classified Records Transfer Checklist (</a:t>
            </a:r>
            <a:r>
              <a:rPr lang="en-US" dirty="0"/>
              <a:t>NA</a:t>
            </a:r>
            <a:r>
              <a:rPr lang="en-US" dirty="0"/>
              <a:t> form 14130) prior to submission to </a:t>
            </a:r>
            <a:r>
              <a:rPr lang="en-US" dirty="0"/>
              <a:t>NARA</a:t>
            </a:r>
            <a:endParaRPr lang="en-US" dirty="0"/>
          </a:p>
          <a:p>
            <a:r>
              <a:rPr lang="en-US" dirty="0"/>
              <a:t>More information is at </a:t>
            </a:r>
            <a:r>
              <a:rPr lang="en-US" u="sng" dirty="0">
                <a:hlinkClick r:id="rId3"/>
              </a:rPr>
              <a:t>http://www.archives.gov/declassification/ndc/forms/na-14130.pdf</a:t>
            </a:r>
            <a:r>
              <a:rPr lang="en-US" dirty="0"/>
              <a:t>.  </a:t>
            </a:r>
          </a:p>
          <a:p>
            <a:pPr lvl="1"/>
            <a:endParaRPr lang="en-US" dirty="0"/>
          </a:p>
        </p:txBody>
      </p:sp>
      <p:sp>
        <p:nvSpPr>
          <p:cNvPr id="4" name="Slide Number Placeholder 3"/>
          <p:cNvSpPr>
            <a:spLocks noGrp="1"/>
          </p:cNvSpPr>
          <p:nvPr>
            <p:ph type="sldNum" sz="quarter" idx="12"/>
          </p:nvPr>
        </p:nvSpPr>
        <p:spPr/>
        <p:txBody>
          <a:bodyPr>
            <a:normAutofit/>
          </a:bodyPr>
          <a:lstStyle/>
          <a:p>
            <a:fld id="{2A6EE9AB-A869-49F2-A853-3B1DA4500F04}" type="slidenum">
              <a:rPr lang="en-US"/>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solidFill>
                  <a:srgbClr val="080808"/>
                </a:solidFill>
                <a:cs typeface="Calibri" pitchFamily="34" charset="0"/>
              </a:rPr>
              <a:t>Reviewing Spreadsheets</a:t>
            </a:r>
          </a:p>
        </p:txBody>
      </p:sp>
      <p:sp>
        <p:nvSpPr>
          <p:cNvPr id="3" name="Content Placeholder 2"/>
          <p:cNvSpPr>
            <a:spLocks noGrp="1"/>
          </p:cNvSpPr>
          <p:nvPr>
            <p:ph idx="1"/>
          </p:nvPr>
        </p:nvSpPr>
        <p:spPr/>
        <p:txBody>
          <a:bodyPr>
            <a:noAutofit/>
          </a:bodyPr>
          <a:lstStyle/>
          <a:p>
            <a:r>
              <a:rPr lang="en-US" sz="3600" dirty="0"/>
              <a:t>Validate the information on the spreadsheets</a:t>
            </a:r>
          </a:p>
          <a:p>
            <a:r>
              <a:rPr lang="en-US" sz="3600" dirty="0"/>
              <a:t>Review disposition Authorities </a:t>
            </a:r>
          </a:p>
          <a:p>
            <a:pPr lvl="0"/>
            <a:r>
              <a:rPr lang="en-US" sz="3600" dirty="0"/>
              <a:t>Review information on restrictions</a:t>
            </a:r>
          </a:p>
          <a:p>
            <a:pPr lvl="0"/>
            <a:r>
              <a:rPr lang="en-US" sz="3400" dirty="0"/>
              <a:t>Plan your work:  Retiring Office added to this year’s spreadsheet</a:t>
            </a:r>
          </a:p>
        </p:txBody>
      </p:sp>
      <p:sp>
        <p:nvSpPr>
          <p:cNvPr id="4" name="Slide Number Placeholder 3"/>
          <p:cNvSpPr>
            <a:spLocks noGrp="1"/>
          </p:cNvSpPr>
          <p:nvPr>
            <p:ph type="sldNum" sz="quarter" idx="12"/>
          </p:nvPr>
        </p:nvSpPr>
        <p:spPr/>
        <p:txBody>
          <a:bodyPr>
            <a:normAutofit/>
          </a:bodyPr>
          <a:lstStyle/>
          <a:p>
            <a:fld id="{2A6EE9AB-A869-49F2-A853-3B1DA4500F04}"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solidFill>
                  <a:srgbClr val="080808"/>
                </a:solidFill>
                <a:cs typeface="Calibri" pitchFamily="34" charset="0"/>
              </a:rPr>
              <a:t>Reviewing Spreadsheets</a:t>
            </a:r>
          </a:p>
        </p:txBody>
      </p:sp>
      <p:sp>
        <p:nvSpPr>
          <p:cNvPr id="3" name="Content Placeholder 2"/>
          <p:cNvSpPr>
            <a:spLocks noGrp="1"/>
          </p:cNvSpPr>
          <p:nvPr>
            <p:ph idx="1"/>
          </p:nvPr>
        </p:nvSpPr>
        <p:spPr/>
        <p:txBody>
          <a:bodyPr>
            <a:noAutofit/>
          </a:bodyPr>
          <a:lstStyle/>
          <a:p>
            <a:pPr lvl="0"/>
            <a:r>
              <a:rPr lang="en-US" sz="3600" dirty="0"/>
              <a:t>Determine that the records are not needed for current agency business such as litigation discovery.</a:t>
            </a:r>
          </a:p>
          <a:p>
            <a:pPr lvl="0"/>
            <a:endParaRPr lang="en-US" sz="3600" dirty="0"/>
          </a:p>
          <a:p>
            <a:pPr lvl="0"/>
            <a:r>
              <a:rPr lang="en-US" sz="3600" dirty="0"/>
              <a:t>Consult your FOIA office, security office and general counsel as needed. </a:t>
            </a:r>
          </a:p>
          <a:p>
            <a:endParaRPr lang="en-US" dirty="0"/>
          </a:p>
          <a:p>
            <a:pPr lvl="1"/>
            <a:endParaRPr lang="en-US" dirty="0"/>
          </a:p>
        </p:txBody>
      </p:sp>
      <p:sp>
        <p:nvSpPr>
          <p:cNvPr id="4" name="Slide Number Placeholder 3"/>
          <p:cNvSpPr>
            <a:spLocks noGrp="1"/>
          </p:cNvSpPr>
          <p:nvPr>
            <p:ph type="sldNum" sz="quarter" idx="12"/>
          </p:nvPr>
        </p:nvSpPr>
        <p:spPr/>
        <p:txBody>
          <a:bodyPr>
            <a:normAutofit/>
          </a:bodyPr>
          <a:lstStyle/>
          <a:p>
            <a:fld id="{2A6EE9AB-A869-49F2-A853-3B1DA4500F04}" type="slidenum">
              <a:rPr lang="en-US"/>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solidFill>
                  <a:srgbClr val="080808"/>
                </a:solidFill>
                <a:cs typeface="Calibri" pitchFamily="34" charset="0"/>
              </a:rPr>
              <a:t>Reviewing Spreadsheets</a:t>
            </a:r>
          </a:p>
        </p:txBody>
      </p:sp>
      <p:sp>
        <p:nvSpPr>
          <p:cNvPr id="3" name="Content Placeholder 2"/>
          <p:cNvSpPr>
            <a:spLocks noGrp="1"/>
          </p:cNvSpPr>
          <p:nvPr>
            <p:ph idx="1"/>
          </p:nvPr>
        </p:nvSpPr>
        <p:spPr/>
        <p:txBody>
          <a:bodyPr>
            <a:noAutofit/>
          </a:bodyPr>
          <a:lstStyle/>
          <a:p>
            <a:r>
              <a:rPr lang="en-US" dirty="0"/>
              <a:t>Send any changes or questions to:</a:t>
            </a:r>
          </a:p>
          <a:p>
            <a:pPr lvl="1"/>
            <a:r>
              <a:rPr lang="en-US" dirty="0">
                <a:hlinkClick r:id="rId3"/>
              </a:rPr>
              <a:t>annual.move@nara.gov</a:t>
            </a:r>
            <a:endParaRPr lang="en-US" dirty="0"/>
          </a:p>
          <a:p>
            <a:pPr lvl="1">
              <a:buNone/>
            </a:pPr>
            <a:endParaRPr lang="en-US" dirty="0"/>
          </a:p>
          <a:p>
            <a:r>
              <a:rPr lang="en-US" dirty="0"/>
              <a:t>Changes received before September 1 will be reflected in the Transfer Requests</a:t>
            </a:r>
          </a:p>
          <a:p>
            <a:pPr lvl="1"/>
            <a:endParaRPr lang="en-US" dirty="0"/>
          </a:p>
        </p:txBody>
      </p:sp>
      <p:sp>
        <p:nvSpPr>
          <p:cNvPr id="4" name="Slide Number Placeholder 3"/>
          <p:cNvSpPr>
            <a:spLocks noGrp="1"/>
          </p:cNvSpPr>
          <p:nvPr>
            <p:ph type="sldNum" sz="quarter" idx="12"/>
          </p:nvPr>
        </p:nvSpPr>
        <p:spPr/>
        <p:txBody>
          <a:bodyPr>
            <a:normAutofit/>
          </a:bodyPr>
          <a:lstStyle/>
          <a:p>
            <a:fld id="{2A6EE9AB-A869-49F2-A853-3B1DA4500F04}"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&amp; Support</a:t>
            </a:r>
          </a:p>
        </p:txBody>
      </p:sp>
      <p:sp>
        <p:nvSpPr>
          <p:cNvPr id="3" name="Content Placeholder 2"/>
          <p:cNvSpPr>
            <a:spLocks noGrp="1"/>
          </p:cNvSpPr>
          <p:nvPr>
            <p:ph idx="1"/>
          </p:nvPr>
        </p:nvSpPr>
        <p:spPr/>
        <p:txBody>
          <a:bodyPr/>
          <a:lstStyle/>
          <a:p>
            <a:r>
              <a:rPr lang="en-US" dirty="0"/>
              <a:t>Webinars on Using ERA for the Annual Move</a:t>
            </a:r>
          </a:p>
          <a:p>
            <a:pPr lvl="1"/>
            <a:r>
              <a:rPr lang="en-US" dirty="0"/>
              <a:t>October 9, 2013</a:t>
            </a:r>
          </a:p>
          <a:p>
            <a:pPr lvl="1"/>
            <a:r>
              <a:rPr lang="en-US" dirty="0"/>
              <a:t>October 17, 2013</a:t>
            </a:r>
          </a:p>
          <a:p>
            <a:pPr lvl="1">
              <a:buNone/>
            </a:pPr>
            <a:endParaRPr lang="en-US" dirty="0"/>
          </a:p>
          <a:p>
            <a:r>
              <a:rPr lang="en-US" dirty="0"/>
              <a:t>Sign up for the webinars at:</a:t>
            </a:r>
          </a:p>
          <a:p>
            <a:pPr lvl="1"/>
            <a:r>
              <a:rPr lang="en-US" b="1" u="sng" dirty="0">
                <a:hlinkClick r:id="rId3"/>
              </a:rPr>
              <a:t>https://nara.ilinc.com/public/rriat</a:t>
            </a:r>
            <a:endParaRPr lang="en-US" dirty="0"/>
          </a:p>
          <a:p>
            <a:pPr lvl="1"/>
            <a:endParaRPr lang="en-US" dirty="0"/>
          </a:p>
        </p:txBody>
      </p:sp>
      <p:sp>
        <p:nvSpPr>
          <p:cNvPr id="4" name="Slide Number Placeholder 3"/>
          <p:cNvSpPr>
            <a:spLocks noGrp="1"/>
          </p:cNvSpPr>
          <p:nvPr>
            <p:ph type="sldNum" sz="quarter" idx="12"/>
          </p:nvPr>
        </p:nvSpPr>
        <p:spPr/>
        <p:txBody>
          <a:bodyPr>
            <a:normAutofit/>
          </a:bodyPr>
          <a:lstStyle/>
          <a:p>
            <a:fld id="{2A6EE9AB-A869-49F2-A853-3B1DA4500F04}" type="slidenum">
              <a:rPr lang="en-US"/>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&amp; Support</a:t>
            </a:r>
          </a:p>
        </p:txBody>
      </p:sp>
      <p:pic>
        <p:nvPicPr>
          <p:cNvPr id="5" name="Content Placeholder 4" descr="Help Desk.jpg"/>
          <p:cNvPicPr>
            <a:picLocks noGrp="1" noChangeAspect="1"/>
          </p:cNvPicPr>
          <p:nvPr>
            <p:ph idx="1"/>
          </p:nvPr>
        </p:nvPicPr>
        <p:blipFill>
          <a:blip r:embed="rId3" cstate="print"/>
          <a:stretch>
            <a:fillRect/>
          </a:stretch>
        </p:blipFill>
        <p:spPr>
          <a:xfrm>
            <a:off x="914400" y="2819400"/>
            <a:ext cx="3268150" cy="2677160"/>
          </a:xfrm>
        </p:spPr>
      </p:pic>
      <p:sp>
        <p:nvSpPr>
          <p:cNvPr id="4" name="Slide Number Placeholder 3"/>
          <p:cNvSpPr>
            <a:spLocks noGrp="1"/>
          </p:cNvSpPr>
          <p:nvPr>
            <p:ph type="sldNum" sz="quarter" idx="12"/>
          </p:nvPr>
        </p:nvSpPr>
        <p:spPr/>
        <p:txBody>
          <a:bodyPr/>
          <a:lstStyle/>
          <a:p>
            <a:pPr>
              <a:defRPr/>
            </a:pPr>
            <a:fld id="{46490DCF-A6B9-426D-BC17-C14425BDEA73}" type="slidenum">
              <a:rPr lang="en-US"/>
              <a:pPr>
                <a:defRPr/>
              </a:pPr>
              <a:t>9</a:t>
            </a:fld>
            <a:endParaRPr lang="en-US" dirty="0"/>
          </a:p>
        </p:txBody>
      </p:sp>
      <p:pic>
        <p:nvPicPr>
          <p:cNvPr id="6" name="Picture 5" descr="Visits.jpg"/>
          <p:cNvPicPr>
            <a:picLocks noChangeAspect="1"/>
          </p:cNvPicPr>
          <p:nvPr/>
        </p:nvPicPr>
        <p:blipFill>
          <a:blip r:embed="rId4" cstate="print"/>
          <a:stretch>
            <a:fillRect/>
          </a:stretch>
        </p:blipFill>
        <p:spPr>
          <a:xfrm>
            <a:off x="4876800" y="2057400"/>
            <a:ext cx="3945022" cy="2133600"/>
          </a:xfrm>
          <a:prstGeom prst="rect">
            <a:avLst/>
          </a:prstGeom>
        </p:spPr>
      </p:pic>
      <p:sp>
        <p:nvSpPr>
          <p:cNvPr id="7" name="TextBox 6"/>
          <p:cNvSpPr txBox="1"/>
          <p:nvPr/>
        </p:nvSpPr>
        <p:spPr>
          <a:xfrm>
            <a:off x="1219200" y="1981200"/>
            <a:ext cx="2667000" cy="523220"/>
          </a:xfrm>
          <a:prstGeom prst="rect">
            <a:avLst/>
          </a:prstGeom>
          <a:noFill/>
        </p:spPr>
        <p:txBody>
          <a:bodyPr wrap="square" rtlCol="0">
            <a:spAutoFit/>
          </a:bodyPr>
          <a:lstStyle/>
          <a:p>
            <a:pPr algn="ctr"/>
            <a:r>
              <a:rPr lang="en-US" sz="2800" dirty="0">
                <a:latin typeface="Calibri" pitchFamily="34" charset="0"/>
                <a:cs typeface="Calibri" pitchFamily="34" charset="0"/>
              </a:rPr>
              <a:t>ERA Help Desk </a:t>
            </a:r>
          </a:p>
        </p:txBody>
      </p:sp>
      <p:sp>
        <p:nvSpPr>
          <p:cNvPr id="8" name="TextBox 7"/>
          <p:cNvSpPr txBox="1"/>
          <p:nvPr/>
        </p:nvSpPr>
        <p:spPr>
          <a:xfrm>
            <a:off x="5486400" y="4419600"/>
            <a:ext cx="2819400" cy="523220"/>
          </a:xfrm>
          <a:prstGeom prst="rect">
            <a:avLst/>
          </a:prstGeom>
          <a:noFill/>
        </p:spPr>
        <p:txBody>
          <a:bodyPr wrap="square" rtlCol="0">
            <a:spAutoFit/>
          </a:bodyPr>
          <a:lstStyle/>
          <a:p>
            <a:pPr algn="ctr"/>
            <a:r>
              <a:rPr lang="en-US" sz="2800" dirty="0">
                <a:latin typeface="Calibri" pitchFamily="34" charset="0"/>
                <a:cs typeface="Calibri" pitchFamily="34" charset="0"/>
              </a:rPr>
              <a:t>Agency Visits</a:t>
            </a:r>
          </a:p>
        </p:txBody>
      </p:sp>
      <p:sp>
        <p:nvSpPr>
          <p:cNvPr id="10" name="TextBox 9"/>
          <p:cNvSpPr txBox="1"/>
          <p:nvPr/>
        </p:nvSpPr>
        <p:spPr>
          <a:xfrm>
            <a:off x="1575328" y="5791200"/>
            <a:ext cx="2007216" cy="646331"/>
          </a:xfrm>
          <a:prstGeom prst="rect">
            <a:avLst/>
          </a:prstGeom>
          <a:noFill/>
          <a:ln w="50800">
            <a:solidFill>
              <a:schemeClr val="accent2"/>
            </a:solidFill>
          </a:ln>
        </p:spPr>
        <p:txBody>
          <a:bodyPr wrap="none" rtlCol="0">
            <a:spAutoFit/>
          </a:bodyPr>
          <a:lstStyle/>
          <a:p>
            <a:pPr algn="ctr"/>
            <a:r>
              <a:rPr lang="en-US" dirty="0">
                <a:latin typeface="Calibri" pitchFamily="34" charset="0"/>
                <a:cs typeface="Calibri" pitchFamily="34" charset="0"/>
              </a:rPr>
              <a:t>877-372-9594 or </a:t>
            </a:r>
          </a:p>
          <a:p>
            <a:pPr algn="ctr"/>
            <a:r>
              <a:rPr lang="en-US" dirty="0">
                <a:latin typeface="Calibri" pitchFamily="34" charset="0"/>
                <a:cs typeface="Calibri" pitchFamily="34" charset="0"/>
                <a:hlinkClick r:id="rId5"/>
              </a:rPr>
              <a:t>ERAHelp@nara.gov</a:t>
            </a:r>
            <a:endParaRPr lang="en-US" dirty="0">
              <a:latin typeface="Calibri" pitchFamily="34" charset="0"/>
              <a:cs typeface="Calibri" pitchFamily="34" charset="0"/>
            </a:endParaRPr>
          </a:p>
        </p:txBody>
      </p:sp>
      <p:sp>
        <p:nvSpPr>
          <p:cNvPr id="11" name="TextBox 10"/>
          <p:cNvSpPr txBox="1"/>
          <p:nvPr/>
        </p:nvSpPr>
        <p:spPr>
          <a:xfrm>
            <a:off x="5715000" y="5105400"/>
            <a:ext cx="2286000" cy="1477328"/>
          </a:xfrm>
          <a:prstGeom prst="rect">
            <a:avLst/>
          </a:prstGeom>
          <a:solidFill>
            <a:schemeClr val="bg1"/>
          </a:solidFill>
          <a:ln w="50800">
            <a:solidFill>
              <a:schemeClr val="bg2"/>
            </a:solidFill>
          </a:ln>
        </p:spPr>
        <p:txBody>
          <a:bodyPr wrap="square" rtlCol="0">
            <a:spAutoFit/>
          </a:bodyPr>
          <a:lstStyle/>
          <a:p>
            <a:r>
              <a:rPr lang="en-US" dirty="0">
                <a:latin typeface="Calibri" pitchFamily="34" charset="0"/>
                <a:cs typeface="Calibri" pitchFamily="34" charset="0"/>
              </a:rPr>
              <a:t>Email or telephone:</a:t>
            </a:r>
          </a:p>
          <a:p>
            <a:endParaRPr lang="en-US" dirty="0">
              <a:latin typeface="Calibri" pitchFamily="34" charset="0"/>
              <a:cs typeface="Calibri" pitchFamily="34" charset="0"/>
            </a:endParaRPr>
          </a:p>
          <a:p>
            <a:r>
              <a:rPr lang="en-US" dirty="0">
                <a:latin typeface="Calibri" pitchFamily="34" charset="0"/>
                <a:cs typeface="Calibri" pitchFamily="34" charset="0"/>
              </a:rPr>
              <a:t>Michael Carlson at </a:t>
            </a:r>
            <a:r>
              <a:rPr lang="en-US" dirty="0">
                <a:latin typeface="Calibri" pitchFamily="34" charset="0"/>
                <a:cs typeface="Calibri" pitchFamily="34" charset="0"/>
                <a:hlinkClick r:id="rId6"/>
              </a:rPr>
              <a:t>michael.carlson@nara.gov</a:t>
            </a:r>
            <a:r>
              <a:rPr lang="en-US" dirty="0">
                <a:latin typeface="Calibri" pitchFamily="34" charset="0"/>
                <a:cs typeface="Calibri" pitchFamily="34" charset="0"/>
              </a:rPr>
              <a:t> or 301-837-1578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Quadrant">
  <a:themeElements>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5638</TotalTime>
  <Words>1096</Words>
  <Application>Microsoft Office PowerPoint</Application>
  <PresentationFormat>On-screen Show (4:3)</PresentationFormat>
  <Paragraphs>153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Quadrant</vt:lpstr>
      <vt:lpstr>Annual Move of Permanent Records to NARA</vt:lpstr>
      <vt:lpstr>Use ERA for the Annual Move</vt:lpstr>
      <vt:lpstr>Slide 3</vt:lpstr>
      <vt:lpstr>2014 Permanent Records Move</vt:lpstr>
      <vt:lpstr>Reviewing Spreadsheets</vt:lpstr>
      <vt:lpstr>Reviewing Spreadsheets</vt:lpstr>
      <vt:lpstr>Reviewing Spreadsheets</vt:lpstr>
      <vt:lpstr>Training &amp; Support</vt:lpstr>
      <vt:lpstr>Training &amp; Support</vt:lpstr>
      <vt:lpstr>Training &amp; Support</vt:lpstr>
      <vt:lpstr>Training &amp; Support</vt:lpstr>
      <vt:lpstr> Contact</vt:lpstr>
    </vt:vector>
  </TitlesOfParts>
  <Company>NARA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NCHS Records:  A Records Management Briefing</dc:title>
  <dc:creator>Michael Carlson</dc:creator>
  <cp:lastModifiedBy>SOlsen</cp:lastModifiedBy>
  <cp:revision>611</cp:revision>
  <dcterms:created xsi:type="dcterms:W3CDTF">2005-09-07T18:30:57Z</dcterms:created>
  <dcterms:modified xsi:type="dcterms:W3CDTF">2013-08-27T13:50:43Z</dcterms:modified>
</cp:coreProperties>
</file>