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6" r:id="rId4"/>
    <p:sldId id="271" r:id="rId5"/>
    <p:sldId id="270" r:id="rId6"/>
    <p:sldId id="266" r:id="rId7"/>
    <p:sldId id="272" r:id="rId8"/>
    <p:sldId id="259" r:id="rId9"/>
    <p:sldId id="257" r:id="rId10"/>
    <p:sldId id="273" r:id="rId11"/>
    <p:sldId id="264" r:id="rId12"/>
    <p:sldId id="274" r:id="rId13"/>
    <p:sldId id="262" r:id="rId14"/>
    <p:sldId id="275" r:id="rId15"/>
    <p:sldId id="263" r:id="rId16"/>
    <p:sldId id="27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4" autoAdjust="0"/>
    <p:restoredTop sz="94660"/>
  </p:normalViewPr>
  <p:slideViewPr>
    <p:cSldViewPr>
      <p:cViewPr varScale="1">
        <p:scale>
          <a:sx n="66" d="100"/>
          <a:sy n="6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00F3-5A2B-4950-ABB8-A417A1952B1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FF53-1BCC-4CDB-88FB-FFEC0C611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9988-CD6D-4EBE-AAEA-785B3E8346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file:///\\Walgp1\data\SHARED\NRARB%20FY11\Program%20Operation\Outreach\Powerpoint%20presentations\SF135.pptx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D604-B944-4EA0-832C-829228A2B099}" type="datetime1">
              <a:rPr lang="en-US" smtClean="0"/>
              <a:pPr/>
              <a:t>6/19/2013</a:t>
            </a:fld>
            <a:endParaRPr lang="en-US" dirty="0"/>
          </a:p>
        </p:txBody>
      </p:sp>
      <p:graphicFrame>
        <p:nvGraphicFramePr>
          <p:cNvPr id="1026" name="Object 18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0" y="6324600"/>
          <a:ext cx="3505200" cy="533400"/>
        </p:xfrm>
        <a:graphic>
          <a:graphicData uri="http://schemas.openxmlformats.org/presentationml/2006/ole">
            <p:oleObj spid="_x0000_s1026" name="Photo Editor Photo" r:id="rId4" imgW="21533333" imgH="3820058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1B1F-1D60-4611-93AE-0DD145E6F531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418-CE34-47BD-BE7A-0757C38C2794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0AB9-6D59-49FF-B74A-C5A9843F5DB9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7E14-6015-4FA2-B290-7875FE874FB6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D81C-94C8-4655-8259-1D7950A7EE7B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662C-A3C3-4566-BA57-2684354A9403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1203-44C7-41DC-A08E-5BFC154AF860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0D3-D294-4AA6-ABFB-CB7DF61825CC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E37E-4997-4A4E-BB8E-BF02E16E2C3A}" type="datetime1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FDD92-DFF6-4D45-BF68-590353199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file:///\\Walgp1\data\SHARED\NRARB%20FY11\Program%20Operation\Outreach\Powerpoint%20presentations\SF135.pptx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B642-9199-4E5A-8990-D4009BC1A54D}" type="datetime1">
              <a:rPr lang="en-US" smtClean="0"/>
              <a:pPr/>
              <a:t>6/19/2013</a:t>
            </a:fld>
            <a:endParaRPr lang="en-US" dirty="0"/>
          </a:p>
        </p:txBody>
      </p:sp>
      <p:graphicFrame>
        <p:nvGraphicFramePr>
          <p:cNvPr id="2049" name="Object 18">
            <a:hlinkClick r:id="rId14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76200" y="6324600"/>
          <a:ext cx="3505200" cy="533400"/>
        </p:xfrm>
        <a:graphic>
          <a:graphicData uri="http://schemas.openxmlformats.org/presentationml/2006/ole">
            <p:oleObj spid="_x0000_s2049" name="Photo Editor Photo" r:id="rId15" imgW="21533333" imgH="3820058" progId="">
              <p:embed/>
            </p:oleObj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4038600" y="64008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58B321-EEEB-46FA-AFF0-F9251F86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828800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“Live from Seattle: </a:t>
            </a:r>
          </a:p>
          <a:p>
            <a:pPr algn="ctr"/>
            <a:r>
              <a:rPr lang="en-US" sz="4400" dirty="0" smtClean="0"/>
              <a:t>Transfer &amp; Disposition”</a:t>
            </a:r>
          </a:p>
          <a:p>
            <a:pPr algn="ctr"/>
            <a:r>
              <a:rPr lang="en-US" sz="4400" dirty="0" smtClean="0"/>
              <a:t>June 19, 2013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Your Agency’s Holdings (Cubic Feet)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53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14800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Permanent Records: 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3,730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Temporary Records: 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105,058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Unscheduled/Other Records: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23,560</a:t>
                      </a: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4267200"/>
            <a:ext cx="8153400" cy="1858963"/>
          </a:xfrm>
        </p:spPr>
        <p:txBody>
          <a:bodyPr/>
          <a:lstStyle/>
          <a:p>
            <a:r>
              <a:rPr lang="en-US" dirty="0" smtClean="0"/>
              <a:t>Total of all holdings</a:t>
            </a:r>
          </a:p>
          <a:p>
            <a:r>
              <a:rPr lang="en-US" dirty="0" smtClean="0"/>
              <a:t>“Other Records” includes “Deferred Reappraisal Pending”, “Archival Sample” and similar ARCIS codes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Records Past Due for Destruction/Accessioning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153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19200"/>
                <a:gridCol w="1143000"/>
                <a:gridCol w="1219200"/>
                <a:gridCol w="914400"/>
                <a:gridCol w="914400"/>
                <a:gridCol w="990600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r>
                        <a:rPr lang="en-US" sz="1100" b="1" i="0" u="none" strike="noStrike" baseline="30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  <a:r>
                        <a:rPr lang="en-US" sz="1100" b="1" i="0" u="none" strike="noStrike" baseline="30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Records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that are past due</a:t>
                      </a:r>
                    </a:p>
                    <a:p>
                      <a:pPr algn="ctr" fontAlgn="b"/>
                      <a:r>
                        <a:rPr lang="en-US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for destruction (Temporary Records)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1,281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$3,356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$7,046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$3,561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$10,632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$28,310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Records that are past due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for accessioning (Permanent Records)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451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$1,397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$2,481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$1,710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$4,503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$11,486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2362200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Records Past Due for Destruction/Accessioning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533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219200"/>
                <a:gridCol w="1143000"/>
                <a:gridCol w="1219200"/>
                <a:gridCol w="914400"/>
                <a:gridCol w="914400"/>
                <a:gridCol w="990600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r>
                        <a:rPr lang="en-US" sz="1100" b="1" i="0" u="none" strike="noStrike" baseline="30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  <a:r>
                        <a:rPr lang="en-US" sz="1100" b="1" i="0" u="none" strike="noStrike" baseline="30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Records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that are past due</a:t>
                      </a:r>
                    </a:p>
                    <a:p>
                      <a:pPr algn="ctr" fontAlgn="b"/>
                      <a:r>
                        <a:rPr lang="en-US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for destruction (Temporary Records)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1,281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$3,356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$7,046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$3,561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$10,632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$28,310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Records that are past due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for accessioning (Permanent Records)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451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$1,397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$2,481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$1,710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$4,503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$11,486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153400" cy="2163763"/>
          </a:xfrm>
        </p:spPr>
        <p:txBody>
          <a:bodyPr/>
          <a:lstStyle/>
          <a:p>
            <a:r>
              <a:rPr lang="en-US" dirty="0" smtClean="0"/>
              <a:t>No legal impediment for disposal</a:t>
            </a:r>
          </a:p>
          <a:p>
            <a:r>
              <a:rPr lang="en-US" dirty="0" smtClean="0"/>
              <a:t>Savings begin late in 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</a:p>
          <a:p>
            <a:r>
              <a:rPr lang="en-US" dirty="0" smtClean="0"/>
              <a:t>Work with your FRC account manager &amp; T&amp;D to destroy backlogged records (project or next cycle)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362200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676400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Frozen Records, Records with Litigation or Other Holds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153400" cy="142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34"/>
                <a:gridCol w="1167861"/>
                <a:gridCol w="1167861"/>
                <a:gridCol w="1167861"/>
                <a:gridCol w="1167861"/>
                <a:gridCol w="1167861"/>
                <a:gridCol w="1167861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Year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Frozen Records that are past due for destruction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84,679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$233,714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$465,735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$235, 408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$702,836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$1,871,406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286000"/>
            <a:ext cx="26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Frozen Records, Records with Litigation or Other Holds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8305800" cy="194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60"/>
                <a:gridCol w="1189690"/>
                <a:gridCol w="1189690"/>
                <a:gridCol w="1189690"/>
                <a:gridCol w="1189690"/>
                <a:gridCol w="1189690"/>
                <a:gridCol w="1189690"/>
              </a:tblGrid>
              <a:tr h="713763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Year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1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Frozen Records that are past due for destruction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84,679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$233,714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$465,735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$235, 408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$702,836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$1,871,406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4038600"/>
            <a:ext cx="8153400" cy="2087563"/>
          </a:xfrm>
        </p:spPr>
        <p:txBody>
          <a:bodyPr/>
          <a:lstStyle/>
          <a:p>
            <a:r>
              <a:rPr lang="en-US" dirty="0" smtClean="0"/>
              <a:t>Disposable frozen records only; multiple freezes may apply</a:t>
            </a:r>
          </a:p>
          <a:p>
            <a:r>
              <a:rPr lang="en-US" dirty="0" smtClean="0"/>
              <a:t>Work with your agency counsel, FRC account manager and T&amp;D to lift freezes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86000"/>
            <a:ext cx="26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600200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Future Disposition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153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34"/>
                <a:gridCol w="1167861"/>
                <a:gridCol w="1167861"/>
                <a:gridCol w="1167861"/>
                <a:gridCol w="1167861"/>
                <a:gridCol w="1167861"/>
                <a:gridCol w="1167861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FY2014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169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$471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$930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$483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$1,424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$3,778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FY2015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$1,201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$2,375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$1,227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$3,629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$9,632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286000"/>
            <a:ext cx="26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Future Disposition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76400"/>
          <a:ext cx="807719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22"/>
                <a:gridCol w="1156946"/>
                <a:gridCol w="1156946"/>
                <a:gridCol w="1156946"/>
                <a:gridCol w="1156946"/>
                <a:gridCol w="1156946"/>
                <a:gridCol w="1156946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 Cubic Feet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Annual Storage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One-Time Disposition Cost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3rd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10th Year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718" marR="471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FY2014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169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$471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$930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$483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$1,424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$3,778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FY2015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$1,201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$2,375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$1,227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$3,629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$9,632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4718" marR="471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077200" cy="2011363"/>
          </a:xfrm>
        </p:spPr>
        <p:txBody>
          <a:bodyPr/>
          <a:lstStyle/>
          <a:p>
            <a:r>
              <a:rPr lang="en-US" dirty="0" smtClean="0"/>
              <a:t>Provided for budget planning purposes</a:t>
            </a:r>
          </a:p>
          <a:p>
            <a:r>
              <a:rPr lang="en-US" dirty="0" smtClean="0"/>
              <a:t>Includes temporary and permanent records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86000"/>
            <a:ext cx="26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752600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Savings in Storage Cost from Disposition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257800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Scott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Roley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scott.roley@nara.gov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206-445-4147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Russell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Loiselle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301-837-3527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russell.loiselle@nara.gov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Patrick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Weigel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patrick.weigel@nara.gov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206-336-5129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66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National T&amp;D (Transfer &amp; Disposition) Team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Roley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Assistant Director for Operations (T&amp;D)</a:t>
            </a:r>
          </a:p>
          <a:p>
            <a:r>
              <a:rPr lang="en-US" dirty="0" smtClean="0"/>
              <a:t>Russell </a:t>
            </a:r>
            <a:r>
              <a:rPr lang="en-US" dirty="0" err="1" smtClean="0"/>
              <a:t>Loiselle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National T&amp;D Coordinator</a:t>
            </a:r>
          </a:p>
          <a:p>
            <a:r>
              <a:rPr lang="en-US" dirty="0" smtClean="0"/>
              <a:t>Patrick </a:t>
            </a:r>
            <a:r>
              <a:rPr lang="en-US" dirty="0" err="1" smtClean="0"/>
              <a:t>Weigel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National Disposition Coordinator</a:t>
            </a:r>
          </a:p>
          <a:p>
            <a:r>
              <a:rPr lang="en-US" dirty="0" smtClean="0"/>
              <a:t>T&amp;D Subject Matter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Biographical slide (photo)</a:t>
            </a:r>
            <a:endParaRPr lang="en-US" dirty="0"/>
          </a:p>
        </p:txBody>
      </p:sp>
      <p:pic>
        <p:nvPicPr>
          <p:cNvPr id="7" name="Content Placeholder 6" descr="IMG_20130617_195806_3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13" r="25000" b="28688"/>
          <a:stretch>
            <a:fillRect/>
          </a:stretch>
        </p:blipFill>
        <p:spPr>
          <a:xfrm>
            <a:off x="1447800" y="1736010"/>
            <a:ext cx="2362199" cy="379915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Scott </a:t>
            </a:r>
            <a:r>
              <a:rPr lang="en-US" dirty="0" err="1" smtClean="0"/>
              <a:t>Roley</a:t>
            </a:r>
            <a:endParaRPr lang="en-US" dirty="0" smtClean="0"/>
          </a:p>
          <a:p>
            <a:r>
              <a:rPr lang="en-US" dirty="0" smtClean="0"/>
              <a:t>20 years experience in records centers, records management and archives</a:t>
            </a:r>
          </a:p>
          <a:p>
            <a:r>
              <a:rPr lang="en-US" dirty="0" smtClean="0"/>
              <a:t>Former Appraisal &amp; Disposition (A&amp;D) coordinator for records centers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T&amp;D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recurring disposal authorities and ARCIS holdings</a:t>
            </a:r>
          </a:p>
          <a:p>
            <a:r>
              <a:rPr lang="en-US" dirty="0" smtClean="0"/>
              <a:t>Apply/validate new schedules</a:t>
            </a:r>
          </a:p>
          <a:p>
            <a:r>
              <a:rPr lang="en-US" dirty="0" smtClean="0"/>
              <a:t>Enhance procedures following moratorium (Disposal Process Re-engineering)</a:t>
            </a:r>
          </a:p>
          <a:p>
            <a:r>
              <a:rPr lang="en-US" dirty="0" smtClean="0"/>
              <a:t>Utilize analytics to improve ARCIS data</a:t>
            </a:r>
          </a:p>
          <a:p>
            <a:r>
              <a:rPr lang="en-US" dirty="0" smtClean="0"/>
              <a:t>Participate early in appraisal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T&amp;D Services &amp;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Applying approved schedules to FRC holdings</a:t>
            </a:r>
          </a:p>
          <a:p>
            <a:pPr lvl="1"/>
            <a:r>
              <a:rPr lang="en-US" dirty="0" err="1" smtClean="0"/>
              <a:t>Roley</a:t>
            </a:r>
            <a:r>
              <a:rPr lang="en-US" dirty="0" smtClean="0"/>
              <a:t>, </a:t>
            </a:r>
            <a:r>
              <a:rPr lang="en-US" dirty="0" err="1" smtClean="0"/>
              <a:t>Weigel</a:t>
            </a:r>
            <a:endParaRPr lang="en-US" dirty="0" smtClean="0"/>
          </a:p>
          <a:p>
            <a:r>
              <a:rPr lang="en-US" dirty="0" smtClean="0"/>
              <a:t>Applying and lifting disposition “freezes”</a:t>
            </a:r>
          </a:p>
          <a:p>
            <a:pPr lvl="1"/>
            <a:r>
              <a:rPr lang="en-US" dirty="0" err="1" smtClean="0"/>
              <a:t>Loiselle</a:t>
            </a:r>
            <a:r>
              <a:rPr lang="en-US" dirty="0" smtClean="0"/>
              <a:t>, </a:t>
            </a:r>
            <a:r>
              <a:rPr lang="en-US" dirty="0" err="1" smtClean="0"/>
              <a:t>Roley</a:t>
            </a:r>
            <a:endParaRPr lang="en-US" dirty="0" smtClean="0"/>
          </a:p>
          <a:p>
            <a:r>
              <a:rPr lang="en-US" dirty="0" smtClean="0"/>
              <a:t>Authorized agency disposal approvers</a:t>
            </a:r>
          </a:p>
          <a:p>
            <a:pPr lvl="1"/>
            <a:r>
              <a:rPr lang="en-US" dirty="0" err="1" smtClean="0"/>
              <a:t>Weigel</a:t>
            </a:r>
            <a:r>
              <a:rPr lang="en-US" dirty="0" smtClean="0"/>
              <a:t>, Account Managers</a:t>
            </a:r>
          </a:p>
          <a:p>
            <a:r>
              <a:rPr lang="en-US" dirty="0" smtClean="0"/>
              <a:t>Record Group realignment</a:t>
            </a:r>
          </a:p>
          <a:p>
            <a:pPr lvl="1"/>
            <a:r>
              <a:rPr lang="en-US" dirty="0" err="1" smtClean="0"/>
              <a:t>Loiselle</a:t>
            </a:r>
            <a:r>
              <a:rPr lang="en-US" dirty="0" smtClean="0"/>
              <a:t>, </a:t>
            </a:r>
            <a:r>
              <a:rPr lang="en-US" dirty="0" err="1" smtClean="0"/>
              <a:t>Roley</a:t>
            </a:r>
            <a:endParaRPr lang="en-US" dirty="0" smtClean="0"/>
          </a:p>
          <a:p>
            <a:r>
              <a:rPr lang="en-US" dirty="0" smtClean="0"/>
              <a:t>Specialized ARCIS queries</a:t>
            </a:r>
          </a:p>
          <a:p>
            <a:pPr lvl="1"/>
            <a:r>
              <a:rPr lang="en-US" dirty="0" err="1" smtClean="0"/>
              <a:t>Weigel</a:t>
            </a:r>
            <a:r>
              <a:rPr lang="en-US" dirty="0" smtClean="0"/>
              <a:t>, </a:t>
            </a:r>
            <a:r>
              <a:rPr lang="en-US" dirty="0" err="1" smtClean="0"/>
              <a:t>Loiselle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T&amp;D Initiative: Agency Profile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081" y="838200"/>
            <a:ext cx="4162720" cy="55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T&amp;D Initiative: Agency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July “catch-up cycle”</a:t>
            </a:r>
          </a:p>
          <a:p>
            <a:r>
              <a:rPr lang="en-US" dirty="0" smtClean="0"/>
              <a:t>Addressed to Senior Agency Official and Records Officer</a:t>
            </a:r>
          </a:p>
          <a:p>
            <a:r>
              <a:rPr lang="en-US" dirty="0" smtClean="0"/>
              <a:t>Emphasizes timely disposition</a:t>
            </a:r>
          </a:p>
          <a:p>
            <a:pPr lvl="1"/>
            <a:r>
              <a:rPr lang="en-US" dirty="0" smtClean="0"/>
              <a:t>Cost savings</a:t>
            </a:r>
          </a:p>
          <a:p>
            <a:pPr lvl="1"/>
            <a:r>
              <a:rPr lang="en-US" dirty="0" smtClean="0"/>
              <a:t>Budget planning</a:t>
            </a:r>
          </a:p>
          <a:p>
            <a:pPr lvl="1"/>
            <a:r>
              <a:rPr lang="en-US" dirty="0" smtClean="0"/>
              <a:t>Compliance with regulation</a:t>
            </a:r>
          </a:p>
          <a:p>
            <a:pPr lvl="1"/>
            <a:r>
              <a:rPr lang="en-US" dirty="0" smtClean="0"/>
              <a:t>Limiting litigation liability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ultimate measure of success of any Federal records management program is the authorized, appropriate, and timely disposition of the agency's records. 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T&amp;D Initiative: Agency Profile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6" descr="Dsc000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821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logs.archives.gov/online-public-access/wp-content/uploads/2012/09/national-archives-stac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314" y="2667000"/>
            <a:ext cx="2594372" cy="345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Your Agency’s Holdings (Cubic Feet)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15339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599"/>
                <a:gridCol w="4114800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Permanent Records: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3,730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Temporary Records: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105,058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Unscheduled/Other Records: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23,560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703</Words>
  <Application>Microsoft Office PowerPoint</Application>
  <PresentationFormat>On-screen Show (4:3)</PresentationFormat>
  <Paragraphs>205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Slide 1</vt:lpstr>
      <vt:lpstr>National T&amp;D (Transfer &amp; Disposition) Team</vt:lpstr>
      <vt:lpstr>Biographical slide (photo)</vt:lpstr>
      <vt:lpstr>National T&amp;D Initiatives</vt:lpstr>
      <vt:lpstr>National T&amp;D Services &amp; Roles</vt:lpstr>
      <vt:lpstr>National T&amp;D Initiative: Agency Profile</vt:lpstr>
      <vt:lpstr>National T&amp;D Initiative: Agency Profile</vt:lpstr>
      <vt:lpstr>National T&amp;D Initiative: Agency Profile</vt:lpstr>
      <vt:lpstr>Your Agency’s Holdings (Cubic Feet)</vt:lpstr>
      <vt:lpstr>Your Agency’s Holdings (Cubic Feet)</vt:lpstr>
      <vt:lpstr>Records Past Due for Destruction/Accessioning</vt:lpstr>
      <vt:lpstr>Records Past Due for Destruction/Accessioning</vt:lpstr>
      <vt:lpstr>Frozen Records, Records with Litigation or Other Holds</vt:lpstr>
      <vt:lpstr>Frozen Records, Records with Litigation or Other Holds</vt:lpstr>
      <vt:lpstr>Future Disposition</vt:lpstr>
      <vt:lpstr>Future Disposition</vt:lpstr>
      <vt:lpstr>Slide 17</vt:lpstr>
    </vt:vector>
  </TitlesOfParts>
  <Company>NARA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koconnor</dc:creator>
  <cp:lastModifiedBy>SOlsen</cp:lastModifiedBy>
  <cp:revision>68</cp:revision>
  <dcterms:created xsi:type="dcterms:W3CDTF">2013-06-03T19:07:05Z</dcterms:created>
  <dcterms:modified xsi:type="dcterms:W3CDTF">2013-06-19T11:18:18Z</dcterms:modified>
</cp:coreProperties>
</file>