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notesSlides/notesSlide14.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2" r:id="rId3"/>
    <p:sldId id="264" r:id="rId4"/>
    <p:sldId id="270" r:id="rId5"/>
    <p:sldId id="274" r:id="rId6"/>
    <p:sldId id="273" r:id="rId7"/>
    <p:sldId id="287" r:id="rId8"/>
    <p:sldId id="277" r:id="rId9"/>
    <p:sldId id="278" r:id="rId10"/>
    <p:sldId id="279" r:id="rId11"/>
    <p:sldId id="280" r:id="rId12"/>
    <p:sldId id="281" r:id="rId13"/>
    <p:sldId id="282" r:id="rId14"/>
    <p:sldId id="283" r:id="rId15"/>
    <p:sldId id="284" r:id="rId16"/>
    <p:sldId id="28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86397" autoAdjust="0"/>
  </p:normalViewPr>
  <p:slideViewPr>
    <p:cSldViewPr>
      <p:cViewPr varScale="1">
        <p:scale>
          <a:sx n="116" d="100"/>
          <a:sy n="116" d="100"/>
        </p:scale>
        <p:origin x="-6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FTWGP1\DATA\HOME\CSMOLOVI\000%20RMSA\2009-2012%20Risk%20Factor%20Comparis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Percentage</a:t>
            </a:r>
            <a:r>
              <a:rPr lang="en-US" baseline="0" dirty="0"/>
              <a:t> in each Risk Factor*</a:t>
            </a:r>
            <a:endParaRPr lang="en-US" dirty="0"/>
          </a:p>
        </c:rich>
      </c:tx>
      <c:layout/>
    </c:title>
    <c:plotArea>
      <c:layout/>
      <c:pieChart>
        <c:varyColors val="1"/>
        <c:ser>
          <c:idx val="0"/>
          <c:order val="0"/>
          <c:spPr>
            <a:scene3d>
              <a:camera prst="orthographicFront"/>
              <a:lightRig rig="threePt" dir="t"/>
            </a:scene3d>
            <a:sp3d>
              <a:bevelT w="114300" prst="artDeco"/>
            </a:sp3d>
          </c:spPr>
          <c:dPt>
            <c:idx val="0"/>
            <c:spPr>
              <a:solidFill>
                <a:srgbClr val="FF0000"/>
              </a:solidFill>
              <a:scene3d>
                <a:camera prst="orthographicFront"/>
                <a:lightRig rig="threePt" dir="t"/>
              </a:scene3d>
              <a:sp3d>
                <a:bevelT w="114300" prst="artDeco"/>
              </a:sp3d>
            </c:spPr>
          </c:dPt>
          <c:dPt>
            <c:idx val="1"/>
            <c:spPr>
              <a:solidFill>
                <a:srgbClr val="FFFF00"/>
              </a:solidFill>
              <a:scene3d>
                <a:camera prst="orthographicFront"/>
                <a:lightRig rig="threePt" dir="t"/>
              </a:scene3d>
              <a:sp3d>
                <a:bevelT w="114300" prst="artDeco"/>
              </a:sp3d>
            </c:spPr>
          </c:dPt>
          <c:dPt>
            <c:idx val="2"/>
            <c:spPr>
              <a:solidFill>
                <a:srgbClr val="33CC33"/>
              </a:solidFill>
              <a:scene3d>
                <a:camera prst="orthographicFront"/>
                <a:lightRig rig="threePt" dir="t"/>
              </a:scene3d>
              <a:sp3d>
                <a:bevelT w="114300" prst="artDeco"/>
              </a:sp3d>
            </c:spPr>
          </c:dPt>
          <c:dLbls>
            <c:spPr>
              <a:scene3d>
                <a:camera prst="orthographicFront"/>
                <a:lightRig rig="threePt" dir="t"/>
              </a:scene3d>
              <a:sp3d>
                <a:bevelT/>
              </a:sp3d>
            </c:spPr>
            <c:txPr>
              <a:bodyPr/>
              <a:lstStyle/>
              <a:p>
                <a:pPr>
                  <a:defRPr sz="1400" b="1"/>
                </a:pPr>
                <a:endParaRPr lang="en-US"/>
              </a:p>
            </c:txPr>
            <c:dLblPos val="inEnd"/>
            <c:showCatName val="1"/>
            <c:showPercent val="1"/>
            <c:showLeaderLines val="1"/>
          </c:dLbls>
          <c:cat>
            <c:strRef>
              <c:f>Sheet2!$B$1:$D$1</c:f>
              <c:strCache>
                <c:ptCount val="3"/>
                <c:pt idx="0">
                  <c:v>High Risk</c:v>
                </c:pt>
                <c:pt idx="1">
                  <c:v>Moderate Risk</c:v>
                </c:pt>
                <c:pt idx="2">
                  <c:v>Low Risk</c:v>
                </c:pt>
              </c:strCache>
            </c:strRef>
          </c:cat>
          <c:val>
            <c:numRef>
              <c:f>Sheet2!$B$2:$D$2</c:f>
              <c:numCache>
                <c:formatCode>0%</c:formatCode>
                <c:ptCount val="3"/>
                <c:pt idx="0">
                  <c:v>0.36000000000000032</c:v>
                </c:pt>
                <c:pt idx="1">
                  <c:v>0.44000000000000039</c:v>
                </c:pt>
                <c:pt idx="2">
                  <c:v>0.2</c:v>
                </c:pt>
              </c:numCache>
            </c:numRef>
          </c:val>
        </c:ser>
        <c:dLbls>
          <c:showCatName val="1"/>
          <c:showPercent val="1"/>
        </c:dLbls>
        <c:firstSliceAng val="325"/>
      </c:pieChart>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FE6A22-806D-4C4B-AB21-04C778FF5F0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9833C8FD-C13B-4C89-8AC5-400A44B2C12D}">
      <dgm:prSet phldrT="[Text]" custT="1"/>
      <dgm:spPr/>
      <dgm:t>
        <a:bodyPr/>
        <a:lstStyle/>
        <a:p>
          <a:r>
            <a:rPr lang="en-US" sz="2400" dirty="0" smtClean="0"/>
            <a:t>Completed Govt. and Public Review</a:t>
          </a:r>
          <a:endParaRPr lang="en-US" sz="2400" dirty="0"/>
        </a:p>
      </dgm:t>
    </dgm:pt>
    <dgm:pt modelId="{6194F731-406E-4DF2-B857-6CFD841E6539}" type="parTrans" cxnId="{FA7BA3C7-43B6-4EE4-A653-FBC8F12C3404}">
      <dgm:prSet/>
      <dgm:spPr/>
      <dgm:t>
        <a:bodyPr/>
        <a:lstStyle/>
        <a:p>
          <a:endParaRPr lang="en-US"/>
        </a:p>
      </dgm:t>
    </dgm:pt>
    <dgm:pt modelId="{F2F64E06-3D82-437F-972C-30EB08140FEB}" type="sibTrans" cxnId="{FA7BA3C7-43B6-4EE4-A653-FBC8F12C3404}">
      <dgm:prSet/>
      <dgm:spPr/>
      <dgm:t>
        <a:bodyPr/>
        <a:lstStyle/>
        <a:p>
          <a:endParaRPr lang="en-US"/>
        </a:p>
      </dgm:t>
    </dgm:pt>
    <dgm:pt modelId="{E18CAFE0-C77D-42F2-B868-D8702CF92FDC}">
      <dgm:prSet phldrT="[Text]" custT="1"/>
      <dgm:spPr/>
      <dgm:t>
        <a:bodyPr/>
        <a:lstStyle/>
        <a:p>
          <a:r>
            <a:rPr lang="en-US" sz="2400" dirty="0" smtClean="0"/>
            <a:t>NARA is finalizing Bulletin and Training Plan</a:t>
          </a:r>
          <a:endParaRPr lang="en-US" sz="2400" dirty="0"/>
        </a:p>
      </dgm:t>
    </dgm:pt>
    <dgm:pt modelId="{D6C55E72-9A39-4FE6-AE30-C360D3B5FEB1}" type="parTrans" cxnId="{3A2F84AF-8EFC-42E1-9BFB-D1D2165BB2BB}">
      <dgm:prSet/>
      <dgm:spPr/>
      <dgm:t>
        <a:bodyPr/>
        <a:lstStyle/>
        <a:p>
          <a:endParaRPr lang="en-US"/>
        </a:p>
      </dgm:t>
    </dgm:pt>
    <dgm:pt modelId="{D89DD2C2-B02C-46E1-9AEB-8F99BEF5041E}" type="sibTrans" cxnId="{3A2F84AF-8EFC-42E1-9BFB-D1D2165BB2BB}">
      <dgm:prSet/>
      <dgm:spPr/>
      <dgm:t>
        <a:bodyPr/>
        <a:lstStyle/>
        <a:p>
          <a:endParaRPr lang="en-US"/>
        </a:p>
      </dgm:t>
    </dgm:pt>
    <dgm:pt modelId="{0EF6E7A3-697A-40CA-BD09-4B6FADCCDFC0}" type="pres">
      <dgm:prSet presAssocID="{B8FE6A22-806D-4C4B-AB21-04C778FF5F06}" presName="outerComposite" presStyleCnt="0">
        <dgm:presLayoutVars>
          <dgm:chMax val="5"/>
          <dgm:dir/>
          <dgm:resizeHandles val="exact"/>
        </dgm:presLayoutVars>
      </dgm:prSet>
      <dgm:spPr/>
      <dgm:t>
        <a:bodyPr/>
        <a:lstStyle/>
        <a:p>
          <a:endParaRPr lang="en-US"/>
        </a:p>
      </dgm:t>
    </dgm:pt>
    <dgm:pt modelId="{F98FAADE-F536-442F-B660-C89AD13A7350}" type="pres">
      <dgm:prSet presAssocID="{B8FE6A22-806D-4C4B-AB21-04C778FF5F06}" presName="dummyMaxCanvas" presStyleCnt="0">
        <dgm:presLayoutVars/>
      </dgm:prSet>
      <dgm:spPr/>
      <dgm:t>
        <a:bodyPr/>
        <a:lstStyle/>
        <a:p>
          <a:endParaRPr lang="en-US"/>
        </a:p>
      </dgm:t>
    </dgm:pt>
    <dgm:pt modelId="{04A31395-5313-4219-8B9B-5505A38EFD13}" type="pres">
      <dgm:prSet presAssocID="{B8FE6A22-806D-4C4B-AB21-04C778FF5F06}" presName="TwoNodes_1" presStyleLbl="node1" presStyleIdx="0" presStyleCnt="2" custLinFactNeighborX="1865">
        <dgm:presLayoutVars>
          <dgm:bulletEnabled val="1"/>
        </dgm:presLayoutVars>
      </dgm:prSet>
      <dgm:spPr/>
      <dgm:t>
        <a:bodyPr/>
        <a:lstStyle/>
        <a:p>
          <a:endParaRPr lang="en-US"/>
        </a:p>
      </dgm:t>
    </dgm:pt>
    <dgm:pt modelId="{B38D2FFE-C6CA-4C1B-8809-EAE767122219}" type="pres">
      <dgm:prSet presAssocID="{B8FE6A22-806D-4C4B-AB21-04C778FF5F06}" presName="TwoNodes_2" presStyleLbl="node1" presStyleIdx="1" presStyleCnt="2">
        <dgm:presLayoutVars>
          <dgm:bulletEnabled val="1"/>
        </dgm:presLayoutVars>
      </dgm:prSet>
      <dgm:spPr/>
      <dgm:t>
        <a:bodyPr/>
        <a:lstStyle/>
        <a:p>
          <a:endParaRPr lang="en-US"/>
        </a:p>
      </dgm:t>
    </dgm:pt>
    <dgm:pt modelId="{FAD4714C-0268-4D60-B811-5D421D08F326}" type="pres">
      <dgm:prSet presAssocID="{B8FE6A22-806D-4C4B-AB21-04C778FF5F06}" presName="TwoConn_1-2" presStyleLbl="fgAccFollowNode1" presStyleIdx="0" presStyleCnt="1">
        <dgm:presLayoutVars>
          <dgm:bulletEnabled val="1"/>
        </dgm:presLayoutVars>
      </dgm:prSet>
      <dgm:spPr/>
      <dgm:t>
        <a:bodyPr/>
        <a:lstStyle/>
        <a:p>
          <a:endParaRPr lang="en-US"/>
        </a:p>
      </dgm:t>
    </dgm:pt>
    <dgm:pt modelId="{44DA95EA-D7B3-4CB3-96AE-A2C880AAC9B5}" type="pres">
      <dgm:prSet presAssocID="{B8FE6A22-806D-4C4B-AB21-04C778FF5F06}" presName="TwoNodes_1_text" presStyleLbl="node1" presStyleIdx="1" presStyleCnt="2">
        <dgm:presLayoutVars>
          <dgm:bulletEnabled val="1"/>
        </dgm:presLayoutVars>
      </dgm:prSet>
      <dgm:spPr/>
      <dgm:t>
        <a:bodyPr/>
        <a:lstStyle/>
        <a:p>
          <a:endParaRPr lang="en-US"/>
        </a:p>
      </dgm:t>
    </dgm:pt>
    <dgm:pt modelId="{9852040F-B3EF-485B-BE7E-719E3A711E57}" type="pres">
      <dgm:prSet presAssocID="{B8FE6A22-806D-4C4B-AB21-04C778FF5F06}" presName="TwoNodes_2_text" presStyleLbl="node1" presStyleIdx="1" presStyleCnt="2">
        <dgm:presLayoutVars>
          <dgm:bulletEnabled val="1"/>
        </dgm:presLayoutVars>
      </dgm:prSet>
      <dgm:spPr/>
      <dgm:t>
        <a:bodyPr/>
        <a:lstStyle/>
        <a:p>
          <a:endParaRPr lang="en-US"/>
        </a:p>
      </dgm:t>
    </dgm:pt>
  </dgm:ptLst>
  <dgm:cxnLst>
    <dgm:cxn modelId="{EE01676E-2BA1-489A-95E2-E02B394F116B}" type="presOf" srcId="{9833C8FD-C13B-4C89-8AC5-400A44B2C12D}" destId="{44DA95EA-D7B3-4CB3-96AE-A2C880AAC9B5}" srcOrd="1" destOrd="0" presId="urn:microsoft.com/office/officeart/2005/8/layout/vProcess5"/>
    <dgm:cxn modelId="{D34A5D91-E08B-429B-9A42-3E32699503C8}" type="presOf" srcId="{E18CAFE0-C77D-42F2-B868-D8702CF92FDC}" destId="{9852040F-B3EF-485B-BE7E-719E3A711E57}" srcOrd="1" destOrd="0" presId="urn:microsoft.com/office/officeart/2005/8/layout/vProcess5"/>
    <dgm:cxn modelId="{3A2F84AF-8EFC-42E1-9BFB-D1D2165BB2BB}" srcId="{B8FE6A22-806D-4C4B-AB21-04C778FF5F06}" destId="{E18CAFE0-C77D-42F2-B868-D8702CF92FDC}" srcOrd="1" destOrd="0" parTransId="{D6C55E72-9A39-4FE6-AE30-C360D3B5FEB1}" sibTransId="{D89DD2C2-B02C-46E1-9AEB-8F99BEF5041E}"/>
    <dgm:cxn modelId="{FA7BA3C7-43B6-4EE4-A653-FBC8F12C3404}" srcId="{B8FE6A22-806D-4C4B-AB21-04C778FF5F06}" destId="{9833C8FD-C13B-4C89-8AC5-400A44B2C12D}" srcOrd="0" destOrd="0" parTransId="{6194F731-406E-4DF2-B857-6CFD841E6539}" sibTransId="{F2F64E06-3D82-437F-972C-30EB08140FEB}"/>
    <dgm:cxn modelId="{E39409E7-934A-460C-AD23-39D04BE0EC15}" type="presOf" srcId="{E18CAFE0-C77D-42F2-B868-D8702CF92FDC}" destId="{B38D2FFE-C6CA-4C1B-8809-EAE767122219}" srcOrd="0" destOrd="0" presId="urn:microsoft.com/office/officeart/2005/8/layout/vProcess5"/>
    <dgm:cxn modelId="{CD19F8B6-E0A6-4933-8901-1B882C2B28B4}" type="presOf" srcId="{B8FE6A22-806D-4C4B-AB21-04C778FF5F06}" destId="{0EF6E7A3-697A-40CA-BD09-4B6FADCCDFC0}" srcOrd="0" destOrd="0" presId="urn:microsoft.com/office/officeart/2005/8/layout/vProcess5"/>
    <dgm:cxn modelId="{6B8CDEC3-FA81-4E23-8BA8-CD5A56613768}" type="presOf" srcId="{9833C8FD-C13B-4C89-8AC5-400A44B2C12D}" destId="{04A31395-5313-4219-8B9B-5505A38EFD13}" srcOrd="0" destOrd="0" presId="urn:microsoft.com/office/officeart/2005/8/layout/vProcess5"/>
    <dgm:cxn modelId="{A8992546-64D3-4151-ADC4-2959BB7F8BA2}" type="presOf" srcId="{F2F64E06-3D82-437F-972C-30EB08140FEB}" destId="{FAD4714C-0268-4D60-B811-5D421D08F326}" srcOrd="0" destOrd="0" presId="urn:microsoft.com/office/officeart/2005/8/layout/vProcess5"/>
    <dgm:cxn modelId="{E7522C83-1DE9-448E-9A21-E706178BDE78}" type="presParOf" srcId="{0EF6E7A3-697A-40CA-BD09-4B6FADCCDFC0}" destId="{F98FAADE-F536-442F-B660-C89AD13A7350}" srcOrd="0" destOrd="0" presId="urn:microsoft.com/office/officeart/2005/8/layout/vProcess5"/>
    <dgm:cxn modelId="{B0A92795-59E4-4874-9C2F-971146B574CA}" type="presParOf" srcId="{0EF6E7A3-697A-40CA-BD09-4B6FADCCDFC0}" destId="{04A31395-5313-4219-8B9B-5505A38EFD13}" srcOrd="1" destOrd="0" presId="urn:microsoft.com/office/officeart/2005/8/layout/vProcess5"/>
    <dgm:cxn modelId="{CED3805C-B15D-4737-A8BB-9EBDAAB26DD1}" type="presParOf" srcId="{0EF6E7A3-697A-40CA-BD09-4B6FADCCDFC0}" destId="{B38D2FFE-C6CA-4C1B-8809-EAE767122219}" srcOrd="2" destOrd="0" presId="urn:microsoft.com/office/officeart/2005/8/layout/vProcess5"/>
    <dgm:cxn modelId="{7DBE74F0-9F1A-4390-8BEE-F9A5BC0E9AD8}" type="presParOf" srcId="{0EF6E7A3-697A-40CA-BD09-4B6FADCCDFC0}" destId="{FAD4714C-0268-4D60-B811-5D421D08F326}" srcOrd="3" destOrd="0" presId="urn:microsoft.com/office/officeart/2005/8/layout/vProcess5"/>
    <dgm:cxn modelId="{958DDB6C-76BE-4F5A-81F1-4689806CD13D}" type="presParOf" srcId="{0EF6E7A3-697A-40CA-BD09-4B6FADCCDFC0}" destId="{44DA95EA-D7B3-4CB3-96AE-A2C880AAC9B5}" srcOrd="4" destOrd="0" presId="urn:microsoft.com/office/officeart/2005/8/layout/vProcess5"/>
    <dgm:cxn modelId="{16BAEA42-D7CE-4E8F-82C9-7C65552A8EBD}" type="presParOf" srcId="{0EF6E7A3-697A-40CA-BD09-4B6FADCCDFC0}" destId="{9852040F-B3EF-485B-BE7E-719E3A711E57}" srcOrd="5"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FE6A22-806D-4C4B-AB21-04C778FF5F0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E18CAFE0-C77D-42F2-B868-D8702CF92FDC}">
      <dgm:prSet phldrT="[Text]" custT="1"/>
      <dgm:spPr/>
      <dgm:t>
        <a:bodyPr/>
        <a:lstStyle/>
        <a:p>
          <a:r>
            <a:rPr lang="en-US" sz="2400" dirty="0" smtClean="0"/>
            <a:t>Preparing for Government and OMB Review</a:t>
          </a:r>
          <a:endParaRPr lang="en-US" sz="2400" dirty="0"/>
        </a:p>
      </dgm:t>
    </dgm:pt>
    <dgm:pt modelId="{D6C55E72-9A39-4FE6-AE30-C360D3B5FEB1}" type="parTrans" cxnId="{3A2F84AF-8EFC-42E1-9BFB-D1D2165BB2BB}">
      <dgm:prSet/>
      <dgm:spPr/>
      <dgm:t>
        <a:bodyPr/>
        <a:lstStyle/>
        <a:p>
          <a:endParaRPr lang="en-US"/>
        </a:p>
      </dgm:t>
    </dgm:pt>
    <dgm:pt modelId="{D89DD2C2-B02C-46E1-9AEB-8F99BEF5041E}" type="sibTrans" cxnId="{3A2F84AF-8EFC-42E1-9BFB-D1D2165BB2BB}">
      <dgm:prSet/>
      <dgm:spPr/>
      <dgm:t>
        <a:bodyPr/>
        <a:lstStyle/>
        <a:p>
          <a:endParaRPr lang="en-US"/>
        </a:p>
      </dgm:t>
    </dgm:pt>
    <dgm:pt modelId="{9833C8FD-C13B-4C89-8AC5-400A44B2C12D}">
      <dgm:prSet phldrT="[Text]" custT="1"/>
      <dgm:spPr/>
      <dgm:t>
        <a:bodyPr/>
        <a:lstStyle/>
        <a:p>
          <a:r>
            <a:rPr lang="en-US" sz="2400" dirty="0" smtClean="0"/>
            <a:t>Completed NARA-wide review</a:t>
          </a:r>
          <a:endParaRPr lang="en-US" sz="2400" dirty="0"/>
        </a:p>
      </dgm:t>
    </dgm:pt>
    <dgm:pt modelId="{F2F64E06-3D82-437F-972C-30EB08140FEB}" type="sibTrans" cxnId="{FA7BA3C7-43B6-4EE4-A653-FBC8F12C3404}">
      <dgm:prSet/>
      <dgm:spPr/>
      <dgm:t>
        <a:bodyPr/>
        <a:lstStyle/>
        <a:p>
          <a:endParaRPr lang="en-US"/>
        </a:p>
      </dgm:t>
    </dgm:pt>
    <dgm:pt modelId="{6194F731-406E-4DF2-B857-6CFD841E6539}" type="parTrans" cxnId="{FA7BA3C7-43B6-4EE4-A653-FBC8F12C3404}">
      <dgm:prSet/>
      <dgm:spPr/>
      <dgm:t>
        <a:bodyPr/>
        <a:lstStyle/>
        <a:p>
          <a:endParaRPr lang="en-US"/>
        </a:p>
      </dgm:t>
    </dgm:pt>
    <dgm:pt modelId="{0EF6E7A3-697A-40CA-BD09-4B6FADCCDFC0}" type="pres">
      <dgm:prSet presAssocID="{B8FE6A22-806D-4C4B-AB21-04C778FF5F06}" presName="outerComposite" presStyleCnt="0">
        <dgm:presLayoutVars>
          <dgm:chMax val="5"/>
          <dgm:dir/>
          <dgm:resizeHandles val="exact"/>
        </dgm:presLayoutVars>
      </dgm:prSet>
      <dgm:spPr/>
      <dgm:t>
        <a:bodyPr/>
        <a:lstStyle/>
        <a:p>
          <a:endParaRPr lang="en-US"/>
        </a:p>
      </dgm:t>
    </dgm:pt>
    <dgm:pt modelId="{F98FAADE-F536-442F-B660-C89AD13A7350}" type="pres">
      <dgm:prSet presAssocID="{B8FE6A22-806D-4C4B-AB21-04C778FF5F06}" presName="dummyMaxCanvas" presStyleCnt="0">
        <dgm:presLayoutVars/>
      </dgm:prSet>
      <dgm:spPr/>
      <dgm:t>
        <a:bodyPr/>
        <a:lstStyle/>
        <a:p>
          <a:endParaRPr lang="en-US"/>
        </a:p>
      </dgm:t>
    </dgm:pt>
    <dgm:pt modelId="{04A31395-5313-4219-8B9B-5505A38EFD13}" type="pres">
      <dgm:prSet presAssocID="{B8FE6A22-806D-4C4B-AB21-04C778FF5F06}" presName="TwoNodes_1" presStyleLbl="node1" presStyleIdx="0" presStyleCnt="2" custLinFactNeighborX="2869">
        <dgm:presLayoutVars>
          <dgm:bulletEnabled val="1"/>
        </dgm:presLayoutVars>
      </dgm:prSet>
      <dgm:spPr/>
      <dgm:t>
        <a:bodyPr/>
        <a:lstStyle/>
        <a:p>
          <a:endParaRPr lang="en-US"/>
        </a:p>
      </dgm:t>
    </dgm:pt>
    <dgm:pt modelId="{B38D2FFE-C6CA-4C1B-8809-EAE767122219}" type="pres">
      <dgm:prSet presAssocID="{B8FE6A22-806D-4C4B-AB21-04C778FF5F06}" presName="TwoNodes_2" presStyleLbl="node1" presStyleIdx="1" presStyleCnt="2" custLinFactNeighborX="-1865" custLinFactNeighborY="-8108">
        <dgm:presLayoutVars>
          <dgm:bulletEnabled val="1"/>
        </dgm:presLayoutVars>
      </dgm:prSet>
      <dgm:spPr/>
      <dgm:t>
        <a:bodyPr/>
        <a:lstStyle/>
        <a:p>
          <a:endParaRPr lang="en-US"/>
        </a:p>
      </dgm:t>
    </dgm:pt>
    <dgm:pt modelId="{FAD4714C-0268-4D60-B811-5D421D08F326}" type="pres">
      <dgm:prSet presAssocID="{B8FE6A22-806D-4C4B-AB21-04C778FF5F06}" presName="TwoConn_1-2" presStyleLbl="fgAccFollowNode1" presStyleIdx="0" presStyleCnt="1">
        <dgm:presLayoutVars>
          <dgm:bulletEnabled val="1"/>
        </dgm:presLayoutVars>
      </dgm:prSet>
      <dgm:spPr/>
      <dgm:t>
        <a:bodyPr/>
        <a:lstStyle/>
        <a:p>
          <a:endParaRPr lang="en-US"/>
        </a:p>
      </dgm:t>
    </dgm:pt>
    <dgm:pt modelId="{44DA95EA-D7B3-4CB3-96AE-A2C880AAC9B5}" type="pres">
      <dgm:prSet presAssocID="{B8FE6A22-806D-4C4B-AB21-04C778FF5F06}" presName="TwoNodes_1_text" presStyleLbl="node1" presStyleIdx="1" presStyleCnt="2">
        <dgm:presLayoutVars>
          <dgm:bulletEnabled val="1"/>
        </dgm:presLayoutVars>
      </dgm:prSet>
      <dgm:spPr/>
      <dgm:t>
        <a:bodyPr/>
        <a:lstStyle/>
        <a:p>
          <a:endParaRPr lang="en-US"/>
        </a:p>
      </dgm:t>
    </dgm:pt>
    <dgm:pt modelId="{9852040F-B3EF-485B-BE7E-719E3A711E57}" type="pres">
      <dgm:prSet presAssocID="{B8FE6A22-806D-4C4B-AB21-04C778FF5F06}" presName="TwoNodes_2_text" presStyleLbl="node1" presStyleIdx="1" presStyleCnt="2">
        <dgm:presLayoutVars>
          <dgm:bulletEnabled val="1"/>
        </dgm:presLayoutVars>
      </dgm:prSet>
      <dgm:spPr/>
      <dgm:t>
        <a:bodyPr/>
        <a:lstStyle/>
        <a:p>
          <a:endParaRPr lang="en-US"/>
        </a:p>
      </dgm:t>
    </dgm:pt>
  </dgm:ptLst>
  <dgm:cxnLst>
    <dgm:cxn modelId="{3A2F84AF-8EFC-42E1-9BFB-D1D2165BB2BB}" srcId="{B8FE6A22-806D-4C4B-AB21-04C778FF5F06}" destId="{E18CAFE0-C77D-42F2-B868-D8702CF92FDC}" srcOrd="1" destOrd="0" parTransId="{D6C55E72-9A39-4FE6-AE30-C360D3B5FEB1}" sibTransId="{D89DD2C2-B02C-46E1-9AEB-8F99BEF5041E}"/>
    <dgm:cxn modelId="{4ED9E516-88FB-48C8-BB64-12832C2F45D2}" type="presOf" srcId="{E18CAFE0-C77D-42F2-B868-D8702CF92FDC}" destId="{B38D2FFE-C6CA-4C1B-8809-EAE767122219}" srcOrd="0" destOrd="0" presId="urn:microsoft.com/office/officeart/2005/8/layout/vProcess5"/>
    <dgm:cxn modelId="{5D3A7E8B-7789-458F-925B-5BD25570642F}" type="presOf" srcId="{F2F64E06-3D82-437F-972C-30EB08140FEB}" destId="{FAD4714C-0268-4D60-B811-5D421D08F326}" srcOrd="0" destOrd="0" presId="urn:microsoft.com/office/officeart/2005/8/layout/vProcess5"/>
    <dgm:cxn modelId="{FA7BA3C7-43B6-4EE4-A653-FBC8F12C3404}" srcId="{B8FE6A22-806D-4C4B-AB21-04C778FF5F06}" destId="{9833C8FD-C13B-4C89-8AC5-400A44B2C12D}" srcOrd="0" destOrd="0" parTransId="{6194F731-406E-4DF2-B857-6CFD841E6539}" sibTransId="{F2F64E06-3D82-437F-972C-30EB08140FEB}"/>
    <dgm:cxn modelId="{7554315B-0C8D-4ADD-AE36-96AD902DCEA2}" type="presOf" srcId="{9833C8FD-C13B-4C89-8AC5-400A44B2C12D}" destId="{44DA95EA-D7B3-4CB3-96AE-A2C880AAC9B5}" srcOrd="1" destOrd="0" presId="urn:microsoft.com/office/officeart/2005/8/layout/vProcess5"/>
    <dgm:cxn modelId="{5A851AAE-2955-4AAB-A9D8-06E816D21C79}" type="presOf" srcId="{B8FE6A22-806D-4C4B-AB21-04C778FF5F06}" destId="{0EF6E7A3-697A-40CA-BD09-4B6FADCCDFC0}" srcOrd="0" destOrd="0" presId="urn:microsoft.com/office/officeart/2005/8/layout/vProcess5"/>
    <dgm:cxn modelId="{E9595AF3-DEF1-4511-94AC-3F889296F5A7}" type="presOf" srcId="{E18CAFE0-C77D-42F2-B868-D8702CF92FDC}" destId="{9852040F-B3EF-485B-BE7E-719E3A711E57}" srcOrd="1" destOrd="0" presId="urn:microsoft.com/office/officeart/2005/8/layout/vProcess5"/>
    <dgm:cxn modelId="{4C3ECBB7-ED8D-418F-8143-F0B4B48C5736}" type="presOf" srcId="{9833C8FD-C13B-4C89-8AC5-400A44B2C12D}" destId="{04A31395-5313-4219-8B9B-5505A38EFD13}" srcOrd="0" destOrd="0" presId="urn:microsoft.com/office/officeart/2005/8/layout/vProcess5"/>
    <dgm:cxn modelId="{4DD969A0-06EB-4338-9019-497ED5FDFA7A}" type="presParOf" srcId="{0EF6E7A3-697A-40CA-BD09-4B6FADCCDFC0}" destId="{F98FAADE-F536-442F-B660-C89AD13A7350}" srcOrd="0" destOrd="0" presId="urn:microsoft.com/office/officeart/2005/8/layout/vProcess5"/>
    <dgm:cxn modelId="{51FA8D91-65A4-4137-823F-AF5B69FAD933}" type="presParOf" srcId="{0EF6E7A3-697A-40CA-BD09-4B6FADCCDFC0}" destId="{04A31395-5313-4219-8B9B-5505A38EFD13}" srcOrd="1" destOrd="0" presId="urn:microsoft.com/office/officeart/2005/8/layout/vProcess5"/>
    <dgm:cxn modelId="{F0F66CFA-BAD9-42D2-89AB-F3F511480699}" type="presParOf" srcId="{0EF6E7A3-697A-40CA-BD09-4B6FADCCDFC0}" destId="{B38D2FFE-C6CA-4C1B-8809-EAE767122219}" srcOrd="2" destOrd="0" presId="urn:microsoft.com/office/officeart/2005/8/layout/vProcess5"/>
    <dgm:cxn modelId="{90CB5AD8-39DA-469B-89FB-17D4A10A3510}" type="presParOf" srcId="{0EF6E7A3-697A-40CA-BD09-4B6FADCCDFC0}" destId="{FAD4714C-0268-4D60-B811-5D421D08F326}" srcOrd="3" destOrd="0" presId="urn:microsoft.com/office/officeart/2005/8/layout/vProcess5"/>
    <dgm:cxn modelId="{34BF136B-A614-463D-BB08-42ABA7501B7C}" type="presParOf" srcId="{0EF6E7A3-697A-40CA-BD09-4B6FADCCDFC0}" destId="{44DA95EA-D7B3-4CB3-96AE-A2C880AAC9B5}" srcOrd="4" destOrd="0" presId="urn:microsoft.com/office/officeart/2005/8/layout/vProcess5"/>
    <dgm:cxn modelId="{6EB1BE5A-5040-40B3-AA88-FA06CDBD1A01}" type="presParOf" srcId="{0EF6E7A3-697A-40CA-BD09-4B6FADCCDFC0}" destId="{9852040F-B3EF-485B-BE7E-719E3A711E57}" srcOrd="5"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FE6A22-806D-4C4B-AB21-04C778FF5F0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9833C8FD-C13B-4C89-8AC5-400A44B2C12D}">
      <dgm:prSet phldrT="[Text]" custT="1"/>
      <dgm:spPr/>
      <dgm:t>
        <a:bodyPr/>
        <a:lstStyle/>
        <a:p>
          <a:r>
            <a:rPr lang="en-US" sz="2400" dirty="0" smtClean="0"/>
            <a:t>Created ERM Automation Working Group on OMB Max</a:t>
          </a:r>
          <a:endParaRPr lang="en-US" sz="2400" b="1" dirty="0"/>
        </a:p>
      </dgm:t>
    </dgm:pt>
    <dgm:pt modelId="{6194F731-406E-4DF2-B857-6CFD841E6539}" type="parTrans" cxnId="{FA7BA3C7-43B6-4EE4-A653-FBC8F12C3404}">
      <dgm:prSet/>
      <dgm:spPr/>
      <dgm:t>
        <a:bodyPr/>
        <a:lstStyle/>
        <a:p>
          <a:endParaRPr lang="en-US"/>
        </a:p>
      </dgm:t>
    </dgm:pt>
    <dgm:pt modelId="{F2F64E06-3D82-437F-972C-30EB08140FEB}" type="sibTrans" cxnId="{FA7BA3C7-43B6-4EE4-A653-FBC8F12C3404}">
      <dgm:prSet/>
      <dgm:spPr/>
      <dgm:t>
        <a:bodyPr/>
        <a:lstStyle/>
        <a:p>
          <a:endParaRPr lang="en-US"/>
        </a:p>
      </dgm:t>
    </dgm:pt>
    <dgm:pt modelId="{E18CAFE0-C77D-42F2-B868-D8702CF92FDC}">
      <dgm:prSet phldrT="[Text]"/>
      <dgm:spPr/>
      <dgm:t>
        <a:bodyPr/>
        <a:lstStyle/>
        <a:p>
          <a:r>
            <a:rPr lang="en-US" dirty="0" smtClean="0"/>
            <a:t>Industry Day: September 10 half-day conference for vendor audience</a:t>
          </a:r>
          <a:endParaRPr lang="en-US" dirty="0"/>
        </a:p>
      </dgm:t>
    </dgm:pt>
    <dgm:pt modelId="{D89DD2C2-B02C-46E1-9AEB-8F99BEF5041E}" type="sibTrans" cxnId="{3A2F84AF-8EFC-42E1-9BFB-D1D2165BB2BB}">
      <dgm:prSet/>
      <dgm:spPr/>
      <dgm:t>
        <a:bodyPr/>
        <a:lstStyle/>
        <a:p>
          <a:endParaRPr lang="en-US"/>
        </a:p>
      </dgm:t>
    </dgm:pt>
    <dgm:pt modelId="{D6C55E72-9A39-4FE6-AE30-C360D3B5FEB1}" type="parTrans" cxnId="{3A2F84AF-8EFC-42E1-9BFB-D1D2165BB2BB}">
      <dgm:prSet/>
      <dgm:spPr/>
      <dgm:t>
        <a:bodyPr/>
        <a:lstStyle/>
        <a:p>
          <a:endParaRPr lang="en-US"/>
        </a:p>
      </dgm:t>
    </dgm:pt>
    <dgm:pt modelId="{0EF6E7A3-697A-40CA-BD09-4B6FADCCDFC0}" type="pres">
      <dgm:prSet presAssocID="{B8FE6A22-806D-4C4B-AB21-04C778FF5F06}" presName="outerComposite" presStyleCnt="0">
        <dgm:presLayoutVars>
          <dgm:chMax val="5"/>
          <dgm:dir/>
          <dgm:resizeHandles val="exact"/>
        </dgm:presLayoutVars>
      </dgm:prSet>
      <dgm:spPr/>
      <dgm:t>
        <a:bodyPr/>
        <a:lstStyle/>
        <a:p>
          <a:endParaRPr lang="en-US"/>
        </a:p>
      </dgm:t>
    </dgm:pt>
    <dgm:pt modelId="{F98FAADE-F536-442F-B660-C89AD13A7350}" type="pres">
      <dgm:prSet presAssocID="{B8FE6A22-806D-4C4B-AB21-04C778FF5F06}" presName="dummyMaxCanvas" presStyleCnt="0">
        <dgm:presLayoutVars/>
      </dgm:prSet>
      <dgm:spPr/>
      <dgm:t>
        <a:bodyPr/>
        <a:lstStyle/>
        <a:p>
          <a:endParaRPr lang="en-US"/>
        </a:p>
      </dgm:t>
    </dgm:pt>
    <dgm:pt modelId="{04A31395-5313-4219-8B9B-5505A38EFD13}" type="pres">
      <dgm:prSet presAssocID="{B8FE6A22-806D-4C4B-AB21-04C778FF5F06}" presName="TwoNodes_1" presStyleLbl="node1" presStyleIdx="0" presStyleCnt="2" custScaleX="108609" custLinFactNeighborX="1865">
        <dgm:presLayoutVars>
          <dgm:bulletEnabled val="1"/>
        </dgm:presLayoutVars>
      </dgm:prSet>
      <dgm:spPr/>
      <dgm:t>
        <a:bodyPr/>
        <a:lstStyle/>
        <a:p>
          <a:endParaRPr lang="en-US"/>
        </a:p>
      </dgm:t>
    </dgm:pt>
    <dgm:pt modelId="{B38D2FFE-C6CA-4C1B-8809-EAE767122219}" type="pres">
      <dgm:prSet presAssocID="{B8FE6A22-806D-4C4B-AB21-04C778FF5F06}" presName="TwoNodes_2" presStyleLbl="node1" presStyleIdx="1" presStyleCnt="2" custLinFactNeighborX="-2583" custLinFactNeighborY="-2102">
        <dgm:presLayoutVars>
          <dgm:bulletEnabled val="1"/>
        </dgm:presLayoutVars>
      </dgm:prSet>
      <dgm:spPr/>
      <dgm:t>
        <a:bodyPr/>
        <a:lstStyle/>
        <a:p>
          <a:endParaRPr lang="en-US"/>
        </a:p>
      </dgm:t>
    </dgm:pt>
    <dgm:pt modelId="{FAD4714C-0268-4D60-B811-5D421D08F326}" type="pres">
      <dgm:prSet presAssocID="{B8FE6A22-806D-4C4B-AB21-04C778FF5F06}" presName="TwoConn_1-2" presStyleLbl="fgAccFollowNode1" presStyleIdx="0" presStyleCnt="1">
        <dgm:presLayoutVars>
          <dgm:bulletEnabled val="1"/>
        </dgm:presLayoutVars>
      </dgm:prSet>
      <dgm:spPr/>
      <dgm:t>
        <a:bodyPr/>
        <a:lstStyle/>
        <a:p>
          <a:endParaRPr lang="en-US"/>
        </a:p>
      </dgm:t>
    </dgm:pt>
    <dgm:pt modelId="{44DA95EA-D7B3-4CB3-96AE-A2C880AAC9B5}" type="pres">
      <dgm:prSet presAssocID="{B8FE6A22-806D-4C4B-AB21-04C778FF5F06}" presName="TwoNodes_1_text" presStyleLbl="node1" presStyleIdx="1" presStyleCnt="2">
        <dgm:presLayoutVars>
          <dgm:bulletEnabled val="1"/>
        </dgm:presLayoutVars>
      </dgm:prSet>
      <dgm:spPr/>
      <dgm:t>
        <a:bodyPr/>
        <a:lstStyle/>
        <a:p>
          <a:endParaRPr lang="en-US"/>
        </a:p>
      </dgm:t>
    </dgm:pt>
    <dgm:pt modelId="{9852040F-B3EF-485B-BE7E-719E3A711E57}" type="pres">
      <dgm:prSet presAssocID="{B8FE6A22-806D-4C4B-AB21-04C778FF5F06}" presName="TwoNodes_2_text" presStyleLbl="node1" presStyleIdx="1" presStyleCnt="2">
        <dgm:presLayoutVars>
          <dgm:bulletEnabled val="1"/>
        </dgm:presLayoutVars>
      </dgm:prSet>
      <dgm:spPr/>
      <dgm:t>
        <a:bodyPr/>
        <a:lstStyle/>
        <a:p>
          <a:endParaRPr lang="en-US"/>
        </a:p>
      </dgm:t>
    </dgm:pt>
  </dgm:ptLst>
  <dgm:cxnLst>
    <dgm:cxn modelId="{3A2F84AF-8EFC-42E1-9BFB-D1D2165BB2BB}" srcId="{B8FE6A22-806D-4C4B-AB21-04C778FF5F06}" destId="{E18CAFE0-C77D-42F2-B868-D8702CF92FDC}" srcOrd="1" destOrd="0" parTransId="{D6C55E72-9A39-4FE6-AE30-C360D3B5FEB1}" sibTransId="{D89DD2C2-B02C-46E1-9AEB-8F99BEF5041E}"/>
    <dgm:cxn modelId="{FA7BA3C7-43B6-4EE4-A653-FBC8F12C3404}" srcId="{B8FE6A22-806D-4C4B-AB21-04C778FF5F06}" destId="{9833C8FD-C13B-4C89-8AC5-400A44B2C12D}" srcOrd="0" destOrd="0" parTransId="{6194F731-406E-4DF2-B857-6CFD841E6539}" sibTransId="{F2F64E06-3D82-437F-972C-30EB08140FEB}"/>
    <dgm:cxn modelId="{B227B2A5-7E9A-4829-B643-F64B83CD8CCC}" type="presOf" srcId="{F2F64E06-3D82-437F-972C-30EB08140FEB}" destId="{FAD4714C-0268-4D60-B811-5D421D08F326}" srcOrd="0" destOrd="0" presId="urn:microsoft.com/office/officeart/2005/8/layout/vProcess5"/>
    <dgm:cxn modelId="{2CDB7B06-D920-4794-83F4-6FB5A038C611}" type="presOf" srcId="{9833C8FD-C13B-4C89-8AC5-400A44B2C12D}" destId="{44DA95EA-D7B3-4CB3-96AE-A2C880AAC9B5}" srcOrd="1" destOrd="0" presId="urn:microsoft.com/office/officeart/2005/8/layout/vProcess5"/>
    <dgm:cxn modelId="{E96ABDB9-A532-490C-AB1C-9C5BC9604A20}" type="presOf" srcId="{E18CAFE0-C77D-42F2-B868-D8702CF92FDC}" destId="{B38D2FFE-C6CA-4C1B-8809-EAE767122219}" srcOrd="0" destOrd="0" presId="urn:microsoft.com/office/officeart/2005/8/layout/vProcess5"/>
    <dgm:cxn modelId="{363E37B9-0717-4B9A-A7DA-E3B575365426}" type="presOf" srcId="{B8FE6A22-806D-4C4B-AB21-04C778FF5F06}" destId="{0EF6E7A3-697A-40CA-BD09-4B6FADCCDFC0}" srcOrd="0" destOrd="0" presId="urn:microsoft.com/office/officeart/2005/8/layout/vProcess5"/>
    <dgm:cxn modelId="{6A539975-2046-4F6C-913F-091AF0402109}" type="presOf" srcId="{9833C8FD-C13B-4C89-8AC5-400A44B2C12D}" destId="{04A31395-5313-4219-8B9B-5505A38EFD13}" srcOrd="0" destOrd="0" presId="urn:microsoft.com/office/officeart/2005/8/layout/vProcess5"/>
    <dgm:cxn modelId="{A6CADC36-2FC5-4EDC-AE18-C4FCDFCA19AE}" type="presOf" srcId="{E18CAFE0-C77D-42F2-B868-D8702CF92FDC}" destId="{9852040F-B3EF-485B-BE7E-719E3A711E57}" srcOrd="1" destOrd="0" presId="urn:microsoft.com/office/officeart/2005/8/layout/vProcess5"/>
    <dgm:cxn modelId="{1D96ADF3-6E84-45A5-9EB4-9F326B2EDD43}" type="presParOf" srcId="{0EF6E7A3-697A-40CA-BD09-4B6FADCCDFC0}" destId="{F98FAADE-F536-442F-B660-C89AD13A7350}" srcOrd="0" destOrd="0" presId="urn:microsoft.com/office/officeart/2005/8/layout/vProcess5"/>
    <dgm:cxn modelId="{AB1FE59B-3CD2-458B-B99E-639DDBBE36C2}" type="presParOf" srcId="{0EF6E7A3-697A-40CA-BD09-4B6FADCCDFC0}" destId="{04A31395-5313-4219-8B9B-5505A38EFD13}" srcOrd="1" destOrd="0" presId="urn:microsoft.com/office/officeart/2005/8/layout/vProcess5"/>
    <dgm:cxn modelId="{DB643120-4F6A-42B2-B60A-8C5C04ACEC3A}" type="presParOf" srcId="{0EF6E7A3-697A-40CA-BD09-4B6FADCCDFC0}" destId="{B38D2FFE-C6CA-4C1B-8809-EAE767122219}" srcOrd="2" destOrd="0" presId="urn:microsoft.com/office/officeart/2005/8/layout/vProcess5"/>
    <dgm:cxn modelId="{4DFDED33-26A7-4C0E-A502-BEE1A320E10F}" type="presParOf" srcId="{0EF6E7A3-697A-40CA-BD09-4B6FADCCDFC0}" destId="{FAD4714C-0268-4D60-B811-5D421D08F326}" srcOrd="3" destOrd="0" presId="urn:microsoft.com/office/officeart/2005/8/layout/vProcess5"/>
    <dgm:cxn modelId="{3A7F4AA2-91B4-43E2-969E-65B06373C6FC}" type="presParOf" srcId="{0EF6E7A3-697A-40CA-BD09-4B6FADCCDFC0}" destId="{44DA95EA-D7B3-4CB3-96AE-A2C880AAC9B5}" srcOrd="4" destOrd="0" presId="urn:microsoft.com/office/officeart/2005/8/layout/vProcess5"/>
    <dgm:cxn modelId="{09C6C416-1C14-4F87-BC42-31D066997F13}" type="presParOf" srcId="{0EF6E7A3-697A-40CA-BD09-4B6FADCCDFC0}" destId="{9852040F-B3EF-485B-BE7E-719E3A711E57}" srcOrd="5"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FE6A22-806D-4C4B-AB21-04C778FF5F0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9833C8FD-C13B-4C89-8AC5-400A44B2C12D}">
      <dgm:prSet phldrT="[Text]" custT="1"/>
      <dgm:spPr/>
      <dgm:t>
        <a:bodyPr/>
        <a:lstStyle/>
        <a:p>
          <a:r>
            <a:rPr lang="en-US" sz="2400" dirty="0" smtClean="0"/>
            <a:t>OPM has completed Focus Groups (July – August)</a:t>
          </a:r>
          <a:endParaRPr lang="en-US" sz="2400" dirty="0"/>
        </a:p>
      </dgm:t>
    </dgm:pt>
    <dgm:pt modelId="{6194F731-406E-4DF2-B857-6CFD841E6539}" type="parTrans" cxnId="{FA7BA3C7-43B6-4EE4-A653-FBC8F12C3404}">
      <dgm:prSet/>
      <dgm:spPr/>
      <dgm:t>
        <a:bodyPr/>
        <a:lstStyle/>
        <a:p>
          <a:endParaRPr lang="en-US"/>
        </a:p>
      </dgm:t>
    </dgm:pt>
    <dgm:pt modelId="{F2F64E06-3D82-437F-972C-30EB08140FEB}" type="sibTrans" cxnId="{FA7BA3C7-43B6-4EE4-A653-FBC8F12C3404}">
      <dgm:prSet/>
      <dgm:spPr/>
      <dgm:t>
        <a:bodyPr/>
        <a:lstStyle/>
        <a:p>
          <a:endParaRPr lang="en-US"/>
        </a:p>
      </dgm:t>
    </dgm:pt>
    <dgm:pt modelId="{E18CAFE0-C77D-42F2-B868-D8702CF92FDC}">
      <dgm:prSet phldrT="[Text]" custT="1"/>
      <dgm:spPr/>
      <dgm:t>
        <a:bodyPr/>
        <a:lstStyle/>
        <a:p>
          <a:r>
            <a:rPr lang="en-US" sz="2400" dirty="0" smtClean="0"/>
            <a:t>Product (possibly) a RM Flysheet</a:t>
          </a:r>
          <a:endParaRPr lang="en-US" sz="2400" dirty="0"/>
        </a:p>
      </dgm:t>
    </dgm:pt>
    <dgm:pt modelId="{D89DD2C2-B02C-46E1-9AEB-8F99BEF5041E}" type="sibTrans" cxnId="{3A2F84AF-8EFC-42E1-9BFB-D1D2165BB2BB}">
      <dgm:prSet/>
      <dgm:spPr/>
      <dgm:t>
        <a:bodyPr/>
        <a:lstStyle/>
        <a:p>
          <a:endParaRPr lang="en-US"/>
        </a:p>
      </dgm:t>
    </dgm:pt>
    <dgm:pt modelId="{D6C55E72-9A39-4FE6-AE30-C360D3B5FEB1}" type="parTrans" cxnId="{3A2F84AF-8EFC-42E1-9BFB-D1D2165BB2BB}">
      <dgm:prSet/>
      <dgm:spPr/>
      <dgm:t>
        <a:bodyPr/>
        <a:lstStyle/>
        <a:p>
          <a:endParaRPr lang="en-US"/>
        </a:p>
      </dgm:t>
    </dgm:pt>
    <dgm:pt modelId="{0EF6E7A3-697A-40CA-BD09-4B6FADCCDFC0}" type="pres">
      <dgm:prSet presAssocID="{B8FE6A22-806D-4C4B-AB21-04C778FF5F06}" presName="outerComposite" presStyleCnt="0">
        <dgm:presLayoutVars>
          <dgm:chMax val="5"/>
          <dgm:dir/>
          <dgm:resizeHandles val="exact"/>
        </dgm:presLayoutVars>
      </dgm:prSet>
      <dgm:spPr/>
      <dgm:t>
        <a:bodyPr/>
        <a:lstStyle/>
        <a:p>
          <a:endParaRPr lang="en-US"/>
        </a:p>
      </dgm:t>
    </dgm:pt>
    <dgm:pt modelId="{F98FAADE-F536-442F-B660-C89AD13A7350}" type="pres">
      <dgm:prSet presAssocID="{B8FE6A22-806D-4C4B-AB21-04C778FF5F06}" presName="dummyMaxCanvas" presStyleCnt="0">
        <dgm:presLayoutVars/>
      </dgm:prSet>
      <dgm:spPr/>
      <dgm:t>
        <a:bodyPr/>
        <a:lstStyle/>
        <a:p>
          <a:endParaRPr lang="en-US"/>
        </a:p>
      </dgm:t>
    </dgm:pt>
    <dgm:pt modelId="{04A31395-5313-4219-8B9B-5505A38EFD13}" type="pres">
      <dgm:prSet presAssocID="{B8FE6A22-806D-4C4B-AB21-04C778FF5F06}" presName="TwoNodes_1" presStyleLbl="node1" presStyleIdx="0" presStyleCnt="2" custLinFactNeighborX="4304" custLinFactNeighborY="10336">
        <dgm:presLayoutVars>
          <dgm:bulletEnabled val="1"/>
        </dgm:presLayoutVars>
      </dgm:prSet>
      <dgm:spPr/>
      <dgm:t>
        <a:bodyPr/>
        <a:lstStyle/>
        <a:p>
          <a:endParaRPr lang="en-US"/>
        </a:p>
      </dgm:t>
    </dgm:pt>
    <dgm:pt modelId="{B38D2FFE-C6CA-4C1B-8809-EAE767122219}" type="pres">
      <dgm:prSet presAssocID="{B8FE6A22-806D-4C4B-AB21-04C778FF5F06}" presName="TwoNodes_2" presStyleLbl="node1" presStyleIdx="1" presStyleCnt="2">
        <dgm:presLayoutVars>
          <dgm:bulletEnabled val="1"/>
        </dgm:presLayoutVars>
      </dgm:prSet>
      <dgm:spPr/>
      <dgm:t>
        <a:bodyPr/>
        <a:lstStyle/>
        <a:p>
          <a:endParaRPr lang="en-US"/>
        </a:p>
      </dgm:t>
    </dgm:pt>
    <dgm:pt modelId="{FAD4714C-0268-4D60-B811-5D421D08F326}" type="pres">
      <dgm:prSet presAssocID="{B8FE6A22-806D-4C4B-AB21-04C778FF5F06}" presName="TwoConn_1-2" presStyleLbl="fgAccFollowNode1" presStyleIdx="0" presStyleCnt="1">
        <dgm:presLayoutVars>
          <dgm:bulletEnabled val="1"/>
        </dgm:presLayoutVars>
      </dgm:prSet>
      <dgm:spPr/>
      <dgm:t>
        <a:bodyPr/>
        <a:lstStyle/>
        <a:p>
          <a:endParaRPr lang="en-US"/>
        </a:p>
      </dgm:t>
    </dgm:pt>
    <dgm:pt modelId="{44DA95EA-D7B3-4CB3-96AE-A2C880AAC9B5}" type="pres">
      <dgm:prSet presAssocID="{B8FE6A22-806D-4C4B-AB21-04C778FF5F06}" presName="TwoNodes_1_text" presStyleLbl="node1" presStyleIdx="1" presStyleCnt="2">
        <dgm:presLayoutVars>
          <dgm:bulletEnabled val="1"/>
        </dgm:presLayoutVars>
      </dgm:prSet>
      <dgm:spPr/>
      <dgm:t>
        <a:bodyPr/>
        <a:lstStyle/>
        <a:p>
          <a:endParaRPr lang="en-US"/>
        </a:p>
      </dgm:t>
    </dgm:pt>
    <dgm:pt modelId="{9852040F-B3EF-485B-BE7E-719E3A711E57}" type="pres">
      <dgm:prSet presAssocID="{B8FE6A22-806D-4C4B-AB21-04C778FF5F06}" presName="TwoNodes_2_text" presStyleLbl="node1" presStyleIdx="1" presStyleCnt="2">
        <dgm:presLayoutVars>
          <dgm:bulletEnabled val="1"/>
        </dgm:presLayoutVars>
      </dgm:prSet>
      <dgm:spPr/>
      <dgm:t>
        <a:bodyPr/>
        <a:lstStyle/>
        <a:p>
          <a:endParaRPr lang="en-US"/>
        </a:p>
      </dgm:t>
    </dgm:pt>
  </dgm:ptLst>
  <dgm:cxnLst>
    <dgm:cxn modelId="{3A2F84AF-8EFC-42E1-9BFB-D1D2165BB2BB}" srcId="{B8FE6A22-806D-4C4B-AB21-04C778FF5F06}" destId="{E18CAFE0-C77D-42F2-B868-D8702CF92FDC}" srcOrd="1" destOrd="0" parTransId="{D6C55E72-9A39-4FE6-AE30-C360D3B5FEB1}" sibTransId="{D89DD2C2-B02C-46E1-9AEB-8F99BEF5041E}"/>
    <dgm:cxn modelId="{88ACC0A9-89B7-4E39-A0DF-DD2A69D8BA09}" type="presOf" srcId="{E18CAFE0-C77D-42F2-B868-D8702CF92FDC}" destId="{B38D2FFE-C6CA-4C1B-8809-EAE767122219}" srcOrd="0" destOrd="0" presId="urn:microsoft.com/office/officeart/2005/8/layout/vProcess5"/>
    <dgm:cxn modelId="{9005F145-127A-41BA-8B05-659CCC83373E}" type="presOf" srcId="{9833C8FD-C13B-4C89-8AC5-400A44B2C12D}" destId="{44DA95EA-D7B3-4CB3-96AE-A2C880AAC9B5}" srcOrd="1" destOrd="0" presId="urn:microsoft.com/office/officeart/2005/8/layout/vProcess5"/>
    <dgm:cxn modelId="{FA7BA3C7-43B6-4EE4-A653-FBC8F12C3404}" srcId="{B8FE6A22-806D-4C4B-AB21-04C778FF5F06}" destId="{9833C8FD-C13B-4C89-8AC5-400A44B2C12D}" srcOrd="0" destOrd="0" parTransId="{6194F731-406E-4DF2-B857-6CFD841E6539}" sibTransId="{F2F64E06-3D82-437F-972C-30EB08140FEB}"/>
    <dgm:cxn modelId="{FC5A7C7E-1084-4B65-B8C4-4CAA123DC5C8}" type="presOf" srcId="{B8FE6A22-806D-4C4B-AB21-04C778FF5F06}" destId="{0EF6E7A3-697A-40CA-BD09-4B6FADCCDFC0}" srcOrd="0" destOrd="0" presId="urn:microsoft.com/office/officeart/2005/8/layout/vProcess5"/>
    <dgm:cxn modelId="{0DEF89D3-5976-46B2-BC97-17680B1153E1}" type="presOf" srcId="{9833C8FD-C13B-4C89-8AC5-400A44B2C12D}" destId="{04A31395-5313-4219-8B9B-5505A38EFD13}" srcOrd="0" destOrd="0" presId="urn:microsoft.com/office/officeart/2005/8/layout/vProcess5"/>
    <dgm:cxn modelId="{C9429CF7-C73C-4987-AF06-C39E0687DFD5}" type="presOf" srcId="{E18CAFE0-C77D-42F2-B868-D8702CF92FDC}" destId="{9852040F-B3EF-485B-BE7E-719E3A711E57}" srcOrd="1" destOrd="0" presId="urn:microsoft.com/office/officeart/2005/8/layout/vProcess5"/>
    <dgm:cxn modelId="{4393D48D-04B0-4C9C-9967-ABFAD44CB0AB}" type="presOf" srcId="{F2F64E06-3D82-437F-972C-30EB08140FEB}" destId="{FAD4714C-0268-4D60-B811-5D421D08F326}" srcOrd="0" destOrd="0" presId="urn:microsoft.com/office/officeart/2005/8/layout/vProcess5"/>
    <dgm:cxn modelId="{70790BE3-C2EE-4047-AD51-CA87D20DA01C}" type="presParOf" srcId="{0EF6E7A3-697A-40CA-BD09-4B6FADCCDFC0}" destId="{F98FAADE-F536-442F-B660-C89AD13A7350}" srcOrd="0" destOrd="0" presId="urn:microsoft.com/office/officeart/2005/8/layout/vProcess5"/>
    <dgm:cxn modelId="{9CFFB70E-B94A-4737-8AAA-8FD7C8AEC35D}" type="presParOf" srcId="{0EF6E7A3-697A-40CA-BD09-4B6FADCCDFC0}" destId="{04A31395-5313-4219-8B9B-5505A38EFD13}" srcOrd="1" destOrd="0" presId="urn:microsoft.com/office/officeart/2005/8/layout/vProcess5"/>
    <dgm:cxn modelId="{482B4601-2F8E-4CA1-8BB3-0FA13F8BCB44}" type="presParOf" srcId="{0EF6E7A3-697A-40CA-BD09-4B6FADCCDFC0}" destId="{B38D2FFE-C6CA-4C1B-8809-EAE767122219}" srcOrd="2" destOrd="0" presId="urn:microsoft.com/office/officeart/2005/8/layout/vProcess5"/>
    <dgm:cxn modelId="{6BC75DAB-67CD-45F7-9C63-6C1E54E68D5B}" type="presParOf" srcId="{0EF6E7A3-697A-40CA-BD09-4B6FADCCDFC0}" destId="{FAD4714C-0268-4D60-B811-5D421D08F326}" srcOrd="3" destOrd="0" presId="urn:microsoft.com/office/officeart/2005/8/layout/vProcess5"/>
    <dgm:cxn modelId="{BEF00D9F-4D41-4637-BB50-C911F4EADE1F}" type="presParOf" srcId="{0EF6E7A3-697A-40CA-BD09-4B6FADCCDFC0}" destId="{44DA95EA-D7B3-4CB3-96AE-A2C880AAC9B5}" srcOrd="4" destOrd="0" presId="urn:microsoft.com/office/officeart/2005/8/layout/vProcess5"/>
    <dgm:cxn modelId="{27D1DC4F-6EE0-4304-BFAC-BBF90DDF8395}" type="presParOf" srcId="{0EF6E7A3-697A-40CA-BD09-4B6FADCCDFC0}" destId="{9852040F-B3EF-485B-BE7E-719E3A711E57}" srcOrd="5"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FE6A22-806D-4C4B-AB21-04C778FF5F0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9833C8FD-C13B-4C89-8AC5-400A44B2C12D}">
      <dgm:prSet phldrT="[Text]" custT="1"/>
      <dgm:spPr/>
      <dgm:t>
        <a:bodyPr/>
        <a:lstStyle/>
        <a:p>
          <a:r>
            <a:rPr lang="en-US" sz="2400" dirty="0" smtClean="0"/>
            <a:t>SAO Template distributed August 20, 2013</a:t>
          </a:r>
          <a:endParaRPr lang="en-US" sz="2400" dirty="0"/>
        </a:p>
      </dgm:t>
    </dgm:pt>
    <dgm:pt modelId="{6194F731-406E-4DF2-B857-6CFD841E6539}" type="parTrans" cxnId="{FA7BA3C7-43B6-4EE4-A653-FBC8F12C3404}">
      <dgm:prSet/>
      <dgm:spPr/>
      <dgm:t>
        <a:bodyPr/>
        <a:lstStyle/>
        <a:p>
          <a:endParaRPr lang="en-US"/>
        </a:p>
      </dgm:t>
    </dgm:pt>
    <dgm:pt modelId="{F2F64E06-3D82-437F-972C-30EB08140FEB}" type="sibTrans" cxnId="{FA7BA3C7-43B6-4EE4-A653-FBC8F12C3404}">
      <dgm:prSet/>
      <dgm:spPr/>
      <dgm:t>
        <a:bodyPr/>
        <a:lstStyle/>
        <a:p>
          <a:endParaRPr lang="en-US"/>
        </a:p>
      </dgm:t>
    </dgm:pt>
    <dgm:pt modelId="{E18CAFE0-C77D-42F2-B868-D8702CF92FDC}">
      <dgm:prSet phldrT="[Text]" custT="1"/>
      <dgm:spPr/>
      <dgm:t>
        <a:bodyPr/>
        <a:lstStyle/>
        <a:p>
          <a:r>
            <a:rPr lang="en-US" sz="2400" dirty="0" smtClean="0"/>
            <a:t>SAO Report (October 1 - December 31,2013)</a:t>
          </a:r>
          <a:endParaRPr lang="en-US" sz="2400" dirty="0"/>
        </a:p>
      </dgm:t>
    </dgm:pt>
    <dgm:pt modelId="{D89DD2C2-B02C-46E1-9AEB-8F99BEF5041E}" type="sibTrans" cxnId="{3A2F84AF-8EFC-42E1-9BFB-D1D2165BB2BB}">
      <dgm:prSet/>
      <dgm:spPr/>
      <dgm:t>
        <a:bodyPr/>
        <a:lstStyle/>
        <a:p>
          <a:endParaRPr lang="en-US" dirty="0"/>
        </a:p>
      </dgm:t>
    </dgm:pt>
    <dgm:pt modelId="{D6C55E72-9A39-4FE6-AE30-C360D3B5FEB1}" type="parTrans" cxnId="{3A2F84AF-8EFC-42E1-9BFB-D1D2165BB2BB}">
      <dgm:prSet/>
      <dgm:spPr/>
      <dgm:t>
        <a:bodyPr/>
        <a:lstStyle/>
        <a:p>
          <a:endParaRPr lang="en-US"/>
        </a:p>
      </dgm:t>
    </dgm:pt>
    <dgm:pt modelId="{FE9AD5AB-D67D-477D-9E9D-7A30A8FAAF7A}">
      <dgm:prSet phldrT="[Text]" custT="1"/>
      <dgm:spPr/>
      <dgm:t>
        <a:bodyPr/>
        <a:lstStyle/>
        <a:p>
          <a:r>
            <a:rPr lang="en-US" sz="2400" dirty="0" smtClean="0"/>
            <a:t>RMSA (October 1 - December 31,2013)</a:t>
          </a:r>
          <a:endParaRPr lang="en-US" sz="2400" dirty="0"/>
        </a:p>
      </dgm:t>
    </dgm:pt>
    <dgm:pt modelId="{3C0FF6BD-1E34-4DA9-B0C2-E6728C12A623}" type="parTrans" cxnId="{2CECEBE0-8F09-403D-ACF3-C53F766C702D}">
      <dgm:prSet/>
      <dgm:spPr/>
      <dgm:t>
        <a:bodyPr/>
        <a:lstStyle/>
        <a:p>
          <a:endParaRPr lang="en-US"/>
        </a:p>
      </dgm:t>
    </dgm:pt>
    <dgm:pt modelId="{AA65D311-2048-424E-A9BB-0596548B1B92}" type="sibTrans" cxnId="{2CECEBE0-8F09-403D-ACF3-C53F766C702D}">
      <dgm:prSet/>
      <dgm:spPr/>
      <dgm:t>
        <a:bodyPr/>
        <a:lstStyle/>
        <a:p>
          <a:endParaRPr lang="en-US"/>
        </a:p>
      </dgm:t>
    </dgm:pt>
    <dgm:pt modelId="{0EF6E7A3-697A-40CA-BD09-4B6FADCCDFC0}" type="pres">
      <dgm:prSet presAssocID="{B8FE6A22-806D-4C4B-AB21-04C778FF5F06}" presName="outerComposite" presStyleCnt="0">
        <dgm:presLayoutVars>
          <dgm:chMax val="5"/>
          <dgm:dir/>
          <dgm:resizeHandles val="exact"/>
        </dgm:presLayoutVars>
      </dgm:prSet>
      <dgm:spPr/>
      <dgm:t>
        <a:bodyPr/>
        <a:lstStyle/>
        <a:p>
          <a:endParaRPr lang="en-US"/>
        </a:p>
      </dgm:t>
    </dgm:pt>
    <dgm:pt modelId="{F98FAADE-F536-442F-B660-C89AD13A7350}" type="pres">
      <dgm:prSet presAssocID="{B8FE6A22-806D-4C4B-AB21-04C778FF5F06}" presName="dummyMaxCanvas" presStyleCnt="0">
        <dgm:presLayoutVars/>
      </dgm:prSet>
      <dgm:spPr/>
      <dgm:t>
        <a:bodyPr/>
        <a:lstStyle/>
        <a:p>
          <a:endParaRPr lang="en-US"/>
        </a:p>
      </dgm:t>
    </dgm:pt>
    <dgm:pt modelId="{C394D1A2-B96B-48AA-B70B-9D7327D15FD2}" type="pres">
      <dgm:prSet presAssocID="{B8FE6A22-806D-4C4B-AB21-04C778FF5F06}" presName="ThreeNodes_1" presStyleLbl="node1" presStyleIdx="0" presStyleCnt="3">
        <dgm:presLayoutVars>
          <dgm:bulletEnabled val="1"/>
        </dgm:presLayoutVars>
      </dgm:prSet>
      <dgm:spPr/>
      <dgm:t>
        <a:bodyPr/>
        <a:lstStyle/>
        <a:p>
          <a:endParaRPr lang="en-US"/>
        </a:p>
      </dgm:t>
    </dgm:pt>
    <dgm:pt modelId="{A0EF65CC-53F6-4875-A277-670D5B775FA4}" type="pres">
      <dgm:prSet presAssocID="{B8FE6A22-806D-4C4B-AB21-04C778FF5F06}" presName="ThreeNodes_2" presStyleLbl="node1" presStyleIdx="1" presStyleCnt="3">
        <dgm:presLayoutVars>
          <dgm:bulletEnabled val="1"/>
        </dgm:presLayoutVars>
      </dgm:prSet>
      <dgm:spPr/>
      <dgm:t>
        <a:bodyPr/>
        <a:lstStyle/>
        <a:p>
          <a:endParaRPr lang="en-US"/>
        </a:p>
      </dgm:t>
    </dgm:pt>
    <dgm:pt modelId="{6C982E6D-1036-41E3-9271-BE2530BC7F36}" type="pres">
      <dgm:prSet presAssocID="{B8FE6A22-806D-4C4B-AB21-04C778FF5F06}" presName="ThreeNodes_3" presStyleLbl="node1" presStyleIdx="2" presStyleCnt="3" custLinFactNeighborX="-7604" custLinFactNeighborY="6977">
        <dgm:presLayoutVars>
          <dgm:bulletEnabled val="1"/>
        </dgm:presLayoutVars>
      </dgm:prSet>
      <dgm:spPr/>
      <dgm:t>
        <a:bodyPr/>
        <a:lstStyle/>
        <a:p>
          <a:endParaRPr lang="en-US"/>
        </a:p>
      </dgm:t>
    </dgm:pt>
    <dgm:pt modelId="{9960D272-ECE3-45E5-B780-E7832AB9C392}" type="pres">
      <dgm:prSet presAssocID="{B8FE6A22-806D-4C4B-AB21-04C778FF5F06}" presName="ThreeConn_1-2" presStyleLbl="fgAccFollowNode1" presStyleIdx="0" presStyleCnt="2">
        <dgm:presLayoutVars>
          <dgm:bulletEnabled val="1"/>
        </dgm:presLayoutVars>
      </dgm:prSet>
      <dgm:spPr/>
      <dgm:t>
        <a:bodyPr/>
        <a:lstStyle/>
        <a:p>
          <a:endParaRPr lang="en-US"/>
        </a:p>
      </dgm:t>
    </dgm:pt>
    <dgm:pt modelId="{D8D56ADA-D0F8-4B45-891C-0FBFCC2328DB}" type="pres">
      <dgm:prSet presAssocID="{B8FE6A22-806D-4C4B-AB21-04C778FF5F06}" presName="ThreeConn_2-3" presStyleLbl="fgAccFollowNode1" presStyleIdx="1" presStyleCnt="2" custAng="10800000" custFlipVert="1" custScaleX="103578" custLinFactY="-74464" custLinFactNeighborX="-66889" custLinFactNeighborY="-100000">
        <dgm:presLayoutVars>
          <dgm:bulletEnabled val="1"/>
        </dgm:presLayoutVars>
      </dgm:prSet>
      <dgm:spPr/>
      <dgm:t>
        <a:bodyPr/>
        <a:lstStyle/>
        <a:p>
          <a:endParaRPr lang="en-US"/>
        </a:p>
      </dgm:t>
    </dgm:pt>
    <dgm:pt modelId="{5A0A7CB4-E4EF-4996-9B55-896D712072FF}" type="pres">
      <dgm:prSet presAssocID="{B8FE6A22-806D-4C4B-AB21-04C778FF5F06}" presName="ThreeNodes_1_text" presStyleLbl="node1" presStyleIdx="2" presStyleCnt="3">
        <dgm:presLayoutVars>
          <dgm:bulletEnabled val="1"/>
        </dgm:presLayoutVars>
      </dgm:prSet>
      <dgm:spPr/>
      <dgm:t>
        <a:bodyPr/>
        <a:lstStyle/>
        <a:p>
          <a:endParaRPr lang="en-US"/>
        </a:p>
      </dgm:t>
    </dgm:pt>
    <dgm:pt modelId="{36434EA4-3F49-4B2D-9189-75FE0FA545AD}" type="pres">
      <dgm:prSet presAssocID="{B8FE6A22-806D-4C4B-AB21-04C778FF5F06}" presName="ThreeNodes_2_text" presStyleLbl="node1" presStyleIdx="2" presStyleCnt="3">
        <dgm:presLayoutVars>
          <dgm:bulletEnabled val="1"/>
        </dgm:presLayoutVars>
      </dgm:prSet>
      <dgm:spPr/>
      <dgm:t>
        <a:bodyPr/>
        <a:lstStyle/>
        <a:p>
          <a:endParaRPr lang="en-US"/>
        </a:p>
      </dgm:t>
    </dgm:pt>
    <dgm:pt modelId="{98D9123D-57CE-4654-A9E1-5DBFB7354642}" type="pres">
      <dgm:prSet presAssocID="{B8FE6A22-806D-4C4B-AB21-04C778FF5F06}" presName="ThreeNodes_3_text" presStyleLbl="node1" presStyleIdx="2" presStyleCnt="3">
        <dgm:presLayoutVars>
          <dgm:bulletEnabled val="1"/>
        </dgm:presLayoutVars>
      </dgm:prSet>
      <dgm:spPr/>
      <dgm:t>
        <a:bodyPr/>
        <a:lstStyle/>
        <a:p>
          <a:endParaRPr lang="en-US"/>
        </a:p>
      </dgm:t>
    </dgm:pt>
  </dgm:ptLst>
  <dgm:cxnLst>
    <dgm:cxn modelId="{FCAE2D05-E4C2-4D17-BC59-0B21295AB4CB}" type="presOf" srcId="{F2F64E06-3D82-437F-972C-30EB08140FEB}" destId="{9960D272-ECE3-45E5-B780-E7832AB9C392}" srcOrd="0" destOrd="0" presId="urn:microsoft.com/office/officeart/2005/8/layout/vProcess5"/>
    <dgm:cxn modelId="{D0E2BE11-169C-4042-81B1-E305EF36755C}" type="presOf" srcId="{FE9AD5AB-D67D-477D-9E9D-7A30A8FAAF7A}" destId="{98D9123D-57CE-4654-A9E1-5DBFB7354642}" srcOrd="1" destOrd="0" presId="urn:microsoft.com/office/officeart/2005/8/layout/vProcess5"/>
    <dgm:cxn modelId="{2CC75DF1-0CFD-48B6-804D-15320BF1E958}" type="presOf" srcId="{FE9AD5AB-D67D-477D-9E9D-7A30A8FAAF7A}" destId="{6C982E6D-1036-41E3-9271-BE2530BC7F36}" srcOrd="0" destOrd="0" presId="urn:microsoft.com/office/officeart/2005/8/layout/vProcess5"/>
    <dgm:cxn modelId="{E7ADBB16-1DC0-458E-9E9B-C209DB3B0D32}" type="presOf" srcId="{E18CAFE0-C77D-42F2-B868-D8702CF92FDC}" destId="{A0EF65CC-53F6-4875-A277-670D5B775FA4}" srcOrd="0" destOrd="0" presId="urn:microsoft.com/office/officeart/2005/8/layout/vProcess5"/>
    <dgm:cxn modelId="{7A7B9EA8-10C2-4ACE-B0C2-8E76C8648859}" type="presOf" srcId="{B8FE6A22-806D-4C4B-AB21-04C778FF5F06}" destId="{0EF6E7A3-697A-40CA-BD09-4B6FADCCDFC0}" srcOrd="0" destOrd="0" presId="urn:microsoft.com/office/officeart/2005/8/layout/vProcess5"/>
    <dgm:cxn modelId="{3A2F84AF-8EFC-42E1-9BFB-D1D2165BB2BB}" srcId="{B8FE6A22-806D-4C4B-AB21-04C778FF5F06}" destId="{E18CAFE0-C77D-42F2-B868-D8702CF92FDC}" srcOrd="1" destOrd="0" parTransId="{D6C55E72-9A39-4FE6-AE30-C360D3B5FEB1}" sibTransId="{D89DD2C2-B02C-46E1-9AEB-8F99BEF5041E}"/>
    <dgm:cxn modelId="{2CECEBE0-8F09-403D-ACF3-C53F766C702D}" srcId="{B8FE6A22-806D-4C4B-AB21-04C778FF5F06}" destId="{FE9AD5AB-D67D-477D-9E9D-7A30A8FAAF7A}" srcOrd="2" destOrd="0" parTransId="{3C0FF6BD-1E34-4DA9-B0C2-E6728C12A623}" sibTransId="{AA65D311-2048-424E-A9BB-0596548B1B92}"/>
    <dgm:cxn modelId="{FA7BA3C7-43B6-4EE4-A653-FBC8F12C3404}" srcId="{B8FE6A22-806D-4C4B-AB21-04C778FF5F06}" destId="{9833C8FD-C13B-4C89-8AC5-400A44B2C12D}" srcOrd="0" destOrd="0" parTransId="{6194F731-406E-4DF2-B857-6CFD841E6539}" sibTransId="{F2F64E06-3D82-437F-972C-30EB08140FEB}"/>
    <dgm:cxn modelId="{40A09090-6D68-4F95-A4B4-2E5F18572E16}" type="presOf" srcId="{D89DD2C2-B02C-46E1-9AEB-8F99BEF5041E}" destId="{D8D56ADA-D0F8-4B45-891C-0FBFCC2328DB}" srcOrd="0" destOrd="0" presId="urn:microsoft.com/office/officeart/2005/8/layout/vProcess5"/>
    <dgm:cxn modelId="{D41B06B0-70EA-40E6-9D17-4FE2FA808832}" type="presOf" srcId="{E18CAFE0-C77D-42F2-B868-D8702CF92FDC}" destId="{36434EA4-3F49-4B2D-9189-75FE0FA545AD}" srcOrd="1" destOrd="0" presId="urn:microsoft.com/office/officeart/2005/8/layout/vProcess5"/>
    <dgm:cxn modelId="{58EF05C2-1ABB-413B-B3C0-6DD81D51172B}" type="presOf" srcId="{9833C8FD-C13B-4C89-8AC5-400A44B2C12D}" destId="{5A0A7CB4-E4EF-4996-9B55-896D712072FF}" srcOrd="1" destOrd="0" presId="urn:microsoft.com/office/officeart/2005/8/layout/vProcess5"/>
    <dgm:cxn modelId="{FDDC5276-D8E0-4E78-908F-3D013136A576}" type="presOf" srcId="{9833C8FD-C13B-4C89-8AC5-400A44B2C12D}" destId="{C394D1A2-B96B-48AA-B70B-9D7327D15FD2}" srcOrd="0" destOrd="0" presId="urn:microsoft.com/office/officeart/2005/8/layout/vProcess5"/>
    <dgm:cxn modelId="{F7AAA147-AB25-408F-AB13-5996EE52E3C3}" type="presParOf" srcId="{0EF6E7A3-697A-40CA-BD09-4B6FADCCDFC0}" destId="{F98FAADE-F536-442F-B660-C89AD13A7350}" srcOrd="0" destOrd="0" presId="urn:microsoft.com/office/officeart/2005/8/layout/vProcess5"/>
    <dgm:cxn modelId="{81941C21-8632-44E5-A664-41C0B82EB140}" type="presParOf" srcId="{0EF6E7A3-697A-40CA-BD09-4B6FADCCDFC0}" destId="{C394D1A2-B96B-48AA-B70B-9D7327D15FD2}" srcOrd="1" destOrd="0" presId="urn:microsoft.com/office/officeart/2005/8/layout/vProcess5"/>
    <dgm:cxn modelId="{3712C83D-9178-46E3-800F-443D9238F0B6}" type="presParOf" srcId="{0EF6E7A3-697A-40CA-BD09-4B6FADCCDFC0}" destId="{A0EF65CC-53F6-4875-A277-670D5B775FA4}" srcOrd="2" destOrd="0" presId="urn:microsoft.com/office/officeart/2005/8/layout/vProcess5"/>
    <dgm:cxn modelId="{CF64598B-7FE7-49B6-A2A7-6FB1D25C7EF7}" type="presParOf" srcId="{0EF6E7A3-697A-40CA-BD09-4B6FADCCDFC0}" destId="{6C982E6D-1036-41E3-9271-BE2530BC7F36}" srcOrd="3" destOrd="0" presId="urn:microsoft.com/office/officeart/2005/8/layout/vProcess5"/>
    <dgm:cxn modelId="{37697442-449A-49A4-9907-0E6B31F9EA89}" type="presParOf" srcId="{0EF6E7A3-697A-40CA-BD09-4B6FADCCDFC0}" destId="{9960D272-ECE3-45E5-B780-E7832AB9C392}" srcOrd="4" destOrd="0" presId="urn:microsoft.com/office/officeart/2005/8/layout/vProcess5"/>
    <dgm:cxn modelId="{0928481C-2520-489F-BF3C-1D0A59AE05B3}" type="presParOf" srcId="{0EF6E7A3-697A-40CA-BD09-4B6FADCCDFC0}" destId="{D8D56ADA-D0F8-4B45-891C-0FBFCC2328DB}" srcOrd="5" destOrd="0" presId="urn:microsoft.com/office/officeart/2005/8/layout/vProcess5"/>
    <dgm:cxn modelId="{8640033E-6BC9-4AD0-95F3-03E2B65C8FD9}" type="presParOf" srcId="{0EF6E7A3-697A-40CA-BD09-4B6FADCCDFC0}" destId="{5A0A7CB4-E4EF-4996-9B55-896D712072FF}" srcOrd="6" destOrd="0" presId="urn:microsoft.com/office/officeart/2005/8/layout/vProcess5"/>
    <dgm:cxn modelId="{883508B0-DF25-4DE8-8854-8EC79BBF5D97}" type="presParOf" srcId="{0EF6E7A3-697A-40CA-BD09-4B6FADCCDFC0}" destId="{36434EA4-3F49-4B2D-9189-75FE0FA545AD}" srcOrd="7" destOrd="0" presId="urn:microsoft.com/office/officeart/2005/8/layout/vProcess5"/>
    <dgm:cxn modelId="{E40025AB-AEBB-48A5-B6FD-8DFBBF1D62A5}" type="presParOf" srcId="{0EF6E7A3-697A-40CA-BD09-4B6FADCCDFC0}" destId="{98D9123D-57CE-4654-A9E1-5DBFB7354642}" srcOrd="8"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A31395-5313-4219-8B9B-5505A38EFD13}">
      <dsp:nvSpPr>
        <dsp:cNvPr id="0" name=""/>
        <dsp:cNvSpPr/>
      </dsp:nvSpPr>
      <dsp:spPr>
        <a:xfrm>
          <a:off x="99052" y="0"/>
          <a:ext cx="5311140" cy="12687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Completed Govt. and Public Review</a:t>
          </a:r>
          <a:endParaRPr lang="en-US" sz="2400" kern="1200" dirty="0"/>
        </a:p>
      </dsp:txBody>
      <dsp:txXfrm>
        <a:off x="99052" y="0"/>
        <a:ext cx="4074128" cy="1268730"/>
      </dsp:txXfrm>
    </dsp:sp>
    <dsp:sp modelId="{B38D2FFE-C6CA-4C1B-8809-EAE767122219}">
      <dsp:nvSpPr>
        <dsp:cNvPr id="0" name=""/>
        <dsp:cNvSpPr/>
      </dsp:nvSpPr>
      <dsp:spPr>
        <a:xfrm>
          <a:off x="937259" y="1550669"/>
          <a:ext cx="5311140" cy="12687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NARA is finalizing Bulletin and Training Plan</a:t>
          </a:r>
          <a:endParaRPr lang="en-US" sz="2400" kern="1200" dirty="0"/>
        </a:p>
      </dsp:txBody>
      <dsp:txXfrm>
        <a:off x="937259" y="1550669"/>
        <a:ext cx="3549205" cy="1268730"/>
      </dsp:txXfrm>
    </dsp:sp>
    <dsp:sp modelId="{FAD4714C-0268-4D60-B811-5D421D08F326}">
      <dsp:nvSpPr>
        <dsp:cNvPr id="0" name=""/>
        <dsp:cNvSpPr/>
      </dsp:nvSpPr>
      <dsp:spPr>
        <a:xfrm>
          <a:off x="4486465" y="997362"/>
          <a:ext cx="824674" cy="82467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486465" y="997362"/>
        <a:ext cx="824674" cy="82467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A31395-5313-4219-8B9B-5505A38EFD13}">
      <dsp:nvSpPr>
        <dsp:cNvPr id="0" name=""/>
        <dsp:cNvSpPr/>
      </dsp:nvSpPr>
      <dsp:spPr>
        <a:xfrm>
          <a:off x="152376" y="0"/>
          <a:ext cx="5311139" cy="12687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Completed NARA-wide review</a:t>
          </a:r>
          <a:endParaRPr lang="en-US" sz="2400" kern="1200" dirty="0"/>
        </a:p>
      </dsp:txBody>
      <dsp:txXfrm>
        <a:off x="152376" y="0"/>
        <a:ext cx="4074128" cy="1268729"/>
      </dsp:txXfrm>
    </dsp:sp>
    <dsp:sp modelId="{B38D2FFE-C6CA-4C1B-8809-EAE767122219}">
      <dsp:nvSpPr>
        <dsp:cNvPr id="0" name=""/>
        <dsp:cNvSpPr/>
      </dsp:nvSpPr>
      <dsp:spPr>
        <a:xfrm>
          <a:off x="838207" y="1447801"/>
          <a:ext cx="5311139" cy="12687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Preparing for Government and OMB Review</a:t>
          </a:r>
          <a:endParaRPr lang="en-US" sz="2400" kern="1200" dirty="0"/>
        </a:p>
      </dsp:txBody>
      <dsp:txXfrm>
        <a:off x="838207" y="1447801"/>
        <a:ext cx="3549205" cy="1268729"/>
      </dsp:txXfrm>
    </dsp:sp>
    <dsp:sp modelId="{FAD4714C-0268-4D60-B811-5D421D08F326}">
      <dsp:nvSpPr>
        <dsp:cNvPr id="0" name=""/>
        <dsp:cNvSpPr/>
      </dsp:nvSpPr>
      <dsp:spPr>
        <a:xfrm>
          <a:off x="4486465" y="997362"/>
          <a:ext cx="824674" cy="82467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486465" y="997362"/>
        <a:ext cx="824674" cy="82467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A31395-5313-4219-8B9B-5505A38EFD13}">
      <dsp:nvSpPr>
        <dsp:cNvPr id="0" name=""/>
        <dsp:cNvSpPr/>
      </dsp:nvSpPr>
      <dsp:spPr>
        <a:xfrm>
          <a:off x="-15256" y="0"/>
          <a:ext cx="5768376" cy="12687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Created ERM Automation Working Group on OMB Max</a:t>
          </a:r>
          <a:endParaRPr lang="en-US" sz="2400" b="1" kern="1200" dirty="0"/>
        </a:p>
      </dsp:txBody>
      <dsp:txXfrm>
        <a:off x="-15256" y="0"/>
        <a:ext cx="4424869" cy="1268729"/>
      </dsp:txXfrm>
    </dsp:sp>
    <dsp:sp modelId="{B38D2FFE-C6CA-4C1B-8809-EAE767122219}">
      <dsp:nvSpPr>
        <dsp:cNvPr id="0" name=""/>
        <dsp:cNvSpPr/>
      </dsp:nvSpPr>
      <dsp:spPr>
        <a:xfrm>
          <a:off x="914382" y="1524001"/>
          <a:ext cx="5311139" cy="12687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Industry Day: September 10 half-day conference for vendor audience</a:t>
          </a:r>
          <a:endParaRPr lang="en-US" sz="2300" kern="1200" dirty="0"/>
        </a:p>
      </dsp:txBody>
      <dsp:txXfrm>
        <a:off x="914382" y="1524001"/>
        <a:ext cx="3549205" cy="1268729"/>
      </dsp:txXfrm>
    </dsp:sp>
    <dsp:sp modelId="{FAD4714C-0268-4D60-B811-5D421D08F326}">
      <dsp:nvSpPr>
        <dsp:cNvPr id="0" name=""/>
        <dsp:cNvSpPr/>
      </dsp:nvSpPr>
      <dsp:spPr>
        <a:xfrm>
          <a:off x="4600774" y="997362"/>
          <a:ext cx="824674" cy="82467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600774" y="997362"/>
        <a:ext cx="824674" cy="82467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A31395-5313-4219-8B9B-5505A38EFD13}">
      <dsp:nvSpPr>
        <dsp:cNvPr id="0" name=""/>
        <dsp:cNvSpPr/>
      </dsp:nvSpPr>
      <dsp:spPr>
        <a:xfrm>
          <a:off x="228591" y="152401"/>
          <a:ext cx="5311139" cy="14744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OPM has completed Focus Groups (July – August)</a:t>
          </a:r>
          <a:endParaRPr lang="en-US" sz="2400" kern="1200" dirty="0"/>
        </a:p>
      </dsp:txBody>
      <dsp:txXfrm>
        <a:off x="228591" y="152401"/>
        <a:ext cx="3873531" cy="1474470"/>
      </dsp:txXfrm>
    </dsp:sp>
    <dsp:sp modelId="{B38D2FFE-C6CA-4C1B-8809-EAE767122219}">
      <dsp:nvSpPr>
        <dsp:cNvPr id="0" name=""/>
        <dsp:cNvSpPr/>
      </dsp:nvSpPr>
      <dsp:spPr>
        <a:xfrm>
          <a:off x="937259" y="1802129"/>
          <a:ext cx="5311139" cy="14744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Product (possibly) a RM Flysheet</a:t>
          </a:r>
          <a:endParaRPr lang="en-US" sz="2400" kern="1200" dirty="0"/>
        </a:p>
      </dsp:txBody>
      <dsp:txXfrm>
        <a:off x="937259" y="1802129"/>
        <a:ext cx="3415474" cy="1474470"/>
      </dsp:txXfrm>
    </dsp:sp>
    <dsp:sp modelId="{FAD4714C-0268-4D60-B811-5D421D08F326}">
      <dsp:nvSpPr>
        <dsp:cNvPr id="0" name=""/>
        <dsp:cNvSpPr/>
      </dsp:nvSpPr>
      <dsp:spPr>
        <a:xfrm>
          <a:off x="4352734" y="1159097"/>
          <a:ext cx="958405" cy="958405"/>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352734" y="1159097"/>
        <a:ext cx="958405" cy="95840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394D1A2-B96B-48AA-B70B-9D7327D15FD2}">
      <dsp:nvSpPr>
        <dsp:cNvPr id="0" name=""/>
        <dsp:cNvSpPr/>
      </dsp:nvSpPr>
      <dsp:spPr>
        <a:xfrm>
          <a:off x="0" y="0"/>
          <a:ext cx="5375910" cy="11658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SAO Template distributed August 20, 2013</a:t>
          </a:r>
          <a:endParaRPr lang="en-US" sz="2400" kern="1200" dirty="0"/>
        </a:p>
      </dsp:txBody>
      <dsp:txXfrm>
        <a:off x="0" y="0"/>
        <a:ext cx="4186149" cy="1165860"/>
      </dsp:txXfrm>
    </dsp:sp>
    <dsp:sp modelId="{A0EF65CC-53F6-4875-A277-670D5B775FA4}">
      <dsp:nvSpPr>
        <dsp:cNvPr id="0" name=""/>
        <dsp:cNvSpPr/>
      </dsp:nvSpPr>
      <dsp:spPr>
        <a:xfrm>
          <a:off x="474344" y="1360169"/>
          <a:ext cx="5375910" cy="11658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SAO Report (October 1 - December 31,2013)</a:t>
          </a:r>
          <a:endParaRPr lang="en-US" sz="2400" kern="1200" dirty="0"/>
        </a:p>
      </dsp:txBody>
      <dsp:txXfrm>
        <a:off x="474344" y="1360169"/>
        <a:ext cx="4143756" cy="1165860"/>
      </dsp:txXfrm>
    </dsp:sp>
    <dsp:sp modelId="{6C982E6D-1036-41E3-9271-BE2530BC7F36}">
      <dsp:nvSpPr>
        <dsp:cNvPr id="0" name=""/>
        <dsp:cNvSpPr/>
      </dsp:nvSpPr>
      <dsp:spPr>
        <a:xfrm>
          <a:off x="539905" y="2720339"/>
          <a:ext cx="5375910" cy="11658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RMSA (October 1 - December 31,2013)</a:t>
          </a:r>
          <a:endParaRPr lang="en-US" sz="2400" kern="1200" dirty="0"/>
        </a:p>
      </dsp:txBody>
      <dsp:txXfrm>
        <a:off x="539905" y="2720339"/>
        <a:ext cx="4143756" cy="1165860"/>
      </dsp:txXfrm>
    </dsp:sp>
    <dsp:sp modelId="{9960D272-ECE3-45E5-B780-E7832AB9C392}">
      <dsp:nvSpPr>
        <dsp:cNvPr id="0" name=""/>
        <dsp:cNvSpPr/>
      </dsp:nvSpPr>
      <dsp:spPr>
        <a:xfrm>
          <a:off x="4618101" y="884110"/>
          <a:ext cx="757809" cy="757809"/>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618101" y="884110"/>
        <a:ext cx="757809" cy="757809"/>
      </dsp:txXfrm>
    </dsp:sp>
    <dsp:sp modelId="{D8D56ADA-D0F8-4B45-891C-0FBFCC2328DB}">
      <dsp:nvSpPr>
        <dsp:cNvPr id="0" name=""/>
        <dsp:cNvSpPr/>
      </dsp:nvSpPr>
      <dsp:spPr>
        <a:xfrm rot="10800000" flipV="1">
          <a:off x="4571997" y="914404"/>
          <a:ext cx="784923" cy="757809"/>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rot="10800000" flipV="1">
        <a:off x="4571997" y="914404"/>
        <a:ext cx="784923" cy="75780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AA548F-969C-422F-843F-13B0F83BAE20}" type="datetimeFigureOut">
              <a:rPr lang="en-US" smtClean="0"/>
              <a:pPr/>
              <a:t>8/21/2013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9B3C4-631B-494D-9B11-3B5ABC51E64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can</a:t>
            </a:r>
            <a:r>
              <a:rPr lang="en-US" baseline="0" dirty="0" smtClean="0"/>
              <a:t> add check marks to the completed goals</a:t>
            </a:r>
            <a:endParaRPr lang="en-US" dirty="0"/>
          </a:p>
        </p:txBody>
      </p:sp>
      <p:sp>
        <p:nvSpPr>
          <p:cNvPr id="4" name="Slide Number Placeholder 3"/>
          <p:cNvSpPr>
            <a:spLocks noGrp="1"/>
          </p:cNvSpPr>
          <p:nvPr>
            <p:ph type="sldNum" sz="quarter" idx="10"/>
          </p:nvPr>
        </p:nvSpPr>
        <p:spPr/>
        <p:txBody>
          <a:bodyPr/>
          <a:lstStyle/>
          <a:p>
            <a:fld id="{75041E52-99F0-4075-AAF2-FED2121E4EF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30" name="Shape 13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buSzPct val="25000"/>
              <a:buNone/>
            </a:pPr>
            <a:r>
              <a:rPr lang="en-US" sz="1200" b="0" i="0" u="none" strike="noStrike" cap="none" baseline="0"/>
              <a:t>SAOs must take the responsibility to ensure that all parts of their agency understand the importance of effective records and information management in meeting mission needs;</a:t>
            </a:r>
          </a:p>
          <a:p>
            <a:endParaRPr/>
          </a:p>
          <a:p>
            <a:pPr marL="0" marR="0" lvl="0" indent="0" algn="l" rtl="0">
              <a:buSzPct val="25000"/>
              <a:buNone/>
            </a:pPr>
            <a:r>
              <a:rPr lang="en-US" sz="1200" b="0" i="0" u="none" strike="noStrike" cap="none" baseline="0"/>
              <a:t>SAO must ensure compliance with records management regulations and policies throughout the organization; and</a:t>
            </a:r>
          </a:p>
          <a:p>
            <a:endParaRPr/>
          </a:p>
          <a:p>
            <a:pPr marL="0" marR="0" lvl="0" indent="0" algn="l" rtl="0">
              <a:buSzPct val="25000"/>
              <a:buNone/>
            </a:pPr>
            <a:r>
              <a:rPr lang="en-US" sz="1200" b="0" i="0" u="none" strike="noStrike" cap="none" baseline="0"/>
              <a:t>SAOs must ensure that their agency deploys the resources required to meet the broader Directive goals and ensure that their Agency Records Officer and general records and information staff members have the support needed to carry out their responsibilities.</a:t>
            </a:r>
          </a:p>
          <a:p>
            <a:endParaRPr/>
          </a:p>
          <a:p>
            <a:pPr>
              <a:buNone/>
            </a:pPr>
            <a:r>
              <a:rPr lang="en-US" sz="1200" b="0" i="0" u="none" strike="noStrike" cap="none" baseline="0"/>
              <a:t>Agencies need to establish well-defined and meaningful performance goals for their major records management program activities based on regulations and best practices;</a:t>
            </a:r>
          </a:p>
          <a:p>
            <a:pPr marL="0" marR="0" lvl="0" indent="0" algn="l" rtl="0">
              <a:buSzPct val="25000"/>
              <a:buNone/>
            </a:pPr>
            <a:r>
              <a:rPr lang="en-US" sz="1200" b="0" i="0" u="none" strike="noStrike" cap="none" baseline="0"/>
              <a:t>Agencies must also develop sound performance measures that are linked to these goals; </a:t>
            </a:r>
          </a:p>
          <a:p>
            <a:pPr marL="0" marR="0" lvl="0" indent="0" algn="l" rtl="0">
              <a:buSzPct val="25000"/>
              <a:buNone/>
            </a:pPr>
            <a:r>
              <a:rPr lang="en-US" sz="1200" b="0" i="0" u="none" strike="noStrike" cap="none" baseline="0"/>
              <a:t>Agencies must develop internal controls that provide reasonable assurance that their programs comply with all Federal records management laws and regulations; and</a:t>
            </a:r>
          </a:p>
          <a:p>
            <a:pPr marL="0" marR="0" lvl="0" indent="0" algn="l" rtl="0">
              <a:buSzPct val="25000"/>
              <a:buNone/>
            </a:pPr>
            <a:r>
              <a:rPr lang="en-US" sz="1200" b="0" i="0" u="none" strike="noStrike" cap="none" baseline="0"/>
              <a:t>Agencies should continue to pursue technological solutions to electronic recordkeeping and engage in efforts by NARA and other oversight entities to meet the goals in the Managing Government Records Directive in this area.</a:t>
            </a:r>
          </a:p>
          <a:p>
            <a:endParaRPr/>
          </a:p>
        </p:txBody>
      </p:sp>
      <p:sp>
        <p:nvSpPr>
          <p:cNvPr id="131" name="Shape 13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buSzPct val="25000"/>
              <a:buNone/>
            </a:pPr>
            <a:r>
              <a:rPr lang="en-US"/>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39" name="Shape 13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u="none" strike="noStrike" cap="none" baseline="0" dirty="0" smtClean="0">
                <a:solidFill>
                  <a:schemeClr val="dk1"/>
                </a:solidFill>
                <a:ea typeface="Calibri"/>
                <a:cs typeface="Calibri"/>
                <a:sym typeface="Calibri"/>
              </a:rPr>
              <a:t>Managing Government Records Directive data will be sent to NARA like RMSA documentation requests</a:t>
            </a:r>
            <a:r>
              <a:rPr lang="en-US" sz="1200" b="1" i="1" u="none" strike="noStrike" cap="none" dirty="0" smtClean="0">
                <a:solidFill>
                  <a:schemeClr val="dk1"/>
                </a:solidFill>
                <a:ea typeface="Calibri"/>
                <a:cs typeface="Calibri"/>
                <a:sym typeface="Calibri"/>
              </a:rPr>
              <a:t> are done</a:t>
            </a:r>
            <a:endParaRPr lang="en-US" sz="1200" b="1" i="1" u="none" strike="noStrike" cap="none" baseline="0" dirty="0" smtClean="0">
              <a:solidFill>
                <a:schemeClr val="dk1"/>
              </a:solidFill>
              <a:ea typeface="Calibri"/>
              <a:cs typeface="Calibri"/>
              <a:sym typeface="Calibri"/>
            </a:endParaRPr>
          </a:p>
          <a:p>
            <a:endParaRPr dirty="0"/>
          </a:p>
        </p:txBody>
      </p:sp>
      <p:sp>
        <p:nvSpPr>
          <p:cNvPr id="140" name="Shape 140"/>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buSzPct val="25000"/>
              <a:buNone/>
            </a:pPr>
            <a:r>
              <a:rPr 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r>
              <a:rPr lang="en-US" dirty="0" smtClean="0"/>
              <a:t>Emphasize they will be able to review their answers, you will get a report later….  </a:t>
            </a:r>
            <a:endParaRPr dirty="0"/>
          </a:p>
        </p:txBody>
      </p:sp>
      <p:sp>
        <p:nvSpPr>
          <p:cNvPr id="147" name="Shape 1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3" name="Shape 15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presenter</a:t>
            </a:r>
            <a:r>
              <a:rPr lang="en-US" baseline="0" dirty="0" smtClean="0"/>
              <a:t> can put their name in. </a:t>
            </a:r>
            <a:endParaRPr lang="en-US" dirty="0"/>
          </a:p>
        </p:txBody>
      </p:sp>
      <p:sp>
        <p:nvSpPr>
          <p:cNvPr id="4" name="Slide Number Placeholder 3"/>
          <p:cNvSpPr>
            <a:spLocks noGrp="1"/>
          </p:cNvSpPr>
          <p:nvPr>
            <p:ph type="sldNum" sz="quarter" idx="10"/>
          </p:nvPr>
        </p:nvSpPr>
        <p:spPr/>
        <p:txBody>
          <a:bodyPr/>
          <a:lstStyle/>
          <a:p>
            <a:fld id="{75041E52-99F0-4075-AAF2-FED2121E4EFE}"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are very close in issuing</a:t>
            </a:r>
            <a:r>
              <a:rPr lang="en-US" baseline="0" dirty="0" smtClean="0"/>
              <a:t> our Capstone guidance.  We are just wrapping up some internal clearance and then we hope to release shortly.  Additionally, we are working on developing a Training Plan for Capstone.  We hope to offer Training sessions shortly after the release.  We will announce those training dates right after Capstone is issued.  Training will be a combination of in-person events and Webinars.</a:t>
            </a:r>
            <a:endParaRPr lang="en-US" dirty="0"/>
          </a:p>
        </p:txBody>
      </p:sp>
      <p:sp>
        <p:nvSpPr>
          <p:cNvPr id="4" name="Slide Number Placeholder 3"/>
          <p:cNvSpPr>
            <a:spLocks noGrp="1"/>
          </p:cNvSpPr>
          <p:nvPr>
            <p:ph type="sldNum" sz="quarter" idx="10"/>
          </p:nvPr>
        </p:nvSpPr>
        <p:spPr/>
        <p:txBody>
          <a:bodyPr/>
          <a:lstStyle/>
          <a:p>
            <a:fld id="{75041E52-99F0-4075-AAF2-FED2121E4EF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have completed our internal vetting and will now begin OMB Review, followed by </a:t>
            </a:r>
            <a:r>
              <a:rPr lang="en-US" baseline="0" dirty="0" err="1" smtClean="0"/>
              <a:t>Govt</a:t>
            </a:r>
            <a:r>
              <a:rPr lang="en-US" baseline="0" dirty="0" smtClean="0"/>
              <a:t> .  We will also likely post on Records Express.  We </a:t>
            </a:r>
            <a:r>
              <a:rPr lang="en-US" baseline="0" dirty="0" err="1" smtClean="0"/>
              <a:t>usuallty</a:t>
            </a:r>
            <a:r>
              <a:rPr lang="en-US" baseline="0" dirty="0" smtClean="0"/>
              <a:t> have it out for 2-3 week, then we adjudicate the comments, final </a:t>
            </a:r>
            <a:r>
              <a:rPr lang="en-US" baseline="0" dirty="0" err="1" smtClean="0"/>
              <a:t>clearnce</a:t>
            </a:r>
            <a:r>
              <a:rPr lang="en-US" baseline="0" dirty="0" smtClean="0"/>
              <a:t>, etc.  So – we are in the home stretch.</a:t>
            </a:r>
            <a:endParaRPr lang="en-US" dirty="0"/>
          </a:p>
        </p:txBody>
      </p:sp>
      <p:sp>
        <p:nvSpPr>
          <p:cNvPr id="4" name="Slide Number Placeholder 3"/>
          <p:cNvSpPr>
            <a:spLocks noGrp="1"/>
          </p:cNvSpPr>
          <p:nvPr>
            <p:ph type="sldNum" sz="quarter" idx="10"/>
          </p:nvPr>
        </p:nvSpPr>
        <p:spPr/>
        <p:txBody>
          <a:bodyPr/>
          <a:lstStyle/>
          <a:p>
            <a:fld id="{75041E52-99F0-4075-AAF2-FED2121E4EF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ERM Automation working group is sponsoring agency presentations and vendor presentations to help agencies learn what's possible and what's on the market.</a:t>
            </a:r>
          </a:p>
          <a:p>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The industry day is the lead-up to an RFI, the results of which will be compiled on the working group wiki this fall for the benefit of all of you.  </a:t>
            </a:r>
          </a:p>
          <a:p>
            <a:endParaRPr lang="en-US" dirty="0" smtClean="0"/>
          </a:p>
        </p:txBody>
      </p:sp>
      <p:sp>
        <p:nvSpPr>
          <p:cNvPr id="4" name="Slide Number Placeholder 3"/>
          <p:cNvSpPr>
            <a:spLocks noGrp="1"/>
          </p:cNvSpPr>
          <p:nvPr>
            <p:ph type="sldNum" sz="quarter" idx="10"/>
          </p:nvPr>
        </p:nvSpPr>
        <p:spPr/>
        <p:txBody>
          <a:bodyPr/>
          <a:lstStyle/>
          <a:p>
            <a:fld id="{75041E52-99F0-4075-AAF2-FED2121E4EF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Content TBD</a:t>
            </a:r>
            <a:r>
              <a:rPr lang="en-US" baseline="0" dirty="0" smtClean="0"/>
              <a:t> from ACPP</a:t>
            </a:r>
            <a:endParaRPr lang="en-US" dirty="0"/>
          </a:p>
        </p:txBody>
      </p:sp>
      <p:sp>
        <p:nvSpPr>
          <p:cNvPr id="4" name="Slide Number Placeholder 3"/>
          <p:cNvSpPr>
            <a:spLocks noGrp="1"/>
          </p:cNvSpPr>
          <p:nvPr>
            <p:ph type="sldNum" sz="quarter" idx="10"/>
          </p:nvPr>
        </p:nvSpPr>
        <p:spPr/>
        <p:txBody>
          <a:bodyPr/>
          <a:lstStyle/>
          <a:p>
            <a:fld id="{75041E52-99F0-4075-AAF2-FED2121E4EF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Content TBD</a:t>
            </a:r>
            <a:r>
              <a:rPr lang="en-US" baseline="0" dirty="0" smtClean="0"/>
              <a:t> from ACPP</a:t>
            </a:r>
            <a:endParaRPr lang="en-US" dirty="0"/>
          </a:p>
        </p:txBody>
      </p:sp>
      <p:sp>
        <p:nvSpPr>
          <p:cNvPr id="4" name="Slide Number Placeholder 3"/>
          <p:cNvSpPr>
            <a:spLocks noGrp="1"/>
          </p:cNvSpPr>
          <p:nvPr>
            <p:ph type="sldNum" sz="quarter" idx="10"/>
          </p:nvPr>
        </p:nvSpPr>
        <p:spPr/>
        <p:txBody>
          <a:bodyPr/>
          <a:lstStyle/>
          <a:p>
            <a:fld id="{75041E52-99F0-4075-AAF2-FED2121E4EF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E7BC884-49A1-4284-884B-6C32A2433E2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20" name="Shape 12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buSzPct val="25000"/>
              <a:buNone/>
            </a:pPr>
            <a:r>
              <a:rPr lang="en-US" sz="1800" b="0" i="0" u="none" strike="noStrike" cap="none" baseline="0"/>
              <a:t>The number of agencies that scored in the Low Risk category continues to rise. </a:t>
            </a:r>
          </a:p>
          <a:p>
            <a:pPr marL="0" marR="0" lvl="0" indent="0" algn="l" rtl="0">
              <a:buSzPct val="25000"/>
              <a:buNone/>
            </a:pPr>
            <a:r>
              <a:rPr lang="en-US" sz="1800" b="0" i="0" u="none" strike="noStrike" cap="none" baseline="0"/>
              <a:t>While the majority of agencies still score in the Moderate to High Risk Categories there is movement upward in scores within these categories.</a:t>
            </a:r>
          </a:p>
          <a:p>
            <a:pPr marL="0" marR="0" lvl="0" indent="0" algn="l" rtl="0">
              <a:buSzPct val="25000"/>
              <a:buNone/>
            </a:pPr>
            <a:r>
              <a:rPr lang="en-US" sz="1800" b="0" i="0" u="none" strike="noStrike" cap="none" baseline="0"/>
              <a:t>Many agency records management staff now participate in the design and development of electronic systems and work collaboratively with other units on issues related to electronic records.</a:t>
            </a:r>
          </a:p>
          <a:p>
            <a:pPr marL="0" marR="0" lvl="0" indent="0" algn="l" rtl="0">
              <a:buSzPct val="25000"/>
              <a:buNone/>
            </a:pPr>
            <a:r>
              <a:rPr lang="en-US" sz="1800" b="0" i="0" u="none" strike="noStrike" cap="none" baseline="0"/>
              <a:t>Agencies have increased their permanent electronic records transfer activity using the Electronic Records Archives, NARA’s strategic initiative to preserve and provide long-term access to the electronic records of the Federal Government. </a:t>
            </a:r>
          </a:p>
          <a:p>
            <a:endParaRPr/>
          </a:p>
        </p:txBody>
      </p:sp>
      <p:sp>
        <p:nvSpPr>
          <p:cNvPr id="121" name="Shape 12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buSzPct val="25000"/>
              <a:buNone/>
            </a:pPr>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93B0B0F-25D5-4782-B295-EF6E4EC88971}" type="datetimeFigureOut">
              <a:rPr lang="en-US" smtClean="0"/>
              <a:pPr/>
              <a:t>8/21/2013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227FC1C-DD73-45CA-8885-2875C865C6A5}"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3B0B0F-25D5-4782-B295-EF6E4EC88971}"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7FC1C-DD73-45CA-8885-2875C865C6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3B0B0F-25D5-4782-B295-EF6E4EC88971}"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7FC1C-DD73-45CA-8885-2875C865C6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93B0B0F-25D5-4782-B295-EF6E4EC88971}"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7FC1C-DD73-45CA-8885-2875C865C6A5}"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93B0B0F-25D5-4782-B295-EF6E4EC88971}" type="datetimeFigureOut">
              <a:rPr lang="en-US" smtClean="0"/>
              <a:pPr/>
              <a:t>8/21/2013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227FC1C-DD73-45CA-8885-2875C865C6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93B0B0F-25D5-4782-B295-EF6E4EC88971}" type="datetimeFigureOut">
              <a:rPr lang="en-US" smtClean="0"/>
              <a:pPr/>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7FC1C-DD73-45CA-8885-2875C865C6A5}"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93B0B0F-25D5-4782-B295-EF6E4EC88971}" type="datetimeFigureOut">
              <a:rPr lang="en-US" smtClean="0"/>
              <a:pPr/>
              <a:t>8/21/2013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27FC1C-DD73-45CA-8885-2875C865C6A5}"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93B0B0F-25D5-4782-B295-EF6E4EC88971}" type="datetimeFigureOut">
              <a:rPr lang="en-US" smtClean="0"/>
              <a:pPr/>
              <a:t>8/21/2013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27FC1C-DD73-45CA-8885-2875C865C6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3B0B0F-25D5-4782-B295-EF6E4EC88971}" type="datetimeFigureOut">
              <a:rPr lang="en-US" smtClean="0"/>
              <a:pPr/>
              <a:t>8/21/2013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27FC1C-DD73-45CA-8885-2875C865C6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3B0B0F-25D5-4782-B295-EF6E4EC88971}" type="datetimeFigureOut">
              <a:rPr lang="en-US" smtClean="0"/>
              <a:pPr/>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7FC1C-DD73-45CA-8885-2875C865C6A5}"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3B0B0F-25D5-4782-B295-EF6E4EC88971}" type="datetimeFigureOut">
              <a:rPr lang="en-US" smtClean="0"/>
              <a:pPr/>
              <a:t>8/21/2013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227FC1C-DD73-45CA-8885-2875C865C6A5}"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93B0B0F-25D5-4782-B295-EF6E4EC88971}" type="datetimeFigureOut">
              <a:rPr lang="en-US" smtClean="0"/>
              <a:pPr/>
              <a:t>8/21/2013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27FC1C-DD73-45CA-8885-2875C865C6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rmselfassessment@nara.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blogs.archives.gov/records-express/" TargetMode="External"/><Relationship Id="rId7"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cindy.smolovik@nara.gov" TargetMode="External"/><Relationship Id="rId5" Type="http://schemas.openxmlformats.org/officeDocument/2006/relationships/hyperlink" Target="mailto:donald.rosen@nara.gov" TargetMode="External"/><Relationship Id="rId4" Type="http://schemas.openxmlformats.org/officeDocument/2006/relationships/hyperlink" Target="mailto:PRMD@nar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max.omb.gov/community/x/5QlfJw" TargetMode="Externa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archives.gov/records-mgmt/resources/self-assessment.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mailto:cindy.smolovik@nara.gov" TargetMode="External"/><Relationship Id="rId4" Type="http://schemas.openxmlformats.org/officeDocument/2006/relationships/hyperlink" Target="mailto:rmselfassessment@nar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2971800"/>
          </a:xfrm>
        </p:spPr>
        <p:txBody>
          <a:bodyPr>
            <a:normAutofit fontScale="47500" lnSpcReduction="20000"/>
          </a:bodyPr>
          <a:lstStyle/>
          <a:p>
            <a:endParaRPr lang="en-US" dirty="0" smtClean="0"/>
          </a:p>
          <a:p>
            <a:r>
              <a:rPr lang="en-US" sz="5100" dirty="0" smtClean="0">
                <a:solidFill>
                  <a:schemeClr val="tx1"/>
                </a:solidFill>
              </a:rPr>
              <a:t>Donald Rosen and Cindy </a:t>
            </a:r>
            <a:r>
              <a:rPr lang="en-US" sz="5100" dirty="0" err="1" smtClean="0">
                <a:solidFill>
                  <a:schemeClr val="tx1"/>
                </a:solidFill>
              </a:rPr>
              <a:t>Smolovik</a:t>
            </a:r>
            <a:endParaRPr lang="en-US" sz="5100" dirty="0" smtClean="0">
              <a:solidFill>
                <a:schemeClr val="tx1"/>
              </a:solidFill>
            </a:endParaRPr>
          </a:p>
          <a:p>
            <a:r>
              <a:rPr lang="en-US" sz="5100" dirty="0" smtClean="0">
                <a:solidFill>
                  <a:schemeClr val="tx1"/>
                </a:solidFill>
              </a:rPr>
              <a:t>National Archives and Records Administration</a:t>
            </a:r>
          </a:p>
          <a:p>
            <a:r>
              <a:rPr lang="en-US" sz="5100" dirty="0" smtClean="0">
                <a:solidFill>
                  <a:schemeClr val="tx1"/>
                </a:solidFill>
              </a:rPr>
              <a:t>Office of the Chief Records Officer</a:t>
            </a:r>
          </a:p>
          <a:p>
            <a:endParaRPr lang="en-US" sz="5100" dirty="0" smtClean="0">
              <a:solidFill>
                <a:schemeClr val="tx1"/>
              </a:solidFill>
            </a:endParaRPr>
          </a:p>
          <a:p>
            <a:r>
              <a:rPr lang="en-US" sz="5100" dirty="0" smtClean="0">
                <a:solidFill>
                  <a:schemeClr val="tx1"/>
                </a:solidFill>
              </a:rPr>
              <a:t>BRIDG Meeting</a:t>
            </a:r>
          </a:p>
          <a:p>
            <a:endParaRPr lang="en-US" sz="5100" dirty="0" smtClean="0">
              <a:solidFill>
                <a:schemeClr val="tx1"/>
              </a:solidFill>
            </a:endParaRPr>
          </a:p>
          <a:p>
            <a:r>
              <a:rPr lang="en-US" sz="5100" dirty="0" smtClean="0">
                <a:solidFill>
                  <a:schemeClr val="tx1"/>
                </a:solidFill>
              </a:rPr>
              <a:t>August 21, 2013</a:t>
            </a:r>
          </a:p>
          <a:p>
            <a:endParaRPr lang="en-US" dirty="0"/>
          </a:p>
        </p:txBody>
      </p:sp>
      <p:sp>
        <p:nvSpPr>
          <p:cNvPr id="2" name="Title 1"/>
          <p:cNvSpPr>
            <a:spLocks noGrp="1"/>
          </p:cNvSpPr>
          <p:nvPr>
            <p:ph type="ctrTitle"/>
          </p:nvPr>
        </p:nvSpPr>
        <p:spPr>
          <a:xfrm>
            <a:off x="457200" y="1505930"/>
            <a:ext cx="8686800" cy="1470025"/>
          </a:xfrm>
        </p:spPr>
        <p:txBody>
          <a:bodyPr>
            <a:normAutofit fontScale="90000"/>
          </a:bodyPr>
          <a:lstStyle/>
          <a:p>
            <a:r>
              <a:rPr lang="en-US" dirty="0" smtClean="0"/>
              <a:t>Managing Government Records Directive</a:t>
            </a:r>
            <a:br>
              <a:rPr lang="en-US" dirty="0" smtClean="0"/>
            </a:br>
            <a:r>
              <a:rPr lang="en-US" dirty="0" smtClean="0"/>
              <a:t>Progress Update &amp; </a:t>
            </a:r>
            <a:br>
              <a:rPr lang="en-US" dirty="0" smtClean="0"/>
            </a:br>
            <a:r>
              <a:rPr lang="en-US" dirty="0" smtClean="0"/>
              <a:t> RMSA Briefing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4114800" cy="1143000"/>
          </a:xfrm>
        </p:spPr>
        <p:txBody>
          <a:bodyPr>
            <a:normAutofit/>
          </a:bodyPr>
          <a:lstStyle/>
          <a:p>
            <a:r>
              <a:rPr lang="en-US" sz="3200" b="1" dirty="0"/>
              <a:t>RMSA 2012: Statistics</a:t>
            </a:r>
          </a:p>
        </p:txBody>
      </p:sp>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8" name="Slide Number Placeholder 2"/>
          <p:cNvSpPr>
            <a:spLocks noGrp="1"/>
          </p:cNvSpPr>
          <p:nvPr>
            <p:ph type="sldNum" sz="quarter" idx="12"/>
          </p:nvPr>
        </p:nvSpPr>
        <p:spPr/>
        <p:txBody>
          <a:bodyPr/>
          <a:lstStyle/>
          <a:p>
            <a:fld id="{D5BBC35B-A44B-4119-B8DA-DE9E3DFADA20}" type="slidenum">
              <a:rPr kumimoji="0" lang="en-US"/>
              <a:pPr/>
              <a:t>10</a:t>
            </a:fld>
            <a:endParaRPr kumimoji="0" lang="en-US" dirty="0"/>
          </a:p>
        </p:txBody>
      </p:sp>
      <p:sp>
        <p:nvSpPr>
          <p:cNvPr id="3" name="Content Placeholder 2"/>
          <p:cNvSpPr>
            <a:spLocks noGrp="1"/>
          </p:cNvSpPr>
          <p:nvPr>
            <p:ph sz="quarter" idx="1"/>
          </p:nvPr>
        </p:nvSpPr>
        <p:spPr>
          <a:xfrm>
            <a:off x="609600" y="1524000"/>
            <a:ext cx="3749040" cy="3200400"/>
          </a:xfrm>
        </p:spPr>
        <p:txBody>
          <a:bodyPr>
            <a:normAutofit/>
          </a:bodyPr>
          <a:lstStyle/>
          <a:p>
            <a:r>
              <a:rPr lang="en-US" sz="2400" dirty="0" smtClean="0"/>
              <a:t>Respondents</a:t>
            </a:r>
            <a:endParaRPr lang="en-US" sz="2400" dirty="0"/>
          </a:p>
          <a:p>
            <a:pPr lvl="1"/>
            <a:r>
              <a:rPr lang="en-US" sz="2400" dirty="0"/>
              <a:t>281 agencies were invited to participate</a:t>
            </a:r>
          </a:p>
          <a:p>
            <a:pPr lvl="1"/>
            <a:r>
              <a:rPr lang="en-US" sz="2400" dirty="0"/>
              <a:t>241 responded</a:t>
            </a:r>
          </a:p>
          <a:p>
            <a:pPr lvl="1">
              <a:buNone/>
            </a:pPr>
            <a:endParaRPr lang="en-US" sz="2400" dirty="0"/>
          </a:p>
          <a:p>
            <a:r>
              <a:rPr lang="en-US" sz="2400" dirty="0"/>
              <a:t>This is an 85% response rate</a:t>
            </a:r>
          </a:p>
          <a:p>
            <a:pPr>
              <a:buNone/>
            </a:pPr>
            <a:endParaRPr lang="en-US" sz="2400" dirty="0"/>
          </a:p>
        </p:txBody>
      </p:sp>
      <p:graphicFrame>
        <p:nvGraphicFramePr>
          <p:cNvPr id="5" name="Content Placeholder 4"/>
          <p:cNvGraphicFramePr>
            <a:graphicFrameLocks noGrp="1"/>
          </p:cNvGraphicFramePr>
          <p:nvPr>
            <p:ph sz="quarter" idx="2"/>
          </p:nvPr>
        </p:nvGraphicFramePr>
        <p:xfrm>
          <a:off x="4191000" y="152400"/>
          <a:ext cx="4648200" cy="51816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4495800"/>
            <a:ext cx="5105400" cy="1600438"/>
          </a:xfrm>
          <a:prstGeom prst="rect">
            <a:avLst/>
          </a:prstGeom>
          <a:noFill/>
        </p:spPr>
        <p:txBody>
          <a:bodyPr wrap="square" rtlCol="0">
            <a:spAutoFit/>
          </a:bodyPr>
          <a:lstStyle/>
          <a:p>
            <a:r>
              <a:rPr lang="en-US" sz="1200" dirty="0"/>
              <a:t>*</a:t>
            </a:r>
            <a:r>
              <a:rPr lang="en-US" sz="2000" dirty="0"/>
              <a:t>Risk Factors</a:t>
            </a:r>
          </a:p>
          <a:p>
            <a:r>
              <a:rPr lang="en-US" sz="2000" dirty="0"/>
              <a:t>    High-scores under 60</a:t>
            </a:r>
          </a:p>
          <a:p>
            <a:r>
              <a:rPr lang="en-US" sz="2000" dirty="0"/>
              <a:t>    Moderate-scores 60-89</a:t>
            </a:r>
          </a:p>
          <a:p>
            <a:r>
              <a:rPr lang="en-US" sz="2000" dirty="0"/>
              <a:t>    Low-scores 90-100</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52400" y="381000"/>
            <a:ext cx="8839200" cy="6858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b="1" i="0" u="none" strike="noStrike" cap="none" baseline="0" dirty="0">
                <a:ea typeface="Calibri"/>
                <a:cs typeface="Calibri"/>
                <a:sym typeface="Calibri"/>
              </a:rPr>
              <a:t>Some Improvement shown in </a:t>
            </a:r>
            <a:r>
              <a:rPr lang="en-US" b="1" i="0" u="none" strike="noStrike" cap="none" baseline="0" dirty="0" smtClean="0">
                <a:ea typeface="Calibri"/>
                <a:cs typeface="Calibri"/>
                <a:sym typeface="Calibri"/>
              </a:rPr>
              <a:t>2012</a:t>
            </a:r>
            <a:r>
              <a:rPr lang="en-US" b="0" i="0" u="none" strike="noStrike" cap="none" baseline="0" dirty="0" smtClean="0">
                <a:latin typeface="Calibri"/>
                <a:ea typeface="Calibri"/>
                <a:cs typeface="Calibri"/>
                <a:sym typeface="Calibri"/>
              </a:rPr>
              <a:t/>
            </a:r>
            <a:br>
              <a:rPr lang="en-US" b="0" i="0" u="none" strike="noStrike" cap="none" baseline="0" dirty="0" smtClean="0">
                <a:latin typeface="Calibri"/>
                <a:ea typeface="Calibri"/>
                <a:cs typeface="Calibri"/>
                <a:sym typeface="Calibri"/>
              </a:rPr>
            </a:br>
            <a:endParaRPr lang="en-US" b="0" i="0" u="none" strike="noStrike" cap="none" baseline="0" dirty="0">
              <a:latin typeface="Calibri"/>
              <a:ea typeface="Calibri"/>
              <a:cs typeface="Calibri"/>
              <a:sym typeface="Calibri"/>
            </a:endParaRPr>
          </a:p>
        </p:txBody>
      </p:sp>
      <p:sp>
        <p:nvSpPr>
          <p:cNvPr id="6" name="Footer Placeholder 6"/>
          <p:cNvSpPr>
            <a:spLocks noGrp="1"/>
          </p:cNvSpPr>
          <p:nvPr>
            <p:ph type="ftr" sz="quarter" idx="11"/>
          </p:nvPr>
        </p:nvSpPr>
        <p:spPr>
          <a:xfrm>
            <a:off x="685800" y="61722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7" name="Slide Number Placeholder 2"/>
          <p:cNvSpPr>
            <a:spLocks noGrp="1"/>
          </p:cNvSpPr>
          <p:nvPr>
            <p:ph type="sldNum" sz="quarter" idx="12"/>
          </p:nvPr>
        </p:nvSpPr>
        <p:spPr/>
        <p:txBody>
          <a:bodyPr/>
          <a:lstStyle/>
          <a:p>
            <a:fld id="{D5BBC35B-A44B-4119-B8DA-DE9E3DFADA20}" type="slidenum">
              <a:rPr kumimoji="0" lang="en-US"/>
              <a:pPr/>
              <a:t>11</a:t>
            </a:fld>
            <a:endParaRPr kumimoji="0" lang="en-US" dirty="0"/>
          </a:p>
        </p:txBody>
      </p:sp>
      <p:sp>
        <p:nvSpPr>
          <p:cNvPr id="117" name="Shape 117"/>
          <p:cNvSpPr txBox="1">
            <a:spLocks noGrp="1"/>
          </p:cNvSpPr>
          <p:nvPr>
            <p:ph sz="quarter" idx="1"/>
          </p:nvPr>
        </p:nvSpPr>
        <p:spPr>
          <a:xfrm>
            <a:off x="457200" y="990600"/>
            <a:ext cx="7772400" cy="45720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98958"/>
              <a:buFont typeface="Arial"/>
              <a:buChar char="•"/>
            </a:pPr>
            <a:r>
              <a:rPr lang="en-US" sz="3200" b="0" i="0" u="none" strike="noStrike" cap="none" baseline="0" dirty="0" smtClean="0">
                <a:solidFill>
                  <a:schemeClr val="dk1"/>
                </a:solidFill>
                <a:ea typeface="Calibri"/>
                <a:cs typeface="Calibri"/>
                <a:sym typeface="Calibri"/>
              </a:rPr>
              <a:t>Agencies </a:t>
            </a:r>
            <a:r>
              <a:rPr lang="en-US" sz="3200" b="0" i="0" u="none" strike="noStrike" cap="none" baseline="0" dirty="0">
                <a:solidFill>
                  <a:schemeClr val="dk1"/>
                </a:solidFill>
                <a:ea typeface="Calibri"/>
                <a:cs typeface="Calibri"/>
                <a:sym typeface="Calibri"/>
              </a:rPr>
              <a:t>moved to low </a:t>
            </a:r>
            <a:r>
              <a:rPr lang="en-US" sz="3200" b="0" i="0" u="none" strike="noStrike" cap="none" baseline="0" dirty="0" smtClean="0">
                <a:solidFill>
                  <a:schemeClr val="dk1"/>
                </a:solidFill>
                <a:ea typeface="Calibri"/>
                <a:cs typeface="Calibri"/>
                <a:sym typeface="Calibri"/>
              </a:rPr>
              <a:t>and moderate</a:t>
            </a:r>
            <a:r>
              <a:rPr lang="en-US" sz="3200" b="0" i="0" u="none" strike="noStrike" cap="none" dirty="0" smtClean="0">
                <a:solidFill>
                  <a:schemeClr val="dk1"/>
                </a:solidFill>
                <a:ea typeface="Calibri"/>
                <a:cs typeface="Calibri"/>
                <a:sym typeface="Calibri"/>
              </a:rPr>
              <a:t> </a:t>
            </a:r>
            <a:r>
              <a:rPr lang="en-US" sz="3200" b="0" i="0" u="none" strike="noStrike" cap="none" baseline="0" dirty="0" smtClean="0">
                <a:solidFill>
                  <a:schemeClr val="dk1"/>
                </a:solidFill>
                <a:ea typeface="Calibri"/>
                <a:cs typeface="Calibri"/>
                <a:sym typeface="Calibri"/>
              </a:rPr>
              <a:t>risk </a:t>
            </a:r>
            <a:r>
              <a:rPr lang="en-US" sz="3200" b="0" i="0" u="none" strike="noStrike" cap="none" baseline="0" dirty="0">
                <a:solidFill>
                  <a:schemeClr val="dk1"/>
                </a:solidFill>
                <a:ea typeface="Calibri"/>
                <a:cs typeface="Calibri"/>
                <a:sym typeface="Calibri"/>
              </a:rPr>
              <a:t>categories </a:t>
            </a:r>
          </a:p>
          <a:p>
            <a:pPr marL="342900" marR="0" lvl="0" indent="-342900" algn="l" rtl="0">
              <a:spcBef>
                <a:spcPts val="640"/>
              </a:spcBef>
              <a:buClr>
                <a:schemeClr val="dk1"/>
              </a:buClr>
              <a:buSzPct val="98958"/>
              <a:buFont typeface="Arial"/>
              <a:buChar char="•"/>
            </a:pPr>
            <a:r>
              <a:rPr lang="en-US" sz="3200" b="0" i="0" u="none" strike="noStrike" cap="none" baseline="0" dirty="0">
                <a:solidFill>
                  <a:schemeClr val="dk1"/>
                </a:solidFill>
                <a:ea typeface="Calibri"/>
                <a:cs typeface="Calibri"/>
                <a:sym typeface="Calibri"/>
              </a:rPr>
              <a:t>More agency RM staff participate in design and develop of electronic systems or in issues with electronic records</a:t>
            </a:r>
          </a:p>
          <a:p>
            <a:pPr marL="342900" marR="0" lvl="0" indent="-342900" algn="l" rtl="0">
              <a:spcBef>
                <a:spcPts val="640"/>
              </a:spcBef>
              <a:buClr>
                <a:schemeClr val="dk1"/>
              </a:buClr>
              <a:buSzPct val="98958"/>
              <a:buFont typeface="Arial"/>
              <a:buChar char="•"/>
            </a:pPr>
            <a:r>
              <a:rPr lang="en-US" sz="3200" b="0" i="0" u="none" strike="noStrike" cap="none" baseline="0" dirty="0">
                <a:solidFill>
                  <a:schemeClr val="dk1"/>
                </a:solidFill>
                <a:ea typeface="Calibri"/>
                <a:cs typeface="Calibri"/>
                <a:sym typeface="Calibri"/>
              </a:rPr>
              <a:t>Increase in permanent records transfers using Electronic Records Archives (ERA)</a:t>
            </a: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457200" y="76200"/>
            <a:ext cx="8229600" cy="639763"/>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b="1" i="0" u="none" strike="noStrike" cap="none" baseline="0" dirty="0" smtClean="0">
                <a:ea typeface="Calibri"/>
                <a:cs typeface="Calibri"/>
                <a:sym typeface="Calibri"/>
              </a:rPr>
              <a:t>Recommendations</a:t>
            </a:r>
            <a:endParaRPr lang="en-US" b="1" i="0" u="none" strike="noStrike" cap="none" baseline="0" dirty="0">
              <a:ea typeface="Calibri"/>
              <a:cs typeface="Calibri"/>
              <a:sym typeface="Calibri"/>
            </a:endParaRPr>
          </a:p>
        </p:txBody>
      </p:sp>
      <p:sp>
        <p:nvSpPr>
          <p:cNvPr id="124" name="Shape 124"/>
          <p:cNvSpPr txBox="1">
            <a:spLocks noGrp="1"/>
          </p:cNvSpPr>
          <p:nvPr>
            <p:ph type="body" idx="1"/>
          </p:nvPr>
        </p:nvSpPr>
        <p:spPr>
          <a:xfrm>
            <a:off x="152400" y="1066800"/>
            <a:ext cx="4648200" cy="457200"/>
          </a:xfrm>
          <a:prstGeom prst="rect">
            <a:avLst/>
          </a:prstGeom>
          <a:noFill/>
          <a:ln>
            <a:noFill/>
          </a:ln>
        </p:spPr>
        <p:txBody>
          <a:bodyPr lIns="91425" tIns="45700" rIns="91425" bIns="45700" anchor="b" anchorCtr="0">
            <a:noAutofit/>
          </a:bodyPr>
          <a:lstStyle/>
          <a:p>
            <a:pPr marL="0" marR="0" lvl="0" indent="0" algn="l" rtl="0">
              <a:spcBef>
                <a:spcPts val="480"/>
              </a:spcBef>
              <a:buClr>
                <a:schemeClr val="dk1"/>
              </a:buClr>
              <a:buSzPct val="25000"/>
              <a:buFont typeface="Calibri"/>
              <a:buNone/>
            </a:pPr>
            <a:r>
              <a:rPr lang="en-US" b="1" i="0" u="none" strike="noStrike" cap="none" baseline="0" dirty="0">
                <a:solidFill>
                  <a:schemeClr val="dk1"/>
                </a:solidFill>
                <a:latin typeface="+mn-lt"/>
                <a:ea typeface="Calibri"/>
                <a:cs typeface="Calibri"/>
                <a:sym typeface="Calibri"/>
              </a:rPr>
              <a:t>Senior Agency </a:t>
            </a:r>
            <a:r>
              <a:rPr lang="en-US" b="1" i="0" u="none" strike="noStrike" cap="none" baseline="0" dirty="0" smtClean="0">
                <a:solidFill>
                  <a:schemeClr val="dk1"/>
                </a:solidFill>
                <a:latin typeface="+mn-lt"/>
                <a:ea typeface="Calibri"/>
                <a:cs typeface="Calibri"/>
                <a:sym typeface="Calibri"/>
              </a:rPr>
              <a:t>Officials</a:t>
            </a:r>
            <a:r>
              <a:rPr lang="en-US" b="1" i="0" u="none" strike="noStrike" cap="none" dirty="0" smtClean="0">
                <a:solidFill>
                  <a:schemeClr val="dk1"/>
                </a:solidFill>
                <a:latin typeface="+mn-lt"/>
                <a:ea typeface="Calibri"/>
                <a:cs typeface="Calibri"/>
                <a:sym typeface="Calibri"/>
              </a:rPr>
              <a:t> </a:t>
            </a:r>
            <a:r>
              <a:rPr lang="en-US" b="1" i="0" u="none" strike="noStrike" cap="none" baseline="0" dirty="0" smtClean="0">
                <a:solidFill>
                  <a:schemeClr val="dk1"/>
                </a:solidFill>
                <a:latin typeface="+mn-lt"/>
                <a:ea typeface="Calibri"/>
                <a:cs typeface="Calibri"/>
                <a:sym typeface="Calibri"/>
              </a:rPr>
              <a:t>must:</a:t>
            </a:r>
            <a:endParaRPr lang="en-US" b="1" i="0" u="none" strike="noStrike" cap="none" baseline="0" dirty="0">
              <a:solidFill>
                <a:schemeClr val="dk1"/>
              </a:solidFill>
              <a:latin typeface="+mn-lt"/>
              <a:ea typeface="Calibri"/>
              <a:cs typeface="Calibri"/>
              <a:sym typeface="Calibri"/>
            </a:endParaRPr>
          </a:p>
        </p:txBody>
      </p:sp>
      <p:sp>
        <p:nvSpPr>
          <p:cNvPr id="125" name="Shape 125"/>
          <p:cNvSpPr txBox="1">
            <a:spLocks noGrp="1"/>
          </p:cNvSpPr>
          <p:nvPr>
            <p:ph type="body" sz="half" idx="3"/>
          </p:nvPr>
        </p:nvSpPr>
        <p:spPr>
          <a:xfrm>
            <a:off x="-228600" y="1676400"/>
            <a:ext cx="4800600" cy="4191000"/>
          </a:xfrm>
          <a:prstGeom prst="rect">
            <a:avLst/>
          </a:prstGeom>
          <a:noFill/>
          <a:ln>
            <a:noFill/>
          </a:ln>
        </p:spPr>
        <p:txBody>
          <a:bodyPr lIns="91425" tIns="45700" rIns="91425" bIns="45700" anchor="t" anchorCtr="0">
            <a:noAutofit/>
          </a:bodyPr>
          <a:lstStyle/>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Take responsibility for effective records and information management</a:t>
            </a: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Ensure compliance with records management regulations and policies</a:t>
            </a: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Ensure support for broader RM Directive goals as well as Agency Records Officers</a:t>
            </a:r>
          </a:p>
          <a:p>
            <a:endParaRPr dirty="0"/>
          </a:p>
        </p:txBody>
      </p:sp>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8" name="Slide Number Placeholder 2"/>
          <p:cNvSpPr>
            <a:spLocks noGrp="1"/>
          </p:cNvSpPr>
          <p:nvPr>
            <p:ph type="sldNum" sz="quarter" idx="12"/>
          </p:nvPr>
        </p:nvSpPr>
        <p:spPr/>
        <p:txBody>
          <a:bodyPr/>
          <a:lstStyle/>
          <a:p>
            <a:fld id="{D5BBC35B-A44B-4119-B8DA-DE9E3DFADA20}" type="slidenum">
              <a:rPr kumimoji="0" lang="en-US"/>
              <a:pPr/>
              <a:t>12</a:t>
            </a:fld>
            <a:endParaRPr kumimoji="0" lang="en-US" dirty="0"/>
          </a:p>
        </p:txBody>
      </p:sp>
      <p:sp>
        <p:nvSpPr>
          <p:cNvPr id="126" name="Shape 126"/>
          <p:cNvSpPr txBox="1">
            <a:spLocks noGrp="1"/>
          </p:cNvSpPr>
          <p:nvPr>
            <p:ph sz="half" idx="2"/>
          </p:nvPr>
        </p:nvSpPr>
        <p:spPr>
          <a:xfrm>
            <a:off x="4876800" y="1143000"/>
            <a:ext cx="3276600" cy="369888"/>
          </a:xfrm>
          <a:prstGeom prst="rect">
            <a:avLst/>
          </a:prstGeom>
          <a:noFill/>
          <a:ln>
            <a:noFill/>
          </a:ln>
        </p:spPr>
        <p:txBody>
          <a:bodyPr lIns="91425" tIns="45700" rIns="91425" bIns="45700" anchor="b" anchorCtr="0">
            <a:noAutofit/>
          </a:bodyPr>
          <a:lstStyle/>
          <a:p>
            <a:pPr marL="0" marR="0" lvl="0" indent="0" algn="l" rtl="0">
              <a:spcBef>
                <a:spcPts val="480"/>
              </a:spcBef>
              <a:buClr>
                <a:schemeClr val="dk1"/>
              </a:buClr>
              <a:buSzPct val="25000"/>
              <a:buFont typeface="Calibri"/>
              <a:buNone/>
            </a:pPr>
            <a:r>
              <a:rPr lang="en-US" sz="2400" b="1" i="0" u="none" strike="noStrike" cap="none" baseline="0" dirty="0">
                <a:solidFill>
                  <a:schemeClr val="dk1"/>
                </a:solidFill>
                <a:ea typeface="Calibri"/>
                <a:cs typeface="Calibri"/>
                <a:sym typeface="Calibri"/>
              </a:rPr>
              <a:t>Agencies </a:t>
            </a:r>
            <a:r>
              <a:rPr lang="en-US" sz="2400" b="1" i="0" u="none" strike="noStrike" cap="none" baseline="0" dirty="0" smtClean="0">
                <a:solidFill>
                  <a:schemeClr val="dk1"/>
                </a:solidFill>
                <a:ea typeface="Calibri"/>
                <a:cs typeface="Calibri"/>
                <a:sym typeface="Calibri"/>
              </a:rPr>
              <a:t>must:</a:t>
            </a:r>
            <a:endParaRPr lang="en-US" sz="2400" b="1" i="0" u="none" strike="noStrike" cap="none" baseline="0" dirty="0">
              <a:solidFill>
                <a:schemeClr val="dk1"/>
              </a:solidFill>
              <a:ea typeface="Calibri"/>
              <a:cs typeface="Calibri"/>
              <a:sym typeface="Calibri"/>
            </a:endParaRPr>
          </a:p>
        </p:txBody>
      </p:sp>
      <p:sp>
        <p:nvSpPr>
          <p:cNvPr id="127" name="Shape 127"/>
          <p:cNvSpPr txBox="1">
            <a:spLocks noGrp="1"/>
          </p:cNvSpPr>
          <p:nvPr>
            <p:ph sz="half" idx="4"/>
          </p:nvPr>
        </p:nvSpPr>
        <p:spPr>
          <a:xfrm>
            <a:off x="4419600" y="1676400"/>
            <a:ext cx="4724400" cy="4221162"/>
          </a:xfrm>
          <a:prstGeom prst="rect">
            <a:avLst/>
          </a:prstGeom>
          <a:noFill/>
          <a:ln>
            <a:noFill/>
          </a:ln>
        </p:spPr>
        <p:txBody>
          <a:bodyPr lIns="91425" tIns="45700" rIns="91425" bIns="45700" anchor="t" anchorCtr="0">
            <a:noAutofit/>
          </a:bodyPr>
          <a:lstStyle/>
          <a:p>
            <a:pPr marL="742950" marR="0" lvl="1" indent="-285750" algn="l" rtl="0">
              <a:spcBef>
                <a:spcPts val="480"/>
              </a:spcBef>
              <a:buClr>
                <a:schemeClr val="dk1"/>
              </a:buClr>
              <a:buSzPct val="100694"/>
              <a:buFont typeface="Arial"/>
              <a:buChar char="•"/>
            </a:pPr>
            <a:r>
              <a:rPr lang="en-US" sz="2400" b="0" i="0" u="none" strike="noStrike" cap="none" baseline="0" dirty="0" smtClean="0">
                <a:solidFill>
                  <a:schemeClr val="dk1"/>
                </a:solidFill>
                <a:ea typeface="Calibri"/>
                <a:cs typeface="Calibri"/>
                <a:sym typeface="Calibri"/>
              </a:rPr>
              <a:t>Create performance </a:t>
            </a:r>
            <a:r>
              <a:rPr lang="en-US" sz="2400" b="0" i="0" u="none" strike="noStrike" cap="none" baseline="0" dirty="0">
                <a:solidFill>
                  <a:schemeClr val="dk1"/>
                </a:solidFill>
                <a:ea typeface="Calibri"/>
                <a:cs typeface="Calibri"/>
                <a:sym typeface="Calibri"/>
              </a:rPr>
              <a:t>goals</a:t>
            </a:r>
          </a:p>
          <a:p>
            <a:pPr marL="742950" marR="0" lvl="1" indent="-285750" algn="l" rtl="0">
              <a:spcBef>
                <a:spcPts val="480"/>
              </a:spcBef>
              <a:buClr>
                <a:schemeClr val="dk1"/>
              </a:buClr>
              <a:buSzPct val="100694"/>
              <a:buFont typeface="Arial"/>
              <a:buChar char="•"/>
            </a:pPr>
            <a:r>
              <a:rPr lang="en-US" sz="2400" b="0" i="0" u="none" strike="noStrike" cap="none" baseline="0" dirty="0" smtClean="0">
                <a:solidFill>
                  <a:schemeClr val="dk1"/>
                </a:solidFill>
                <a:ea typeface="Calibri"/>
                <a:cs typeface="Calibri"/>
                <a:sym typeface="Calibri"/>
              </a:rPr>
              <a:t>Establish performance </a:t>
            </a:r>
            <a:r>
              <a:rPr lang="en-US" sz="2400" b="0" i="0" u="none" strike="noStrike" cap="none" baseline="0" dirty="0">
                <a:solidFill>
                  <a:schemeClr val="dk1"/>
                </a:solidFill>
                <a:ea typeface="Calibri"/>
                <a:cs typeface="Calibri"/>
                <a:sym typeface="Calibri"/>
              </a:rPr>
              <a:t>measures</a:t>
            </a:r>
          </a:p>
          <a:p>
            <a:pPr marL="742950" marR="0" lvl="1" indent="-285750" algn="l" rtl="0">
              <a:spcBef>
                <a:spcPts val="480"/>
              </a:spcBef>
              <a:buClr>
                <a:schemeClr val="dk1"/>
              </a:buClr>
              <a:buSzPct val="100694"/>
              <a:buFont typeface="Arial"/>
              <a:buChar char="•"/>
            </a:pPr>
            <a:r>
              <a:rPr lang="en-US" sz="2400" dirty="0" smtClean="0"/>
              <a:t>Create or improve </a:t>
            </a:r>
            <a:r>
              <a:rPr lang="en-US" sz="2400" b="0" i="0" u="none" strike="noStrike" cap="none" baseline="0" dirty="0" smtClean="0">
                <a:solidFill>
                  <a:schemeClr val="dk1"/>
                </a:solidFill>
                <a:ea typeface="Calibri"/>
                <a:cs typeface="Calibri"/>
                <a:sym typeface="Calibri"/>
              </a:rPr>
              <a:t>internal </a:t>
            </a:r>
            <a:r>
              <a:rPr lang="en-US" sz="2400" b="0" i="0" u="none" strike="noStrike" cap="none" baseline="0" dirty="0">
                <a:solidFill>
                  <a:schemeClr val="dk1"/>
                </a:solidFill>
                <a:ea typeface="Calibri"/>
                <a:cs typeface="Calibri"/>
                <a:sym typeface="Calibri"/>
              </a:rPr>
              <a:t>controls for reasonable assurance of compliance</a:t>
            </a: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Continue </a:t>
            </a:r>
            <a:r>
              <a:rPr lang="en-US" sz="2400" b="0" i="0" u="none" strike="noStrike" cap="none" baseline="0" dirty="0" smtClean="0">
                <a:solidFill>
                  <a:schemeClr val="dk1"/>
                </a:solidFill>
                <a:ea typeface="Calibri"/>
                <a:cs typeface="Calibri"/>
                <a:sym typeface="Calibri"/>
              </a:rPr>
              <a:t>the pursuit </a:t>
            </a:r>
            <a:r>
              <a:rPr lang="en-US" sz="2400" b="0" i="0" u="none" strike="noStrike" cap="none" baseline="0" dirty="0">
                <a:solidFill>
                  <a:schemeClr val="dk1"/>
                </a:solidFill>
                <a:ea typeface="Calibri"/>
                <a:cs typeface="Calibri"/>
                <a:sym typeface="Calibri"/>
              </a:rPr>
              <a:t>of technological solutions</a:t>
            </a:r>
          </a:p>
          <a:p>
            <a:endParaRPr dirty="0"/>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457200" y="0"/>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000" b="1" i="0" u="none" strike="noStrike" cap="none" baseline="0" dirty="0" smtClean="0">
                <a:ea typeface="Calibri"/>
                <a:cs typeface="Calibri"/>
                <a:sym typeface="Calibri"/>
              </a:rPr>
              <a:t>Data Collection </a:t>
            </a:r>
            <a:r>
              <a:rPr lang="en-US" sz="4000" b="1" i="0" u="none" strike="noStrike" cap="none" baseline="0" dirty="0">
                <a:ea typeface="Calibri"/>
                <a:cs typeface="Calibri"/>
                <a:sym typeface="Calibri"/>
              </a:rPr>
              <a:t>for 2013</a:t>
            </a:r>
          </a:p>
        </p:txBody>
      </p:sp>
      <p:sp>
        <p:nvSpPr>
          <p:cNvPr id="6"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7" name="Slide Number Placeholder 2"/>
          <p:cNvSpPr>
            <a:spLocks noGrp="1"/>
          </p:cNvSpPr>
          <p:nvPr>
            <p:ph type="sldNum" sz="quarter" idx="12"/>
          </p:nvPr>
        </p:nvSpPr>
        <p:spPr/>
        <p:txBody>
          <a:bodyPr/>
          <a:lstStyle/>
          <a:p>
            <a:fld id="{D5BBC35B-A44B-4119-B8DA-DE9E3DFADA20}" type="slidenum">
              <a:rPr kumimoji="0" lang="en-US"/>
              <a:pPr/>
              <a:t>13</a:t>
            </a:fld>
            <a:endParaRPr kumimoji="0" lang="en-US" dirty="0"/>
          </a:p>
        </p:txBody>
      </p:sp>
      <p:sp>
        <p:nvSpPr>
          <p:cNvPr id="134" name="Shape 134"/>
          <p:cNvSpPr txBox="1">
            <a:spLocks noGrp="1"/>
          </p:cNvSpPr>
          <p:nvPr>
            <p:ph sz="quarter" idx="1"/>
          </p:nvPr>
        </p:nvSpPr>
        <p:spPr>
          <a:xfrm>
            <a:off x="457200" y="1447800"/>
            <a:ext cx="4038599" cy="3306762"/>
          </a:xfrm>
          <a:prstGeom prst="rect">
            <a:avLst/>
          </a:prstGeom>
          <a:noFill/>
          <a:ln>
            <a:noFill/>
          </a:ln>
        </p:spPr>
        <p:txBody>
          <a:bodyPr lIns="91425" tIns="45700" rIns="91425" bIns="45700" anchor="t" anchorCtr="0">
            <a:noAutofit/>
          </a:bodyPr>
          <a:lstStyle/>
          <a:p>
            <a:pPr marL="342900" marR="0" lvl="0" indent="-34290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RMSA aligns with </a:t>
            </a:r>
            <a:r>
              <a:rPr lang="en-US" sz="2400" b="0" i="0" u="none" strike="noStrike" cap="none" baseline="0" dirty="0" smtClean="0">
                <a:solidFill>
                  <a:schemeClr val="dk1"/>
                </a:solidFill>
                <a:ea typeface="Calibri"/>
                <a:cs typeface="Calibri"/>
                <a:sym typeface="Calibri"/>
              </a:rPr>
              <a:t>Directive Reporting</a:t>
            </a:r>
            <a:r>
              <a:rPr lang="en-US" sz="2400" b="0" i="0" u="none" strike="noStrike" cap="none" dirty="0" smtClean="0">
                <a:solidFill>
                  <a:schemeClr val="dk1"/>
                </a:solidFill>
                <a:ea typeface="Calibri"/>
                <a:cs typeface="Calibri"/>
                <a:sym typeface="Calibri"/>
              </a:rPr>
              <a:t> Deadlines</a:t>
            </a:r>
            <a:endParaRPr lang="en-US" sz="2400" b="0" i="0" u="none" strike="noStrike" cap="none" baseline="0" dirty="0">
              <a:solidFill>
                <a:schemeClr val="dk1"/>
              </a:solidFill>
              <a:ea typeface="Calibri"/>
              <a:cs typeface="Calibri"/>
              <a:sym typeface="Calibri"/>
            </a:endParaRP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Advanced Questionnaire in September 2013</a:t>
            </a: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Open for response October 1, 2013 thru December 31, 2013 </a:t>
            </a:r>
          </a:p>
        </p:txBody>
      </p:sp>
      <p:sp>
        <p:nvSpPr>
          <p:cNvPr id="135" name="Shape 135"/>
          <p:cNvSpPr txBox="1">
            <a:spLocks noGrp="1"/>
          </p:cNvSpPr>
          <p:nvPr>
            <p:ph sz="quarter" idx="2"/>
          </p:nvPr>
        </p:nvSpPr>
        <p:spPr>
          <a:xfrm>
            <a:off x="4724400" y="1447800"/>
            <a:ext cx="4038599" cy="3459162"/>
          </a:xfrm>
          <a:prstGeom prst="rect">
            <a:avLst/>
          </a:prstGeom>
          <a:noFill/>
          <a:ln>
            <a:noFill/>
          </a:ln>
        </p:spPr>
        <p:txBody>
          <a:bodyPr lIns="91425" tIns="45700" rIns="91425" bIns="45700" anchor="t" anchorCtr="0">
            <a:noAutofit/>
          </a:bodyPr>
          <a:lstStyle/>
          <a:p>
            <a:pPr marL="342900" marR="0" lvl="0" indent="-342900" algn="l" rtl="0">
              <a:spcBef>
                <a:spcPts val="480"/>
              </a:spcBef>
              <a:buClr>
                <a:schemeClr val="dk1"/>
              </a:buClr>
              <a:buSzPct val="100694"/>
              <a:buFont typeface="Arial"/>
              <a:buChar char="•"/>
            </a:pPr>
            <a:r>
              <a:rPr lang="en-US" sz="2400" b="0" i="0" u="none" strike="noStrike" cap="none" baseline="0" dirty="0" smtClean="0">
                <a:solidFill>
                  <a:schemeClr val="dk1"/>
                </a:solidFill>
                <a:ea typeface="Calibri"/>
                <a:cs typeface="Calibri"/>
                <a:sym typeface="Calibri"/>
              </a:rPr>
              <a:t>Directive </a:t>
            </a:r>
            <a:r>
              <a:rPr lang="en-US" sz="2400" b="0" i="0" u="none" strike="noStrike" cap="none" baseline="0" dirty="0">
                <a:solidFill>
                  <a:schemeClr val="dk1"/>
                </a:solidFill>
                <a:ea typeface="Calibri"/>
                <a:cs typeface="Calibri"/>
                <a:sym typeface="Calibri"/>
              </a:rPr>
              <a:t>data due December 31, 2013</a:t>
            </a: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2.2: ID of Permanent Records reports</a:t>
            </a:r>
          </a:p>
          <a:p>
            <a:pPr marL="742950" marR="0" lvl="1" indent="-285750" algn="l" rtl="0">
              <a:spcBef>
                <a:spcPts val="480"/>
              </a:spcBef>
              <a:buClr>
                <a:schemeClr val="dk1"/>
              </a:buClr>
              <a:buSzPct val="100694"/>
              <a:buFont typeface="Arial"/>
              <a:buChar char="•"/>
            </a:pPr>
            <a:r>
              <a:rPr lang="en-US" sz="2400" b="0" i="0" u="none" strike="noStrike" cap="none" baseline="0" dirty="0">
                <a:solidFill>
                  <a:schemeClr val="dk1"/>
                </a:solidFill>
                <a:ea typeface="Calibri"/>
                <a:cs typeface="Calibri"/>
                <a:sym typeface="Calibri"/>
              </a:rPr>
              <a:t>2.5: ID of Unscheduled </a:t>
            </a:r>
            <a:r>
              <a:rPr lang="en-US" sz="2400" b="0" i="0" u="none" strike="noStrike" cap="none" baseline="0" dirty="0" smtClean="0">
                <a:solidFill>
                  <a:schemeClr val="dk1"/>
                </a:solidFill>
                <a:ea typeface="Calibri"/>
                <a:cs typeface="Calibri"/>
                <a:sym typeface="Calibri"/>
              </a:rPr>
              <a:t>Records</a:t>
            </a:r>
          </a:p>
          <a:p>
            <a:pPr indent="-285750">
              <a:spcBef>
                <a:spcPts val="480"/>
              </a:spcBef>
              <a:buSzPct val="100694"/>
              <a:buNone/>
            </a:pPr>
            <a:endParaRPr lang="en-US" sz="2800" b="0" i="0" u="none" strike="noStrike" cap="none" baseline="0" dirty="0">
              <a:solidFill>
                <a:schemeClr val="dk1"/>
              </a:solidFill>
              <a:latin typeface="Calibri"/>
              <a:ea typeface="Calibri"/>
              <a:cs typeface="Calibri"/>
              <a:sym typeface="Calibri"/>
            </a:endParaRPr>
          </a:p>
        </p:txBody>
      </p:sp>
      <p:sp>
        <p:nvSpPr>
          <p:cNvPr id="136" name="Shape 136"/>
          <p:cNvSpPr txBox="1"/>
          <p:nvPr/>
        </p:nvSpPr>
        <p:spPr>
          <a:xfrm>
            <a:off x="381000" y="1524000"/>
            <a:ext cx="8382000" cy="762000"/>
          </a:xfrm>
          <a:prstGeom prst="rect">
            <a:avLst/>
          </a:prstGeom>
          <a:noFill/>
          <a:ln>
            <a:noFill/>
          </a:ln>
        </p:spPr>
        <p:txBody>
          <a:bodyPr lIns="91425" tIns="45700" rIns="91425" bIns="45700" anchor="t" anchorCtr="0">
            <a:noAutofit/>
          </a:bodyPr>
          <a:lstStyle/>
          <a:p>
            <a:pPr marL="0" marR="0" lvl="0" indent="0" algn="ctr" rtl="0">
              <a:buSzPct val="25000"/>
              <a:buNone/>
            </a:pPr>
            <a:endParaRPr lang="en-US" sz="2400" b="1" i="1" u="none" strike="noStrike" cap="none" baseline="0" dirty="0">
              <a:solidFill>
                <a:schemeClr val="dk1"/>
              </a:solidFill>
              <a:ea typeface="Calibri"/>
              <a:cs typeface="Calibri"/>
              <a:sym typeface="Calibri"/>
            </a:endParaRP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baseline="0" dirty="0">
                <a:ea typeface="Calibri"/>
                <a:cs typeface="Calibri"/>
                <a:sym typeface="Calibri"/>
              </a:rPr>
              <a:t>What’s else is new for 2013?</a:t>
            </a:r>
          </a:p>
        </p:txBody>
      </p:sp>
      <p:sp>
        <p:nvSpPr>
          <p:cNvPr id="5" name="Footer Placeholder 6"/>
          <p:cNvSpPr>
            <a:spLocks noGrp="1"/>
          </p:cNvSpPr>
          <p:nvPr>
            <p:ph type="ftr" sz="quarter" idx="11"/>
          </p:nvPr>
        </p:nvSpPr>
        <p:spPr/>
        <p:txBody>
          <a:bodyPr/>
          <a:lstStyle/>
          <a:p>
            <a:r>
              <a:rPr lang="en-US" dirty="0" smtClean="0"/>
              <a:t>Office of the Chief Records Officer </a:t>
            </a:r>
          </a:p>
          <a:p>
            <a:r>
              <a:rPr lang="en-US" dirty="0" smtClean="0"/>
              <a:t>National Archives and Records Administration</a:t>
            </a:r>
            <a:endParaRPr lang="en-US" dirty="0"/>
          </a:p>
        </p:txBody>
      </p:sp>
      <p:sp>
        <p:nvSpPr>
          <p:cNvPr id="6" name="Slide Number Placeholder 2"/>
          <p:cNvSpPr>
            <a:spLocks noGrp="1"/>
          </p:cNvSpPr>
          <p:nvPr>
            <p:ph type="sldNum" sz="quarter" idx="12"/>
          </p:nvPr>
        </p:nvSpPr>
        <p:spPr/>
        <p:txBody>
          <a:bodyPr/>
          <a:lstStyle/>
          <a:p>
            <a:fld id="{D5BBC35B-A44B-4119-B8DA-DE9E3DFADA20}" type="slidenum">
              <a:rPr kumimoji="0" lang="en-US"/>
              <a:pPr/>
              <a:t>14</a:t>
            </a:fld>
            <a:endParaRPr kumimoji="0" lang="en-US" dirty="0"/>
          </a:p>
        </p:txBody>
      </p:sp>
      <p:sp>
        <p:nvSpPr>
          <p:cNvPr id="143" name="Shape 143"/>
          <p:cNvSpPr txBox="1">
            <a:spLocks noGrp="1"/>
          </p:cNvSpPr>
          <p:nvPr>
            <p:ph sz="quarter" idx="1"/>
          </p:nvPr>
        </p:nvSpPr>
        <p:spPr>
          <a:prstGeom prst="rect">
            <a:avLst/>
          </a:prstGeom>
          <a:noFill/>
          <a:ln>
            <a:noFill/>
          </a:ln>
        </p:spPr>
        <p:txBody>
          <a:bodyPr lIns="91425" tIns="45700" rIns="91425" bIns="45700" anchor="t" anchorCtr="0">
            <a:noAutofit/>
          </a:bodyPr>
          <a:lstStyle/>
          <a:p>
            <a:pPr marL="342900" marR="0" lvl="0" indent="-342900" algn="l" rtl="0">
              <a:spcBef>
                <a:spcPts val="560"/>
              </a:spcBef>
              <a:buClr>
                <a:schemeClr val="dk1"/>
              </a:buClr>
              <a:buSzPct val="101190"/>
              <a:buFont typeface="Arial"/>
              <a:buChar char="•"/>
            </a:pPr>
            <a:r>
              <a:rPr lang="en-US" sz="3200" b="0" i="0" u="none" strike="noStrike" cap="none" baseline="0" dirty="0">
                <a:solidFill>
                  <a:schemeClr val="dk1"/>
                </a:solidFill>
                <a:ea typeface="Calibri"/>
                <a:cs typeface="Calibri"/>
                <a:sym typeface="Calibri"/>
              </a:rPr>
              <a:t>Expanded response </a:t>
            </a:r>
            <a:r>
              <a:rPr lang="en-US" sz="3200" b="0" i="0" u="none" strike="noStrike" cap="none" baseline="0" dirty="0" smtClean="0">
                <a:solidFill>
                  <a:schemeClr val="dk1"/>
                </a:solidFill>
                <a:ea typeface="Calibri"/>
                <a:cs typeface="Calibri"/>
                <a:sym typeface="Calibri"/>
              </a:rPr>
              <a:t>time from </a:t>
            </a:r>
            <a:r>
              <a:rPr lang="en-US" sz="3200" b="0" i="0" u="none" strike="noStrike" cap="none" baseline="0" dirty="0">
                <a:solidFill>
                  <a:schemeClr val="dk1"/>
                </a:solidFill>
                <a:ea typeface="Calibri"/>
                <a:cs typeface="Calibri"/>
                <a:sym typeface="Calibri"/>
              </a:rPr>
              <a:t>one month to three months</a:t>
            </a:r>
          </a:p>
          <a:p>
            <a:pPr marL="342900" marR="0" lvl="0" indent="-342900" algn="l" rtl="0">
              <a:spcBef>
                <a:spcPts val="560"/>
              </a:spcBef>
              <a:buClr>
                <a:schemeClr val="dk1"/>
              </a:buClr>
              <a:buSzPct val="101190"/>
              <a:buFont typeface="Arial"/>
              <a:buChar char="•"/>
            </a:pPr>
            <a:r>
              <a:rPr lang="en-US" sz="3200" dirty="0"/>
              <a:t>Brought back a few </a:t>
            </a:r>
            <a:r>
              <a:rPr lang="en-US" sz="3200" b="0" i="0" u="none" strike="noStrike" cap="none" baseline="0" dirty="0">
                <a:solidFill>
                  <a:schemeClr val="dk1"/>
                </a:solidFill>
                <a:ea typeface="Calibri"/>
                <a:cs typeface="Calibri"/>
                <a:sym typeface="Calibri"/>
              </a:rPr>
              <a:t>questions on email and st</a:t>
            </a:r>
            <a:r>
              <a:rPr lang="en-US" sz="3200" dirty="0"/>
              <a:t>orage </a:t>
            </a:r>
            <a:r>
              <a:rPr lang="en-US" sz="3200" b="0" i="0" u="none" strike="noStrike" cap="none" baseline="0" dirty="0">
                <a:solidFill>
                  <a:schemeClr val="dk1"/>
                </a:solidFill>
                <a:ea typeface="Calibri"/>
                <a:cs typeface="Calibri"/>
                <a:sym typeface="Calibri"/>
              </a:rPr>
              <a:t>(non-scored)</a:t>
            </a:r>
          </a:p>
          <a:p>
            <a:pPr marL="342900" marR="0" lvl="0" indent="-342900" algn="l" rtl="0">
              <a:spcBef>
                <a:spcPts val="560"/>
              </a:spcBef>
              <a:buClr>
                <a:schemeClr val="dk1"/>
              </a:buClr>
              <a:buSzPct val="101190"/>
              <a:buFont typeface="Arial"/>
              <a:buChar char="•"/>
            </a:pPr>
            <a:r>
              <a:rPr lang="en-US" sz="3200" dirty="0" smtClean="0"/>
              <a:t>Added </a:t>
            </a:r>
            <a:r>
              <a:rPr lang="en-US" sz="3200" dirty="0"/>
              <a:t>a Non-Applicable response to some questions with a required explanation</a:t>
            </a: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prstGeom prst="rect">
            <a:avLst/>
          </a:prstGeom>
        </p:spPr>
        <p:txBody>
          <a:bodyPr lIns="91425" tIns="91425" rIns="91425" bIns="91425" anchor="ctr" anchorCtr="0">
            <a:noAutofit/>
          </a:bodyPr>
          <a:lstStyle/>
          <a:p>
            <a:pPr>
              <a:buNone/>
            </a:pPr>
            <a:r>
              <a:rPr lang="en-US" b="1" dirty="0"/>
              <a:t>Next steps</a:t>
            </a:r>
          </a:p>
        </p:txBody>
      </p:sp>
      <p:sp>
        <p:nvSpPr>
          <p:cNvPr id="4"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5" name="Slide Number Placeholder 2"/>
          <p:cNvSpPr>
            <a:spLocks noGrp="1"/>
          </p:cNvSpPr>
          <p:nvPr>
            <p:ph type="sldNum" sz="quarter" idx="12"/>
          </p:nvPr>
        </p:nvSpPr>
        <p:spPr/>
        <p:txBody>
          <a:bodyPr/>
          <a:lstStyle/>
          <a:p>
            <a:fld id="{D5BBC35B-A44B-4119-B8DA-DE9E3DFADA20}" type="slidenum">
              <a:rPr kumimoji="0" lang="en-US"/>
              <a:pPr/>
              <a:t>15</a:t>
            </a:fld>
            <a:endParaRPr kumimoji="0" lang="en-US" dirty="0"/>
          </a:p>
        </p:txBody>
      </p:sp>
      <p:sp>
        <p:nvSpPr>
          <p:cNvPr id="150" name="Shape 150"/>
          <p:cNvSpPr txBox="1">
            <a:spLocks noGrp="1"/>
          </p:cNvSpPr>
          <p:nvPr>
            <p:ph sz="quarter" idx="1"/>
          </p:nvPr>
        </p:nvSpPr>
        <p:spPr>
          <a:prstGeom prst="rect">
            <a:avLst/>
          </a:prstGeom>
        </p:spPr>
        <p:txBody>
          <a:bodyPr lIns="91425" tIns="91425" rIns="91425" bIns="91425" anchor="t" anchorCtr="0">
            <a:noAutofit/>
          </a:bodyPr>
          <a:lstStyle/>
          <a:p>
            <a:pPr marL="457200" lvl="0" indent="-317500" rtl="0">
              <a:buClr>
                <a:schemeClr val="dk1"/>
              </a:buClr>
              <a:buSzPct val="83333"/>
              <a:buFont typeface="Arial"/>
              <a:buChar char="•"/>
            </a:pPr>
            <a:r>
              <a:rPr lang="en-US" sz="2800" dirty="0"/>
              <a:t>Please provide any changes in who should get the RMSA link or other email address </a:t>
            </a:r>
            <a:r>
              <a:rPr lang="en-US" sz="2800" dirty="0" smtClean="0"/>
              <a:t>changes to </a:t>
            </a:r>
            <a:r>
              <a:rPr lang="en-US" sz="2800" u="sng" dirty="0" smtClean="0">
                <a:solidFill>
                  <a:schemeClr val="hlink"/>
                </a:solidFill>
                <a:hlinkClick r:id="rId3"/>
              </a:rPr>
              <a:t>rmselfassessment@nara.gov</a:t>
            </a:r>
            <a:r>
              <a:rPr lang="en-US" sz="2800" dirty="0" smtClean="0"/>
              <a:t> </a:t>
            </a:r>
            <a:endParaRPr lang="en-US" sz="2800" dirty="0"/>
          </a:p>
          <a:p>
            <a:pPr marL="457200" lvl="0" indent="-317500" rtl="0">
              <a:buClr>
                <a:schemeClr val="dk1"/>
              </a:buClr>
              <a:buSzPct val="83333"/>
              <a:buFont typeface="Arial"/>
              <a:buChar char="•"/>
            </a:pPr>
            <a:r>
              <a:rPr lang="en-US" sz="2800" dirty="0"/>
              <a:t>Advance version of the questionnaire in MS Word will be sent mid-September</a:t>
            </a:r>
          </a:p>
          <a:p>
            <a:pPr marL="457200" lvl="0" indent="-317500" rtl="0">
              <a:buClr>
                <a:schemeClr val="dk1"/>
              </a:buClr>
              <a:buSzPct val="83333"/>
              <a:buFont typeface="Arial"/>
              <a:buChar char="•"/>
            </a:pPr>
            <a:r>
              <a:rPr lang="en-US" sz="2800" dirty="0"/>
              <a:t>Invitation with link to the tool will be sent October 1 - </a:t>
            </a:r>
            <a:r>
              <a:rPr lang="en-US" sz="2800" b="1" i="1" dirty="0"/>
              <a:t>Please do NOT forward this link, if you want someone else to participate please email us!</a:t>
            </a:r>
          </a:p>
          <a:p>
            <a:endParaRPr dirty="0"/>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838200"/>
          </a:xfrm>
        </p:spPr>
        <p:txBody>
          <a:bodyPr>
            <a:normAutofit/>
          </a:bodyPr>
          <a:lstStyle/>
          <a:p>
            <a:pPr algn="ctr"/>
            <a:r>
              <a:rPr lang="en-US" b="1" dirty="0"/>
              <a:t>Contact Information</a:t>
            </a:r>
          </a:p>
        </p:txBody>
      </p:sp>
      <p:sp>
        <p:nvSpPr>
          <p:cNvPr id="3" name="Slide Number Placeholder 2"/>
          <p:cNvSpPr>
            <a:spLocks noGrp="1"/>
          </p:cNvSpPr>
          <p:nvPr>
            <p:ph type="sldNum" sz="quarter" idx="12"/>
          </p:nvPr>
        </p:nvSpPr>
        <p:spPr/>
        <p:txBody>
          <a:bodyPr/>
          <a:lstStyle/>
          <a:p>
            <a:fld id="{D5BBC35B-A44B-4119-B8DA-DE9E3DFADA20}" type="slidenum">
              <a:rPr kumimoji="0" lang="en-US"/>
              <a:pPr/>
              <a:t>16</a:t>
            </a:fld>
            <a:endParaRPr kumimoji="0" lang="en-US"/>
          </a:p>
        </p:txBody>
      </p:sp>
      <p:sp>
        <p:nvSpPr>
          <p:cNvPr id="4" name="Content Placeholder 3"/>
          <p:cNvSpPr>
            <a:spLocks noGrp="1"/>
          </p:cNvSpPr>
          <p:nvPr>
            <p:ph sz="quarter" idx="1"/>
          </p:nvPr>
        </p:nvSpPr>
        <p:spPr>
          <a:xfrm>
            <a:off x="228600" y="762000"/>
            <a:ext cx="8534400" cy="5105400"/>
          </a:xfrm>
        </p:spPr>
        <p:txBody>
          <a:bodyPr>
            <a:normAutofit/>
          </a:bodyPr>
          <a:lstStyle/>
          <a:p>
            <a:pPr marL="0" indent="0">
              <a:buNone/>
            </a:pPr>
            <a:r>
              <a:rPr lang="en-US" sz="2400" dirty="0" smtClean="0"/>
              <a:t>All Updates on our progress can be found on the </a:t>
            </a:r>
            <a:r>
              <a:rPr lang="en-US" sz="2400" i="1" dirty="0" smtClean="0"/>
              <a:t>Records Express </a:t>
            </a:r>
            <a:r>
              <a:rPr lang="en-US" sz="2400" dirty="0" smtClean="0"/>
              <a:t>blog at </a:t>
            </a:r>
            <a:r>
              <a:rPr lang="en-US" sz="2400" dirty="0" smtClean="0">
                <a:hlinkClick r:id="rId3"/>
              </a:rPr>
              <a:t>http://blogs.archives.gov/records-express/</a:t>
            </a:r>
            <a:endParaRPr lang="en-US" sz="2400" dirty="0" smtClean="0"/>
          </a:p>
          <a:p>
            <a:pPr>
              <a:buFont typeface="Arial" pitchFamily="34" charset="0"/>
              <a:buChar char="•"/>
            </a:pPr>
            <a:endParaRPr lang="en-US" sz="2400" dirty="0" smtClean="0"/>
          </a:p>
          <a:p>
            <a:pPr>
              <a:buNone/>
            </a:pPr>
            <a:r>
              <a:rPr lang="en-US" sz="2400" dirty="0" smtClean="0"/>
              <a:t>General </a:t>
            </a:r>
            <a:r>
              <a:rPr lang="en-US" sz="2400" dirty="0"/>
              <a:t>questions: </a:t>
            </a:r>
            <a:endParaRPr lang="en-US" sz="2400" dirty="0" smtClean="0"/>
          </a:p>
          <a:p>
            <a:pPr>
              <a:buNone/>
            </a:pPr>
            <a:r>
              <a:rPr lang="en-US" sz="2400" dirty="0" smtClean="0">
                <a:hlinkClick r:id="rId4"/>
              </a:rPr>
              <a:t>PRMD@nara.gov</a:t>
            </a:r>
            <a:endParaRPr lang="en-US" sz="2400" dirty="0" smtClean="0"/>
          </a:p>
          <a:p>
            <a:pPr>
              <a:buNone/>
            </a:pPr>
            <a:endParaRPr lang="en-US" sz="2000" dirty="0">
              <a:solidFill>
                <a:srgbClr val="0070C0"/>
              </a:solidFill>
            </a:endParaRPr>
          </a:p>
          <a:p>
            <a:pPr>
              <a:buNone/>
            </a:pPr>
            <a:r>
              <a:rPr lang="en-US" sz="2400" dirty="0" smtClean="0"/>
              <a:t>Don Rosen </a:t>
            </a:r>
          </a:p>
          <a:p>
            <a:pPr>
              <a:buNone/>
            </a:pPr>
            <a:r>
              <a:rPr lang="en-US" sz="2200" dirty="0" smtClean="0">
                <a:solidFill>
                  <a:schemeClr val="accent1"/>
                </a:solidFill>
                <a:hlinkClick r:id="rId5"/>
              </a:rPr>
              <a:t>donald.rosen@nara.gov</a:t>
            </a:r>
            <a:endParaRPr lang="en-US" sz="2200" dirty="0" smtClean="0">
              <a:solidFill>
                <a:schemeClr val="accent1"/>
              </a:solidFill>
            </a:endParaRPr>
          </a:p>
          <a:p>
            <a:pPr>
              <a:buNone/>
            </a:pPr>
            <a:r>
              <a:rPr lang="en-US" sz="2200" dirty="0">
                <a:solidFill>
                  <a:srgbClr val="0070C0"/>
                </a:solidFill>
              </a:rPr>
              <a:t>	</a:t>
            </a:r>
          </a:p>
          <a:p>
            <a:pPr>
              <a:buNone/>
            </a:pPr>
            <a:r>
              <a:rPr lang="en-US" sz="2400" dirty="0" smtClean="0"/>
              <a:t>Cindy </a:t>
            </a:r>
            <a:r>
              <a:rPr lang="en-US" sz="2400" dirty="0" err="1" smtClean="0"/>
              <a:t>Smolovik</a:t>
            </a:r>
            <a:endParaRPr lang="en-US" sz="2400" dirty="0" smtClean="0"/>
          </a:p>
          <a:p>
            <a:pPr>
              <a:buNone/>
            </a:pPr>
            <a:r>
              <a:rPr lang="en-US" sz="2400" dirty="0" smtClean="0">
                <a:solidFill>
                  <a:schemeClr val="accent1"/>
                </a:solidFill>
                <a:hlinkClick r:id="rId6"/>
              </a:rPr>
              <a:t>cindy.smolovik@nara.gov</a:t>
            </a:r>
            <a:endParaRPr lang="en-US" sz="2400" dirty="0" smtClean="0">
              <a:solidFill>
                <a:schemeClr val="accent1"/>
              </a:solidFill>
            </a:endParaRPr>
          </a:p>
          <a:p>
            <a:endParaRPr lang="en-US" dirty="0"/>
          </a:p>
          <a:p>
            <a:pPr>
              <a:buNone/>
            </a:pPr>
            <a:endParaRPr lang="en-US" dirty="0"/>
          </a:p>
        </p:txBody>
      </p:sp>
      <p:pic>
        <p:nvPicPr>
          <p:cNvPr id="1026" name="Picture 2"/>
          <p:cNvPicPr>
            <a:picLocks noChangeAspect="1" noChangeArrowheads="1"/>
          </p:cNvPicPr>
          <p:nvPr/>
        </p:nvPicPr>
        <p:blipFill>
          <a:blip r:embed="rId7" cstate="print"/>
          <a:srcRect l="19800" t="10667" r="25800" b="11733"/>
          <a:stretch>
            <a:fillRect/>
          </a:stretch>
        </p:blipFill>
        <p:spPr bwMode="auto">
          <a:xfrm>
            <a:off x="4114800" y="1752600"/>
            <a:ext cx="4572000" cy="3668461"/>
          </a:xfrm>
          <a:prstGeom prst="rect">
            <a:avLst/>
          </a:prstGeom>
          <a:noFill/>
          <a:ln w="9525">
            <a:noFill/>
            <a:miter lim="800000"/>
            <a:headEnd/>
            <a:tailEnd/>
          </a:ln>
        </p:spPr>
      </p:pic>
      <p:sp>
        <p:nvSpPr>
          <p:cNvPr id="7" name="Footer Placeholder 6"/>
          <p:cNvSpPr>
            <a:spLocks noGrp="1"/>
          </p:cNvSpPr>
          <p:nvPr>
            <p:ph type="ftr" sz="quarter" idx="11"/>
          </p:nvPr>
        </p:nvSpPr>
        <p:spPr>
          <a:xfrm>
            <a:off x="762000" y="6172200"/>
            <a:ext cx="3962400" cy="457200"/>
          </a:xfrm>
        </p:spPr>
        <p:txBody>
          <a:bodyPr/>
          <a:lstStyle/>
          <a:p>
            <a:r>
              <a:rPr lang="en-US" dirty="0" smtClean="0"/>
              <a:t>Office of the Chief Records Officer</a:t>
            </a:r>
          </a:p>
          <a:p>
            <a:r>
              <a:rPr lang="en-US" dirty="0" smtClean="0"/>
              <a:t>National Archives and Records Administration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entagon 71"/>
          <p:cNvSpPr/>
          <p:nvPr/>
        </p:nvSpPr>
        <p:spPr>
          <a:xfrm>
            <a:off x="381000" y="5791200"/>
            <a:ext cx="8001000" cy="2653186"/>
          </a:xfrm>
          <a:prstGeom prst="homePlate">
            <a:avLst>
              <a:gd name="adj" fmla="val 31841"/>
            </a:avLst>
          </a:prstGeom>
          <a:gradFill flip="none" rotWithShape="1">
            <a:gsLst>
              <a:gs pos="0">
                <a:srgbClr val="020000">
                  <a:alpha val="11000"/>
                </a:srgbClr>
              </a:gs>
              <a:gs pos="60000">
                <a:srgbClr val="FFFFFF">
                  <a:alpha val="0"/>
                </a:srgbClr>
              </a:gs>
            </a:gsLst>
            <a:lin ang="5400000" scaled="1"/>
            <a:tileRect/>
          </a:gradFill>
          <a:ln w="9525" cap="flat" cmpd="sng" algn="ctr">
            <a:noFill/>
            <a:prstDash val="solid"/>
          </a:ln>
          <a:effectLst/>
        </p:spPr>
        <p:txBody>
          <a:bodyPr anchor="ctr"/>
          <a:lstStyle/>
          <a:p>
            <a:pPr algn="ctr">
              <a:defRPr/>
            </a:pPr>
            <a:endParaRPr lang="da-DK" kern="0" noProof="1">
              <a:solidFill>
                <a:sysClr val="window" lastClr="FFFFFF"/>
              </a:solidFill>
              <a:latin typeface="Calibri"/>
            </a:endParaRPr>
          </a:p>
        </p:txBody>
      </p:sp>
      <p:sp>
        <p:nvSpPr>
          <p:cNvPr id="5" name="Pentagon 4"/>
          <p:cNvSpPr/>
          <p:nvPr/>
        </p:nvSpPr>
        <p:spPr>
          <a:xfrm>
            <a:off x="304800" y="1600201"/>
            <a:ext cx="8382000" cy="4267200"/>
          </a:xfrm>
          <a:prstGeom prst="homePlate">
            <a:avLst>
              <a:gd name="adj" fmla="val 27124"/>
            </a:avLst>
          </a:prstGeom>
          <a:gradFill rotWithShape="1">
            <a:gsLst>
              <a:gs pos="0">
                <a:srgbClr val="E6E6E6"/>
              </a:gs>
              <a:gs pos="100000">
                <a:sysClr val="window" lastClr="FFFFFF"/>
              </a:gs>
            </a:gsLst>
            <a:lin ang="16200000"/>
          </a:gradFill>
          <a:ln w="31750">
            <a:noFill/>
            <a:miter lim="800000"/>
            <a:headEnd/>
            <a:tailEnd/>
          </a:ln>
          <a:effectLst>
            <a:outerShdw blurRad="50800" dist="38100" dir="2700000" algn="tl" rotWithShape="0">
              <a:prstClr val="black">
                <a:alpha val="40000"/>
              </a:prstClr>
            </a:outerShdw>
          </a:effectLst>
        </p:spPr>
        <p:txBody>
          <a:bodyPr anchor="ctr"/>
          <a:lstStyle/>
          <a:p>
            <a:pPr algn="ctr">
              <a:defRPr/>
            </a:pPr>
            <a:endParaRPr lang="da-DK" kern="0">
              <a:solidFill>
                <a:srgbClr val="FFFFFF"/>
              </a:solidFill>
              <a:latin typeface="Arial Narrow" pitchFamily="-97" charset="0"/>
            </a:endParaRPr>
          </a:p>
        </p:txBody>
      </p:sp>
      <p:sp>
        <p:nvSpPr>
          <p:cNvPr id="33" name="Tekstboks 32"/>
          <p:cNvSpPr txBox="1"/>
          <p:nvPr/>
        </p:nvSpPr>
        <p:spPr>
          <a:xfrm>
            <a:off x="1905000" y="914400"/>
            <a:ext cx="5057795" cy="1261884"/>
          </a:xfrm>
          <a:prstGeom prst="rect">
            <a:avLst/>
          </a:prstGeom>
          <a:noFill/>
        </p:spPr>
        <p:txBody>
          <a:bodyPr wrap="none" rtlCol="0">
            <a:spAutoFit/>
          </a:bodyPr>
          <a:lstStyle/>
          <a:p>
            <a:r>
              <a:rPr lang="da-DK" sz="3600" b="1" dirty="0" smtClean="0">
                <a:solidFill>
                  <a:schemeClr val="accent1"/>
                </a:solidFill>
              </a:rPr>
              <a:t>By December 31, 2013</a:t>
            </a:r>
          </a:p>
          <a:p>
            <a:endParaRPr lang="da-DK" sz="4000" b="1" dirty="0">
              <a:solidFill>
                <a:schemeClr val="accent1"/>
              </a:solidFill>
            </a:endParaRPr>
          </a:p>
        </p:txBody>
      </p:sp>
      <p:sp>
        <p:nvSpPr>
          <p:cNvPr id="31" name="Rectangle 30"/>
          <p:cNvSpPr/>
          <p:nvPr/>
        </p:nvSpPr>
        <p:spPr>
          <a:xfrm>
            <a:off x="497737" y="5410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SAOs</a:t>
            </a:r>
            <a:r>
              <a:rPr lang="en-US" sz="1300" b="1" dirty="0" smtClean="0"/>
              <a:t> ensure permanent records identified for transfer and reported to NARA</a:t>
            </a:r>
            <a:endParaRPr lang="da-DK" sz="1300" b="1" dirty="0"/>
          </a:p>
        </p:txBody>
      </p:sp>
      <p:sp>
        <p:nvSpPr>
          <p:cNvPr id="35" name="Rectangle 34"/>
          <p:cNvSpPr/>
          <p:nvPr/>
        </p:nvSpPr>
        <p:spPr>
          <a:xfrm>
            <a:off x="503490" y="5029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en-US" sz="1300" b="1" dirty="0" smtClean="0"/>
              <a:t>Agency Records Officers identify all unscheduled records, regardless of format</a:t>
            </a:r>
            <a:endParaRPr lang="da-DK" sz="1300" b="1" dirty="0"/>
          </a:p>
        </p:txBody>
      </p:sp>
      <p:sp>
        <p:nvSpPr>
          <p:cNvPr id="37" name="Rectangle 36"/>
          <p:cNvSpPr/>
          <p:nvPr/>
        </p:nvSpPr>
        <p:spPr>
          <a:xfrm>
            <a:off x="501643" y="2362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 NARA revises transfer guidance </a:t>
            </a:r>
            <a:endParaRPr lang="da-DK" sz="1300" b="1" dirty="0"/>
          </a:p>
        </p:txBody>
      </p:sp>
      <p:sp>
        <p:nvSpPr>
          <p:cNvPr id="39" name="Rectangle 38"/>
          <p:cNvSpPr/>
          <p:nvPr/>
        </p:nvSpPr>
        <p:spPr>
          <a:xfrm>
            <a:off x="494414" y="1981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 issues email guidance</a:t>
            </a:r>
            <a:endParaRPr lang="da-DK" sz="1300" b="1" dirty="0"/>
          </a:p>
        </p:txBody>
      </p:sp>
      <p:sp>
        <p:nvSpPr>
          <p:cNvPr id="57" name="Rectangle 56"/>
          <p:cNvSpPr/>
          <p:nvPr/>
        </p:nvSpPr>
        <p:spPr>
          <a:xfrm>
            <a:off x="478736" y="3124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 issues cloud reporting requirements</a:t>
            </a:r>
            <a:endParaRPr lang="da-DK" sz="1300" b="1" dirty="0"/>
          </a:p>
        </p:txBody>
      </p:sp>
      <p:sp>
        <p:nvSpPr>
          <p:cNvPr id="56" name="Rectangle 55"/>
          <p:cNvSpPr/>
          <p:nvPr/>
        </p:nvSpPr>
        <p:spPr>
          <a:xfrm>
            <a:off x="482209" y="3505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 evaluates feasibility of ”data at rest”</a:t>
            </a:r>
            <a:endParaRPr lang="da-DK" sz="1300" b="1" dirty="0"/>
          </a:p>
        </p:txBody>
      </p:sp>
      <p:sp>
        <p:nvSpPr>
          <p:cNvPr id="65" name="Rectangle 64"/>
          <p:cNvSpPr/>
          <p:nvPr/>
        </p:nvSpPr>
        <p:spPr>
          <a:xfrm>
            <a:off x="501491" y="4648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NARA/OPM establish RM occupational series</a:t>
            </a:r>
            <a:endParaRPr lang="da-DK" sz="1300" b="1" dirty="0"/>
          </a:p>
        </p:txBody>
      </p:sp>
      <p:sp>
        <p:nvSpPr>
          <p:cNvPr id="66" name="Rectangle 65"/>
          <p:cNvSpPr/>
          <p:nvPr/>
        </p:nvSpPr>
        <p:spPr>
          <a:xfrm>
            <a:off x="490857" y="2743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 produces plan for automated management of electronic records</a:t>
            </a:r>
            <a:endParaRPr lang="da-DK" sz="1300" b="1" dirty="0"/>
          </a:p>
        </p:txBody>
      </p:sp>
      <p:sp>
        <p:nvSpPr>
          <p:cNvPr id="71" name="Rectangle 70"/>
          <p:cNvSpPr/>
          <p:nvPr/>
        </p:nvSpPr>
        <p:spPr>
          <a:xfrm>
            <a:off x="501490" y="3886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 establishes a Community of Interest</a:t>
            </a:r>
            <a:endParaRPr lang="da-DK" sz="1300" b="1" dirty="0"/>
          </a:p>
        </p:txBody>
      </p:sp>
      <p:sp>
        <p:nvSpPr>
          <p:cNvPr id="76" name="Rectangle 75"/>
          <p:cNvSpPr/>
          <p:nvPr/>
        </p:nvSpPr>
        <p:spPr>
          <a:xfrm>
            <a:off x="505028" y="4267200"/>
            <a:ext cx="6583680" cy="329184"/>
          </a:xfrm>
          <a:prstGeom prst="rect">
            <a:avLst/>
          </a:prstGeom>
          <a:gradFill rotWithShape="1">
            <a:gsLst>
              <a:gs pos="0">
                <a:srgbClr val="E6E6E6"/>
              </a:gs>
              <a:gs pos="100000">
                <a:sysClr val="window" lastClr="FFFFFF"/>
              </a:gs>
            </a:gsLst>
            <a:lin ang="16200000"/>
          </a:gradFill>
          <a:ln w="9525">
            <a:gradFill flip="none" rotWithShape="1">
              <a:gsLst>
                <a:gs pos="0">
                  <a:srgbClr val="00B0F0"/>
                </a:gs>
                <a:gs pos="50000">
                  <a:srgbClr val="0070C0"/>
                </a:gs>
              </a:gsLst>
              <a:lin ang="2700000" scaled="1"/>
              <a:tileRect/>
            </a:gradFill>
            <a:miter lim="800000"/>
            <a:headEnd/>
            <a:tailEnd/>
          </a:ln>
          <a:effectLst>
            <a:outerShdw blurRad="50800" dist="38100" dir="2700000" algn="tl" rotWithShape="0">
              <a:prstClr val="black">
                <a:alpha val="40000"/>
              </a:prstClr>
            </a:outerShdw>
          </a:effectLst>
        </p:spPr>
        <p:txBody>
          <a:bodyPr anchor="ctr"/>
          <a:lstStyle/>
          <a:p>
            <a:r>
              <a:rPr lang="da-DK" sz="1300" b="1" dirty="0" smtClean="0"/>
              <a:t>NARA  identifies RM analytical tool</a:t>
            </a:r>
            <a:endParaRPr lang="da-DK" sz="1300" b="1" dirty="0"/>
          </a:p>
        </p:txBody>
      </p:sp>
      <p:sp>
        <p:nvSpPr>
          <p:cNvPr id="32" name="Rectangle 8"/>
          <p:cNvSpPr>
            <a:spLocks noChangeArrowheads="1"/>
          </p:cNvSpPr>
          <p:nvPr/>
        </p:nvSpPr>
        <p:spPr bwMode="gray">
          <a:xfrm>
            <a:off x="304800" y="390525"/>
            <a:ext cx="8520113" cy="600075"/>
          </a:xfrm>
          <a:prstGeom prst="rect">
            <a:avLst/>
          </a:prstGeom>
          <a:noFill/>
          <a:ln w="9525">
            <a:noFill/>
            <a:miter lim="800000"/>
            <a:headEnd/>
            <a:tailEnd/>
          </a:ln>
        </p:spPr>
        <p:txBody>
          <a:bodyPr lIns="0" rIns="0" anchor="ctr"/>
          <a:lstStyle/>
          <a:p>
            <a:pPr lvl="0" algn="ctr">
              <a:defRPr/>
            </a:pPr>
            <a:r>
              <a:rPr lang="de-DE" sz="3400" b="1" dirty="0" smtClean="0">
                <a:solidFill>
                  <a:schemeClr val="tx2"/>
                </a:solidFill>
                <a:latin typeface="+mj-lt"/>
                <a:ea typeface="+mj-ea"/>
                <a:cs typeface="+mj-cs"/>
              </a:rPr>
              <a:t>Managing</a:t>
            </a:r>
            <a:r>
              <a:rPr lang="de-DE" sz="3400" b="1" kern="0" dirty="0" smtClean="0"/>
              <a:t> </a:t>
            </a:r>
            <a:r>
              <a:rPr lang="de-DE" sz="3400" b="1" dirty="0" smtClean="0">
                <a:solidFill>
                  <a:schemeClr val="tx2"/>
                </a:solidFill>
                <a:latin typeface="+mj-lt"/>
                <a:ea typeface="+mj-ea"/>
                <a:cs typeface="+mj-cs"/>
              </a:rPr>
              <a:t>Government</a:t>
            </a:r>
            <a:r>
              <a:rPr lang="de-DE" sz="3400" b="1" kern="0" dirty="0" smtClean="0"/>
              <a:t> </a:t>
            </a:r>
            <a:r>
              <a:rPr lang="de-DE" sz="3400" b="1" dirty="0" smtClean="0">
                <a:solidFill>
                  <a:schemeClr val="tx2"/>
                </a:solidFill>
                <a:latin typeface="+mj-lt"/>
                <a:ea typeface="+mj-ea"/>
                <a:cs typeface="+mj-cs"/>
              </a:rPr>
              <a:t>Records Directive</a:t>
            </a:r>
            <a:endParaRPr lang="de-DE" sz="3400" b="1" dirty="0">
              <a:solidFill>
                <a:schemeClr val="tx2"/>
              </a:solidFill>
              <a:latin typeface="+mj-lt"/>
              <a:ea typeface="+mj-ea"/>
              <a:cs typeface="+mj-cs"/>
            </a:endParaRPr>
          </a:p>
        </p:txBody>
      </p:sp>
      <p:sp>
        <p:nvSpPr>
          <p:cNvPr id="41" name="Rektangel 13"/>
          <p:cNvSpPr/>
          <p:nvPr/>
        </p:nvSpPr>
        <p:spPr>
          <a:xfrm>
            <a:off x="244645" y="1600200"/>
            <a:ext cx="7299155" cy="3810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9525" cap="flat" cmpd="sng" algn="ctr">
            <a:noFill/>
            <a:prstDash val="solid"/>
          </a:ln>
          <a:effectLst/>
        </p:spPr>
        <p:txBody>
          <a:bodyPr anchor="ctr"/>
          <a:lstStyle/>
          <a:p>
            <a:pPr algn="ctr">
              <a:defRPr/>
            </a:pPr>
            <a:endParaRPr lang="da-DK" kern="0">
              <a:solidFill>
                <a:sysClr val="window" lastClr="FFFFFF"/>
              </a:solidFill>
              <a:latin typeface="Calibri"/>
            </a:endParaRPr>
          </a:p>
        </p:txBody>
      </p:sp>
      <p:sp>
        <p:nvSpPr>
          <p:cNvPr id="27" name="Slide Number Placeholder 26"/>
          <p:cNvSpPr>
            <a:spLocks noGrp="1"/>
          </p:cNvSpPr>
          <p:nvPr>
            <p:ph type="sldNum" sz="quarter" idx="12"/>
          </p:nvPr>
        </p:nvSpPr>
        <p:spPr/>
        <p:txBody>
          <a:bodyPr/>
          <a:lstStyle/>
          <a:p>
            <a:fld id="{D5BBC35B-A44B-4119-B8DA-DE9E3DFADA20}" type="slidenum">
              <a:rPr kumimoji="0" lang="en-US" smtClean="0"/>
              <a:pPr/>
              <a:t>2</a:t>
            </a:fld>
            <a:endParaRPr kumimoji="0" lang="en-US"/>
          </a:p>
        </p:txBody>
      </p:sp>
      <p:sp>
        <p:nvSpPr>
          <p:cNvPr id="28" name="Footer Placeholder 27"/>
          <p:cNvSpPr>
            <a:spLocks noGrp="1"/>
          </p:cNvSpPr>
          <p:nvPr>
            <p:ph type="ftr" sz="quarter" idx="11"/>
          </p:nvPr>
        </p:nvSpPr>
        <p:spPr>
          <a:xfrm>
            <a:off x="609600" y="6248400"/>
            <a:ext cx="3962400" cy="457200"/>
          </a:xfrm>
        </p:spPr>
        <p:txBody>
          <a:bodyPr/>
          <a:lstStyle/>
          <a:p>
            <a:r>
              <a:rPr kumimoji="0" lang="en-US" dirty="0" smtClean="0"/>
              <a:t>Office of the Chief Records Officer </a:t>
            </a:r>
          </a:p>
          <a:p>
            <a:r>
              <a:rPr kumimoji="0" lang="en-US" dirty="0" smtClean="0"/>
              <a:t> National Archives and Records Administration</a:t>
            </a:r>
            <a:endParaRPr kumimoji="0"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772400" cy="1143000"/>
          </a:xfrm>
        </p:spPr>
        <p:txBody>
          <a:bodyPr/>
          <a:lstStyle/>
          <a:p>
            <a:r>
              <a:rPr lang="en-US" b="1" dirty="0" smtClean="0"/>
              <a:t>New Email Guidance</a:t>
            </a:r>
            <a:endParaRPr lang="en-US" b="1" dirty="0"/>
          </a:p>
        </p:txBody>
      </p:sp>
      <p:sp>
        <p:nvSpPr>
          <p:cNvPr id="4" name="Slide Number Placeholder 3"/>
          <p:cNvSpPr>
            <a:spLocks noGrp="1"/>
          </p:cNvSpPr>
          <p:nvPr>
            <p:ph type="sldNum" sz="quarter" idx="12"/>
          </p:nvPr>
        </p:nvSpPr>
        <p:spPr/>
        <p:txBody>
          <a:bodyPr/>
          <a:lstStyle/>
          <a:p>
            <a:fld id="{D5BBC35B-A44B-4119-B8DA-DE9E3DFADA20}" type="slidenum">
              <a:rPr kumimoji="0" lang="en-US" smtClean="0"/>
              <a:pPr/>
              <a:t>3</a:t>
            </a:fld>
            <a:endParaRPr kumimoji="0" lang="en-US"/>
          </a:p>
        </p:txBody>
      </p:sp>
      <p:sp>
        <p:nvSpPr>
          <p:cNvPr id="5" name="Content Placeholder 4"/>
          <p:cNvSpPr>
            <a:spLocks noGrp="1"/>
          </p:cNvSpPr>
          <p:nvPr>
            <p:ph sz="quarter" idx="1"/>
          </p:nvPr>
        </p:nvSpPr>
        <p:spPr>
          <a:xfrm>
            <a:off x="457200" y="1143000"/>
            <a:ext cx="7772400" cy="4572000"/>
          </a:xfrm>
        </p:spPr>
        <p:txBody>
          <a:bodyPr/>
          <a:lstStyle/>
          <a:p>
            <a:pPr>
              <a:buNone/>
            </a:pPr>
            <a:r>
              <a:rPr lang="en-US" dirty="0" smtClean="0"/>
              <a:t>	By December 31, 2013, NARA will issue new guidance that describes methods for managing, disposing, and transferring email.</a:t>
            </a:r>
          </a:p>
          <a:p>
            <a:endParaRPr lang="en-US" dirty="0" smtClean="0"/>
          </a:p>
          <a:p>
            <a:endParaRPr lang="en-US" dirty="0" smtClean="0"/>
          </a:p>
        </p:txBody>
      </p:sp>
      <p:graphicFrame>
        <p:nvGraphicFramePr>
          <p:cNvPr id="6" name="Diagram 5"/>
          <p:cNvGraphicFramePr/>
          <p:nvPr/>
        </p:nvGraphicFramePr>
        <p:xfrm>
          <a:off x="1447800" y="2667000"/>
          <a:ext cx="6248400" cy="281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772400" cy="1143000"/>
          </a:xfrm>
        </p:spPr>
        <p:txBody>
          <a:bodyPr/>
          <a:lstStyle/>
          <a:p>
            <a:r>
              <a:rPr lang="en-US" b="1" dirty="0" smtClean="0"/>
              <a:t>Revise Transfer Guidance</a:t>
            </a:r>
            <a:endParaRPr lang="en-US" b="1" dirty="0"/>
          </a:p>
        </p:txBody>
      </p:sp>
      <p:sp>
        <p:nvSpPr>
          <p:cNvPr id="4" name="Slide Number Placeholder 3"/>
          <p:cNvSpPr>
            <a:spLocks noGrp="1"/>
          </p:cNvSpPr>
          <p:nvPr>
            <p:ph type="sldNum" sz="quarter" idx="12"/>
          </p:nvPr>
        </p:nvSpPr>
        <p:spPr/>
        <p:txBody>
          <a:bodyPr/>
          <a:lstStyle/>
          <a:p>
            <a:fld id="{D5BBC35B-A44B-4119-B8DA-DE9E3DFADA20}" type="slidenum">
              <a:rPr kumimoji="0" lang="en-US" smtClean="0"/>
              <a:pPr/>
              <a:t>4</a:t>
            </a:fld>
            <a:endParaRPr kumimoji="0" lang="en-US"/>
          </a:p>
        </p:txBody>
      </p:sp>
      <p:sp>
        <p:nvSpPr>
          <p:cNvPr id="5" name="Content Placeholder 4"/>
          <p:cNvSpPr>
            <a:spLocks noGrp="1"/>
          </p:cNvSpPr>
          <p:nvPr>
            <p:ph sz="quarter" idx="1"/>
          </p:nvPr>
        </p:nvSpPr>
        <p:spPr>
          <a:xfrm>
            <a:off x="381000" y="1143000"/>
            <a:ext cx="7772400" cy="4572000"/>
          </a:xfrm>
        </p:spPr>
        <p:txBody>
          <a:bodyPr/>
          <a:lstStyle/>
          <a:p>
            <a:pPr>
              <a:buNone/>
            </a:pPr>
            <a:r>
              <a:rPr lang="en-US" sz="2400" b="1" dirty="0" smtClean="0"/>
              <a:t>	</a:t>
            </a:r>
            <a:r>
              <a:rPr lang="en-US" sz="2400" dirty="0" smtClean="0"/>
              <a:t>By December 31, 2013, NARA will complete, and make available, revised guidance, including metadata requirements, for transferring permanent electronic records, to include additional sustainable formats commonly used to meet agency business needs.</a:t>
            </a:r>
          </a:p>
          <a:p>
            <a:endParaRPr lang="en-US" dirty="0" smtClean="0"/>
          </a:p>
          <a:p>
            <a:endParaRPr lang="en-US" dirty="0" smtClean="0"/>
          </a:p>
        </p:txBody>
      </p:sp>
      <p:graphicFrame>
        <p:nvGraphicFramePr>
          <p:cNvPr id="6" name="Diagram 5"/>
          <p:cNvGraphicFramePr/>
          <p:nvPr/>
        </p:nvGraphicFramePr>
        <p:xfrm>
          <a:off x="533400" y="3200400"/>
          <a:ext cx="6248400" cy="281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1143000"/>
          </a:xfrm>
        </p:spPr>
        <p:txBody>
          <a:bodyPr>
            <a:normAutofit fontScale="90000"/>
          </a:bodyPr>
          <a:lstStyle/>
          <a:p>
            <a:r>
              <a:rPr lang="en-US" b="1" dirty="0" smtClean="0"/>
              <a:t>Investigate and stimulate applied research in automated technologies </a:t>
            </a:r>
            <a:endParaRPr lang="en-US" b="1" dirty="0"/>
          </a:p>
        </p:txBody>
      </p:sp>
      <p:sp>
        <p:nvSpPr>
          <p:cNvPr id="4" name="Slide Number Placeholder 3"/>
          <p:cNvSpPr>
            <a:spLocks noGrp="1"/>
          </p:cNvSpPr>
          <p:nvPr>
            <p:ph type="sldNum" sz="quarter" idx="12"/>
          </p:nvPr>
        </p:nvSpPr>
        <p:spPr/>
        <p:txBody>
          <a:bodyPr/>
          <a:lstStyle/>
          <a:p>
            <a:fld id="{D5BBC35B-A44B-4119-B8DA-DE9E3DFADA20}" type="slidenum">
              <a:rPr kumimoji="0" lang="en-US" smtClean="0"/>
              <a:pPr/>
              <a:t>5</a:t>
            </a:fld>
            <a:endParaRPr kumimoji="0" lang="en-US"/>
          </a:p>
        </p:txBody>
      </p:sp>
      <p:sp>
        <p:nvSpPr>
          <p:cNvPr id="5" name="Content Placeholder 4"/>
          <p:cNvSpPr>
            <a:spLocks noGrp="1"/>
          </p:cNvSpPr>
          <p:nvPr>
            <p:ph sz="quarter" idx="1"/>
          </p:nvPr>
        </p:nvSpPr>
        <p:spPr>
          <a:xfrm>
            <a:off x="457200" y="1295400"/>
            <a:ext cx="7772400" cy="4572000"/>
          </a:xfrm>
        </p:spPr>
        <p:txBody>
          <a:bodyPr/>
          <a:lstStyle/>
          <a:p>
            <a:pPr>
              <a:buNone/>
            </a:pPr>
            <a:r>
              <a:rPr lang="en-US" sz="2400" b="1" dirty="0" smtClean="0"/>
              <a:t>	</a:t>
            </a:r>
            <a:r>
              <a:rPr lang="en-US" sz="2000" dirty="0" smtClean="0"/>
              <a:t>NARA, the Federal Chief Information Officers Council and the Federal Records Council will work with private industry and other stakeholders to produce economically viable automated records management solutions. </a:t>
            </a:r>
            <a:endParaRPr lang="en-US" sz="2400" dirty="0" smtClean="0"/>
          </a:p>
          <a:p>
            <a:pPr>
              <a:buNone/>
            </a:pPr>
            <a:endParaRPr lang="en-US" sz="2000" dirty="0" smtClean="0"/>
          </a:p>
          <a:p>
            <a:endParaRPr lang="en-US" dirty="0" smtClean="0"/>
          </a:p>
          <a:p>
            <a:endParaRPr lang="en-US" dirty="0" smtClean="0"/>
          </a:p>
        </p:txBody>
      </p:sp>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graphicFrame>
        <p:nvGraphicFramePr>
          <p:cNvPr id="9" name="Diagram 8"/>
          <p:cNvGraphicFramePr/>
          <p:nvPr/>
        </p:nvGraphicFramePr>
        <p:xfrm>
          <a:off x="838200" y="2743200"/>
          <a:ext cx="6248400" cy="281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p:cNvSpPr/>
          <p:nvPr/>
        </p:nvSpPr>
        <p:spPr>
          <a:xfrm>
            <a:off x="381000" y="5791200"/>
            <a:ext cx="5410200" cy="369332"/>
          </a:xfrm>
          <a:prstGeom prst="rect">
            <a:avLst/>
          </a:prstGeom>
        </p:spPr>
        <p:txBody>
          <a:bodyPr wrap="square">
            <a:spAutoFit/>
          </a:bodyPr>
          <a:lstStyle/>
          <a:p>
            <a:pPr lvl="1"/>
            <a:r>
              <a:rPr lang="en-US" dirty="0" smtClean="0"/>
              <a:t> </a:t>
            </a:r>
            <a:r>
              <a:rPr lang="en-US" dirty="0" smtClean="0">
                <a:hlinkClick r:id="rId8"/>
              </a:rPr>
              <a:t>https://max.omb.gov/community/x/5QlfJw</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772400" cy="1143000"/>
          </a:xfrm>
        </p:spPr>
        <p:txBody>
          <a:bodyPr>
            <a:normAutofit fontScale="90000"/>
          </a:bodyPr>
          <a:lstStyle/>
          <a:p>
            <a:r>
              <a:rPr lang="en-US" b="1" dirty="0" smtClean="0"/>
              <a:t>Establish RM Occupational Series</a:t>
            </a:r>
            <a:endParaRPr lang="en-US" b="1" dirty="0"/>
          </a:p>
        </p:txBody>
      </p:sp>
      <p:sp>
        <p:nvSpPr>
          <p:cNvPr id="4" name="Slide Number Placeholder 3"/>
          <p:cNvSpPr>
            <a:spLocks noGrp="1"/>
          </p:cNvSpPr>
          <p:nvPr>
            <p:ph type="sldNum" sz="quarter" idx="12"/>
          </p:nvPr>
        </p:nvSpPr>
        <p:spPr/>
        <p:txBody>
          <a:bodyPr/>
          <a:lstStyle/>
          <a:p>
            <a:fld id="{D5BBC35B-A44B-4119-B8DA-DE9E3DFADA20}" type="slidenum">
              <a:rPr kumimoji="0" lang="en-US" smtClean="0"/>
              <a:pPr/>
              <a:t>6</a:t>
            </a:fld>
            <a:endParaRPr kumimoji="0" lang="en-US"/>
          </a:p>
        </p:txBody>
      </p:sp>
      <p:sp>
        <p:nvSpPr>
          <p:cNvPr id="5" name="Content Placeholder 4"/>
          <p:cNvSpPr>
            <a:spLocks noGrp="1"/>
          </p:cNvSpPr>
          <p:nvPr>
            <p:ph sz="quarter" idx="1"/>
          </p:nvPr>
        </p:nvSpPr>
        <p:spPr>
          <a:xfrm>
            <a:off x="381000" y="1143000"/>
            <a:ext cx="7772400" cy="4572000"/>
          </a:xfrm>
        </p:spPr>
        <p:txBody>
          <a:bodyPr/>
          <a:lstStyle/>
          <a:p>
            <a:pPr>
              <a:buNone/>
            </a:pPr>
            <a:r>
              <a:rPr lang="en-US" sz="2400" b="1" dirty="0" smtClean="0"/>
              <a:t>	</a:t>
            </a:r>
            <a:r>
              <a:rPr lang="en-US" sz="2400" dirty="0" smtClean="0"/>
              <a:t>By December 31, 2013, OPM will establish a formal records management occupational series to elevate records management roles, responsibilities, and skill sets for agency records officers and other records professionals</a:t>
            </a:r>
          </a:p>
          <a:p>
            <a:pPr>
              <a:buNone/>
            </a:pPr>
            <a:endParaRPr lang="en-US" sz="2000" dirty="0" smtClean="0"/>
          </a:p>
          <a:p>
            <a:endParaRPr lang="en-US" dirty="0" smtClean="0"/>
          </a:p>
          <a:p>
            <a:endParaRPr lang="en-US" dirty="0" smtClean="0"/>
          </a:p>
        </p:txBody>
      </p:sp>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graphicFrame>
        <p:nvGraphicFramePr>
          <p:cNvPr id="8" name="Diagram 7"/>
          <p:cNvGraphicFramePr/>
          <p:nvPr/>
        </p:nvGraphicFramePr>
        <p:xfrm>
          <a:off x="457200" y="2895600"/>
          <a:ext cx="6248400"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772400" cy="1143000"/>
          </a:xfrm>
        </p:spPr>
        <p:txBody>
          <a:bodyPr>
            <a:normAutofit/>
          </a:bodyPr>
          <a:lstStyle/>
          <a:p>
            <a:r>
              <a:rPr lang="en-US" b="1" dirty="0" smtClean="0"/>
              <a:t>Reporting Requirements</a:t>
            </a:r>
            <a:endParaRPr lang="en-US" b="1" dirty="0"/>
          </a:p>
        </p:txBody>
      </p:sp>
      <p:sp>
        <p:nvSpPr>
          <p:cNvPr id="4" name="Slide Number Placeholder 3"/>
          <p:cNvSpPr>
            <a:spLocks noGrp="1"/>
          </p:cNvSpPr>
          <p:nvPr>
            <p:ph type="sldNum" sz="quarter" idx="12"/>
          </p:nvPr>
        </p:nvSpPr>
        <p:spPr/>
        <p:txBody>
          <a:bodyPr/>
          <a:lstStyle/>
          <a:p>
            <a:fld id="{D5BBC35B-A44B-4119-B8DA-DE9E3DFADA20}" type="slidenum">
              <a:rPr kumimoji="0" lang="en-US" smtClean="0"/>
              <a:pPr/>
              <a:t>7</a:t>
            </a:fld>
            <a:endParaRPr kumimoji="0" lang="en-US"/>
          </a:p>
        </p:txBody>
      </p:sp>
      <p:sp>
        <p:nvSpPr>
          <p:cNvPr id="5" name="Content Placeholder 4"/>
          <p:cNvSpPr>
            <a:spLocks noGrp="1"/>
          </p:cNvSpPr>
          <p:nvPr>
            <p:ph sz="quarter" idx="1"/>
          </p:nvPr>
        </p:nvSpPr>
        <p:spPr>
          <a:xfrm>
            <a:off x="381000" y="1143000"/>
            <a:ext cx="7772400" cy="4572000"/>
          </a:xfrm>
        </p:spPr>
        <p:txBody>
          <a:bodyPr/>
          <a:lstStyle/>
          <a:p>
            <a:pPr>
              <a:buNone/>
            </a:pPr>
            <a:r>
              <a:rPr lang="en-US" sz="2400" b="1" dirty="0" smtClean="0"/>
              <a:t>	</a:t>
            </a:r>
            <a:endParaRPr lang="en-US" sz="2400" dirty="0" smtClean="0"/>
          </a:p>
          <a:p>
            <a:pPr>
              <a:buNone/>
            </a:pPr>
            <a:endParaRPr lang="en-US" sz="2000" dirty="0" smtClean="0"/>
          </a:p>
          <a:p>
            <a:endParaRPr lang="en-US" dirty="0" smtClean="0"/>
          </a:p>
          <a:p>
            <a:endParaRPr lang="en-US" dirty="0" smtClean="0"/>
          </a:p>
        </p:txBody>
      </p:sp>
      <p:sp>
        <p:nvSpPr>
          <p:cNvPr id="7"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graphicFrame>
        <p:nvGraphicFramePr>
          <p:cNvPr id="8" name="Diagram 7"/>
          <p:cNvGraphicFramePr/>
          <p:nvPr/>
        </p:nvGraphicFramePr>
        <p:xfrm>
          <a:off x="685800" y="1371600"/>
          <a:ext cx="6324600" cy="388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2800" dirty="0" smtClean="0">
                <a:latin typeface="Calibri"/>
                <a:ea typeface="Calibri"/>
                <a:cs typeface="Calibri"/>
                <a:sym typeface="Calibri"/>
              </a:rPr>
              <a:t>2012 Report Summary</a:t>
            </a:r>
            <a:br>
              <a:rPr lang="en-US" sz="2800" dirty="0" smtClean="0">
                <a:latin typeface="Calibri"/>
                <a:ea typeface="Calibri"/>
                <a:cs typeface="Calibri"/>
                <a:sym typeface="Calibri"/>
              </a:rPr>
            </a:br>
            <a:r>
              <a:rPr lang="en-US" sz="2800" dirty="0" smtClean="0">
                <a:latin typeface="Calibri"/>
                <a:ea typeface="Calibri"/>
                <a:cs typeface="Calibri"/>
                <a:sym typeface="Calibri"/>
              </a:rPr>
              <a:t>and </a:t>
            </a:r>
          </a:p>
          <a:p>
            <a:r>
              <a:rPr lang="en-US" sz="2800" dirty="0" smtClean="0">
                <a:latin typeface="Calibri"/>
                <a:ea typeface="Calibri"/>
                <a:cs typeface="Calibri"/>
                <a:sym typeface="Calibri"/>
              </a:rPr>
              <a:t>What’s new for 2013</a:t>
            </a:r>
          </a:p>
          <a:p>
            <a:endParaRPr lang="en-US" sz="2800" dirty="0" smtClean="0">
              <a:latin typeface="Calibri"/>
              <a:sym typeface="Calibri"/>
            </a:endParaRPr>
          </a:p>
          <a:p>
            <a:endParaRPr lang="en-US" dirty="0" smtClean="0"/>
          </a:p>
          <a:p>
            <a:endParaRPr lang="en-US" dirty="0"/>
          </a:p>
        </p:txBody>
      </p:sp>
      <p:sp>
        <p:nvSpPr>
          <p:cNvPr id="8" name="Footer Placeholder 6"/>
          <p:cNvSpPr>
            <a:spLocks noGrp="1"/>
          </p:cNvSpPr>
          <p:nvPr>
            <p:ph type="ftr" sz="quarter" idx="11"/>
          </p:nvPr>
        </p:nvSpPr>
        <p:spPr>
          <a:xfrm>
            <a:off x="685800" y="62484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9" name="Slide Number Placeholder 2"/>
          <p:cNvSpPr>
            <a:spLocks noGrp="1"/>
          </p:cNvSpPr>
          <p:nvPr>
            <p:ph type="sldNum" sz="quarter" idx="12"/>
          </p:nvPr>
        </p:nvSpPr>
        <p:spPr/>
        <p:txBody>
          <a:bodyPr/>
          <a:lstStyle/>
          <a:p>
            <a:fld id="{D5BBC35B-A44B-4119-B8DA-DE9E3DFADA20}" type="slidenum">
              <a:rPr kumimoji="0" lang="en-US"/>
              <a:pPr/>
              <a:t>8</a:t>
            </a:fld>
            <a:endParaRPr kumimoji="0" lang="en-US" dirty="0"/>
          </a:p>
        </p:txBody>
      </p:sp>
      <p:sp>
        <p:nvSpPr>
          <p:cNvPr id="4" name="Title 3"/>
          <p:cNvSpPr>
            <a:spLocks noGrp="1"/>
          </p:cNvSpPr>
          <p:nvPr>
            <p:ph type="ctrTitle"/>
          </p:nvPr>
        </p:nvSpPr>
        <p:spPr>
          <a:xfrm>
            <a:off x="457200" y="1505930"/>
            <a:ext cx="8382000" cy="1470025"/>
          </a:xfrm>
        </p:spPr>
        <p:txBody>
          <a:bodyPr>
            <a:normAutofit/>
          </a:bodyPr>
          <a:lstStyle/>
          <a:p>
            <a:r>
              <a:rPr lang="en-US" sz="3600" dirty="0" smtClean="0"/>
              <a:t>Records Management Self Assessment</a:t>
            </a:r>
            <a:endParaRPr lang="en-US" sz="3600" dirty="0"/>
          </a:p>
        </p:txBody>
      </p:sp>
      <p:pic>
        <p:nvPicPr>
          <p:cNvPr id="6" name="Picture 5" descr="CS.jpg"/>
          <p:cNvPicPr>
            <a:picLocks noChangeAspect="1"/>
          </p:cNvPicPr>
          <p:nvPr/>
        </p:nvPicPr>
        <p:blipFill>
          <a:blip r:embed="rId2" cstate="print"/>
          <a:stretch>
            <a:fillRect/>
          </a:stretch>
        </p:blipFill>
        <p:spPr>
          <a:xfrm>
            <a:off x="6629400" y="3200400"/>
            <a:ext cx="1816413" cy="2560637"/>
          </a:xfrm>
          <a:prstGeom prst="rect">
            <a:avLst/>
          </a:prstGeom>
        </p:spPr>
      </p:pic>
      <p:sp>
        <p:nvSpPr>
          <p:cNvPr id="7" name="Rectangle 6"/>
          <p:cNvSpPr/>
          <p:nvPr/>
        </p:nvSpPr>
        <p:spPr>
          <a:xfrm>
            <a:off x="6705600" y="5791200"/>
            <a:ext cx="1608709" cy="369332"/>
          </a:xfrm>
          <a:prstGeom prst="rect">
            <a:avLst/>
          </a:prstGeom>
        </p:spPr>
        <p:txBody>
          <a:bodyPr wrap="none">
            <a:spAutoFit/>
          </a:bodyPr>
          <a:lstStyle/>
          <a:p>
            <a:pPr lvl="0" algn="ctr">
              <a:spcBef>
                <a:spcPts val="640"/>
              </a:spcBef>
              <a:buClr>
                <a:srgbClr val="888888"/>
              </a:buClr>
              <a:buSzPct val="25000"/>
            </a:pPr>
            <a:r>
              <a:rPr lang="en-US" dirty="0" smtClean="0">
                <a:latin typeface="Calibri"/>
                <a:ea typeface="Calibri"/>
                <a:cs typeface="Calibri"/>
                <a:sym typeface="Calibri"/>
              </a:rPr>
              <a:t>Cindy </a:t>
            </a:r>
            <a:r>
              <a:rPr lang="en-US" dirty="0" err="1" smtClean="0">
                <a:latin typeface="Calibri"/>
                <a:ea typeface="Calibri"/>
                <a:cs typeface="Calibri"/>
                <a:sym typeface="Calibri"/>
              </a:rPr>
              <a:t>Smolovik</a:t>
            </a:r>
            <a:endParaRPr lang="en-US" dirty="0">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5" name="Title 4"/>
          <p:cNvSpPr>
            <a:spLocks noGrp="1"/>
          </p:cNvSpPr>
          <p:nvPr>
            <p:ph type="title"/>
          </p:nvPr>
        </p:nvSpPr>
        <p:spPr>
          <a:xfrm>
            <a:off x="914400" y="0"/>
            <a:ext cx="7772400" cy="914400"/>
          </a:xfrm>
        </p:spPr>
        <p:txBody>
          <a:bodyPr/>
          <a:lstStyle/>
          <a:p>
            <a:pPr algn="ctr"/>
            <a:r>
              <a:rPr lang="en-US" b="1" dirty="0" smtClean="0"/>
              <a:t>RMSA Report 2012</a:t>
            </a:r>
            <a:endParaRPr lang="en-US" b="1" dirty="0"/>
          </a:p>
        </p:txBody>
      </p:sp>
      <p:sp>
        <p:nvSpPr>
          <p:cNvPr id="8" name="Footer Placeholder 6"/>
          <p:cNvSpPr>
            <a:spLocks noGrp="1"/>
          </p:cNvSpPr>
          <p:nvPr>
            <p:ph type="ftr" sz="quarter" idx="11"/>
          </p:nvPr>
        </p:nvSpPr>
        <p:spPr>
          <a:xfrm>
            <a:off x="685800" y="6172200"/>
            <a:ext cx="3962400" cy="457200"/>
          </a:xfrm>
        </p:spPr>
        <p:txBody>
          <a:bodyPr/>
          <a:lstStyle/>
          <a:p>
            <a:r>
              <a:rPr lang="en-US" dirty="0" smtClean="0"/>
              <a:t>Office of the Chief Records Officer </a:t>
            </a:r>
          </a:p>
          <a:p>
            <a:r>
              <a:rPr lang="en-US" dirty="0" smtClean="0"/>
              <a:t>National Archives and Records Administration</a:t>
            </a:r>
            <a:endParaRPr lang="en-US" dirty="0"/>
          </a:p>
        </p:txBody>
      </p:sp>
      <p:sp>
        <p:nvSpPr>
          <p:cNvPr id="10" name="Slide Number Placeholder 2"/>
          <p:cNvSpPr>
            <a:spLocks noGrp="1"/>
          </p:cNvSpPr>
          <p:nvPr>
            <p:ph type="sldNum" sz="quarter" idx="12"/>
          </p:nvPr>
        </p:nvSpPr>
        <p:spPr/>
        <p:txBody>
          <a:bodyPr/>
          <a:lstStyle/>
          <a:p>
            <a:fld id="{D5BBC35B-A44B-4119-B8DA-DE9E3DFADA20}" type="slidenum">
              <a:rPr kumimoji="0" lang="en-US"/>
              <a:pPr/>
              <a:t>9</a:t>
            </a:fld>
            <a:endParaRPr kumimoji="0" lang="en-US" dirty="0"/>
          </a:p>
        </p:txBody>
      </p:sp>
      <p:sp>
        <p:nvSpPr>
          <p:cNvPr id="103" name="Shape 103"/>
          <p:cNvSpPr txBox="1">
            <a:spLocks noGrp="1"/>
          </p:cNvSpPr>
          <p:nvPr>
            <p:ph sz="quarter" idx="1"/>
          </p:nvPr>
        </p:nvSpPr>
        <p:spPr>
          <a:xfrm>
            <a:off x="304800" y="762000"/>
            <a:ext cx="8534400" cy="609600"/>
          </a:xfrm>
        </p:spPr>
        <p:txBody>
          <a:bodyPr>
            <a:normAutofit fontScale="77500" lnSpcReduction="20000"/>
          </a:bodyPr>
          <a:lstStyle/>
          <a:p>
            <a:pPr>
              <a:buNone/>
            </a:pPr>
            <a:r>
              <a:rPr lang="en-US" dirty="0" smtClean="0">
                <a:sym typeface="Calibri"/>
              </a:rPr>
              <a:t>Available at: </a:t>
            </a:r>
            <a:r>
              <a:rPr lang="en-US" spc="-150" dirty="0" smtClean="0">
                <a:sym typeface="Calibri"/>
                <a:hlinkClick r:id="rId3"/>
              </a:rPr>
              <a:t>http://www.archives.gov/records-mgmt/resources/self-assessment.html</a:t>
            </a:r>
          </a:p>
          <a:p>
            <a:endParaRPr lang="en-US" dirty="0" smtClean="0"/>
          </a:p>
          <a:p>
            <a:endParaRPr lang="en-US" dirty="0" smtClean="0"/>
          </a:p>
          <a:p>
            <a:endParaRPr lang="en-US" dirty="0" smtClean="0"/>
          </a:p>
          <a:p>
            <a:endParaRPr lang="en-US" dirty="0"/>
          </a:p>
        </p:txBody>
      </p:sp>
      <p:sp>
        <p:nvSpPr>
          <p:cNvPr id="11" name="TextBox 10"/>
          <p:cNvSpPr txBox="1"/>
          <p:nvPr/>
        </p:nvSpPr>
        <p:spPr>
          <a:xfrm>
            <a:off x="457200" y="1371600"/>
            <a:ext cx="3657600" cy="3231654"/>
          </a:xfrm>
          <a:prstGeom prst="rect">
            <a:avLst/>
          </a:prstGeom>
          <a:noFill/>
        </p:spPr>
        <p:txBody>
          <a:bodyPr wrap="square" rtlCol="0">
            <a:spAutoFit/>
          </a:bodyPr>
          <a:lstStyle/>
          <a:p>
            <a:pPr>
              <a:buNone/>
            </a:pPr>
            <a:r>
              <a:rPr lang="en-US" sz="2400" dirty="0" smtClean="0">
                <a:sym typeface="Calibri"/>
              </a:rPr>
              <a:t>Agency score reports were sent last October </a:t>
            </a:r>
            <a:r>
              <a:rPr lang="en-US" sz="2400" i="1" dirty="0" smtClean="0">
                <a:sym typeface="Calibri"/>
              </a:rPr>
              <a:t>(contact me if you did not get one, or need another)</a:t>
            </a:r>
          </a:p>
          <a:p>
            <a:pPr lvl="1"/>
            <a:endParaRPr lang="en-US" dirty="0" smtClean="0">
              <a:sym typeface="Calibri"/>
            </a:endParaRPr>
          </a:p>
          <a:p>
            <a:pPr>
              <a:buNone/>
            </a:pPr>
            <a:r>
              <a:rPr lang="en-US" sz="2400" dirty="0" smtClean="0"/>
              <a:t>General questions: </a:t>
            </a:r>
          </a:p>
          <a:p>
            <a:pPr>
              <a:buNone/>
            </a:pPr>
            <a:r>
              <a:rPr lang="en-US" sz="2400" dirty="0" smtClean="0">
                <a:hlinkClick r:id="rId4"/>
              </a:rPr>
              <a:t>rmselfassessment@nara.gov</a:t>
            </a:r>
            <a:endParaRPr lang="en-US" sz="2400" dirty="0" smtClean="0"/>
          </a:p>
          <a:p>
            <a:pPr>
              <a:buNone/>
            </a:pPr>
            <a:endParaRPr lang="en-US" sz="2000" dirty="0" smtClean="0">
              <a:solidFill>
                <a:srgbClr val="0070C0"/>
              </a:solidFill>
            </a:endParaRPr>
          </a:p>
          <a:p>
            <a:pPr>
              <a:buNone/>
            </a:pPr>
            <a:r>
              <a:rPr lang="en-US" sz="2400" dirty="0" smtClean="0"/>
              <a:t>Cindy </a:t>
            </a:r>
            <a:r>
              <a:rPr lang="en-US" sz="2400" dirty="0" err="1" smtClean="0"/>
              <a:t>Smolovik</a:t>
            </a:r>
            <a:endParaRPr lang="en-US" sz="2400" dirty="0" smtClean="0"/>
          </a:p>
          <a:p>
            <a:pPr>
              <a:buNone/>
            </a:pPr>
            <a:r>
              <a:rPr lang="en-US" sz="2200" dirty="0" smtClean="0">
                <a:solidFill>
                  <a:schemeClr val="accent1"/>
                </a:solidFill>
                <a:hlinkClick r:id="rId5"/>
              </a:rPr>
              <a:t>cindy.smolovik@nara.gov</a:t>
            </a:r>
            <a:endParaRPr lang="en-US" sz="2200" dirty="0" smtClean="0">
              <a:solidFill>
                <a:schemeClr val="accent1"/>
              </a:solidFill>
            </a:endParaRPr>
          </a:p>
        </p:txBody>
      </p:sp>
      <p:pic>
        <p:nvPicPr>
          <p:cNvPr id="7" name="Picture 2"/>
          <p:cNvPicPr>
            <a:picLocks noChangeAspect="1" noChangeArrowheads="1"/>
          </p:cNvPicPr>
          <p:nvPr/>
        </p:nvPicPr>
        <p:blipFill>
          <a:blip r:embed="rId6" cstate="print"/>
          <a:stretch>
            <a:fillRect/>
          </a:stretch>
        </p:blipFill>
        <p:spPr bwMode="auto">
          <a:xfrm>
            <a:off x="4343400" y="1143000"/>
            <a:ext cx="4343400" cy="4490634"/>
          </a:xfrm>
          <a:prstGeom prst="rect">
            <a:avLst/>
          </a:prstGeom>
          <a:noFill/>
          <a:ln w="9525">
            <a:solidFill>
              <a:schemeClr val="accent1"/>
            </a:solidFill>
            <a:miter lim="800000"/>
            <a:headEnd/>
            <a:tailEnd/>
          </a:ln>
        </p:spPr>
      </p:pic>
    </p:spTree>
  </p:cSld>
  <p:clrMapOvr>
    <a:masterClrMapping/>
  </p:clrMapOvr>
  <p:transition spd="slow">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696</TotalTime>
  <Words>1251</Words>
  <Application>Microsoft Office PowerPoint</Application>
  <PresentationFormat>On-screen Show (4:3)</PresentationFormat>
  <Paragraphs>194</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Managing Government Records Directive Progress Update &amp;   RMSA Briefing</vt:lpstr>
      <vt:lpstr>Slide 2</vt:lpstr>
      <vt:lpstr>New Email Guidance</vt:lpstr>
      <vt:lpstr>Revise Transfer Guidance</vt:lpstr>
      <vt:lpstr>Investigate and stimulate applied research in automated technologies </vt:lpstr>
      <vt:lpstr>Establish RM Occupational Series</vt:lpstr>
      <vt:lpstr>Reporting Requirements</vt:lpstr>
      <vt:lpstr>Records Management Self Assessment</vt:lpstr>
      <vt:lpstr>RMSA Report 2012</vt:lpstr>
      <vt:lpstr>RMSA 2012: Statistics</vt:lpstr>
      <vt:lpstr>Some Improvement shown in 2012 </vt:lpstr>
      <vt:lpstr>Recommendations</vt:lpstr>
      <vt:lpstr>Data Collection for 2013</vt:lpstr>
      <vt:lpstr>What’s else is new for 2013?</vt:lpstr>
      <vt:lpstr>Next steps</vt:lpstr>
      <vt:lpstr>Contact Information</vt:lpstr>
    </vt:vector>
  </TitlesOfParts>
  <Company>NARA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Hands Template</dc:title>
  <dc:creator>SOlsen</dc:creator>
  <cp:lastModifiedBy>SOlsen</cp:lastModifiedBy>
  <cp:revision>66</cp:revision>
  <dcterms:created xsi:type="dcterms:W3CDTF">2013-01-23T14:26:30Z</dcterms:created>
  <dcterms:modified xsi:type="dcterms:W3CDTF">2013-08-21T10:49:36Z</dcterms:modified>
</cp:coreProperties>
</file>