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601" autoAdjust="0"/>
  </p:normalViewPr>
  <p:slideViewPr>
    <p:cSldViewPr>
      <p:cViewPr varScale="1">
        <p:scale>
          <a:sx n="106" d="100"/>
          <a:sy n="106" d="100"/>
        </p:scale>
        <p:origin x="-9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DF6129-67A9-4687-8821-027379342389}" type="datetimeFigureOut">
              <a:rPr lang="en-US" smtClean="0"/>
              <a:pPr/>
              <a:t>6/21/2013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CD61E6-A6C0-4607-B8AD-92241E2E6E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BRIDG survey is an important tool for us in making</a:t>
            </a:r>
            <a:r>
              <a:rPr lang="en-US" baseline="0" dirty="0" smtClean="0"/>
              <a:t> sure this meeting really serves our customers’ needs. Based on last year’s survey, we made improvements to scheduling, added the </a:t>
            </a:r>
            <a:r>
              <a:rPr lang="en-US" baseline="0" dirty="0" err="1" smtClean="0"/>
              <a:t>coffeehour</a:t>
            </a:r>
            <a:r>
              <a:rPr lang="en-US" baseline="0" dirty="0" smtClean="0"/>
              <a:t>, and launched remote access. We were eager to find out how these improvements were received, and to get feedback from you on further improvements we could make to this meeting.</a:t>
            </a:r>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-97 respondents, more than ¾ of whom attend at least half of the meetings each year.</a:t>
            </a:r>
          </a:p>
          <a:p>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-Overall, you indicated that you were very satisfied with the meetings. Not surprisingly, the things you liked were (in order of preference):</a:t>
            </a:r>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-We had some good constructive criticism as well. Here are</a:t>
            </a:r>
            <a:r>
              <a:rPr lang="en-US" sz="1200" kern="1200" baseline="0" dirty="0" smtClean="0">
                <a:solidFill>
                  <a:schemeClr val="tx1"/>
                </a:solidFill>
                <a:latin typeface="+mn-lt"/>
                <a:ea typeface="+mn-ea"/>
                <a:cs typeface="+mn-cs"/>
              </a:rPr>
              <a:t> the things you don’t like…</a:t>
            </a:r>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--Two thirds of you have attended the coffee</a:t>
            </a:r>
            <a:r>
              <a:rPr lang="en-US" sz="1200" kern="1200" baseline="0" dirty="0" smtClean="0">
                <a:solidFill>
                  <a:schemeClr val="tx1"/>
                </a:solidFill>
                <a:latin typeface="+mn-lt"/>
                <a:ea typeface="+mn-ea"/>
                <a:cs typeface="+mn-cs"/>
              </a:rPr>
              <a:t> hours before the meeting</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-We</a:t>
            </a:r>
            <a:r>
              <a:rPr lang="en-US" sz="1200" kern="1200" baseline="0" dirty="0" smtClean="0">
                <a:solidFill>
                  <a:schemeClr val="tx1"/>
                </a:solidFill>
                <a:latin typeface="+mn-lt"/>
                <a:ea typeface="+mn-ea"/>
                <a:cs typeface="+mn-cs"/>
              </a:rPr>
              <a:t> got a lot of positive feedback on the </a:t>
            </a:r>
            <a:r>
              <a:rPr lang="en-US" sz="1200" kern="1200" baseline="0" dirty="0" err="1" smtClean="0">
                <a:solidFill>
                  <a:schemeClr val="tx1"/>
                </a:solidFill>
                <a:latin typeface="+mn-lt"/>
                <a:ea typeface="+mn-ea"/>
                <a:cs typeface="+mn-cs"/>
              </a:rPr>
              <a:t>coffeehours</a:t>
            </a:r>
            <a:r>
              <a:rPr lang="en-US" sz="1200" kern="1200" baseline="0" dirty="0" smtClean="0">
                <a:solidFill>
                  <a:schemeClr val="tx1"/>
                </a:solidFill>
                <a:latin typeface="+mn-lt"/>
                <a:ea typeface="+mn-ea"/>
                <a:cs typeface="+mn-cs"/>
              </a:rPr>
              <a:t>. You thought it was a great place to network with NARA staff and your peers in an informal setting. We hear you on your suggestions for helping you to network and “break the ice”, and we will be providing suggested discussion topics at future coffee hours. We will also work to improve the refreshments. We fund these events out of our own pocket, but everyone likes a high-quality cup of coffee.</a:t>
            </a:r>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 biggest improvements we made this</a:t>
            </a:r>
            <a:r>
              <a:rPr lang="en-US" sz="1200" kern="1200" baseline="0" dirty="0" smtClean="0">
                <a:solidFill>
                  <a:schemeClr val="tx1"/>
                </a:solidFill>
                <a:latin typeface="+mn-lt"/>
                <a:ea typeface="+mn-ea"/>
                <a:cs typeface="+mn-cs"/>
              </a:rPr>
              <a:t> year was adding remote access through </a:t>
            </a:r>
            <a:r>
              <a:rPr lang="en-US" sz="1200" kern="1200" baseline="0" dirty="0" err="1" smtClean="0">
                <a:solidFill>
                  <a:schemeClr val="tx1"/>
                </a:solidFill>
                <a:latin typeface="+mn-lt"/>
                <a:ea typeface="+mn-ea"/>
                <a:cs typeface="+mn-cs"/>
              </a:rPr>
              <a:t>ustream</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More than half the respondents</a:t>
            </a:r>
            <a:r>
              <a:rPr lang="en-US" sz="1200" kern="1200" baseline="0" dirty="0" smtClean="0">
                <a:solidFill>
                  <a:schemeClr val="tx1"/>
                </a:solidFill>
                <a:latin typeface="+mn-lt"/>
                <a:ea typeface="+mn-ea"/>
                <a:cs typeface="+mn-cs"/>
              </a:rPr>
              <a:t> indicated that they had tuned in at least once to a webcast. A small minority of respondents indicated that they had occasional issues (connectivity, audio, video) with the webcast, but we were pleased to learn that the Q&amp;A function seems to be working perfectly—nobody in the remote audience reported any problems in getting their questions answered. This is a credit to our tech staff up there in the sound booth who work behind the scenes to make sure that we stay online, and to Shannon Olsen, who deftly moderates the questions from the remote audience.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-Perhaps the most useful question</a:t>
            </a:r>
            <a:r>
              <a:rPr lang="en-US" sz="1200" kern="1200" baseline="0" dirty="0" smtClean="0">
                <a:solidFill>
                  <a:schemeClr val="tx1"/>
                </a:solidFill>
                <a:latin typeface="+mn-lt"/>
                <a:ea typeface="+mn-ea"/>
                <a:cs typeface="+mn-cs"/>
              </a:rPr>
              <a:t> for us in planning the BRIDG meetings for the next fiscal year is “What topics would be of interest to you for future meetings?” We got a whopping 71 responses to this question. The top five responses are on this slide, but we got dozens of others that will help us put together agendas that are useful and relevant to you.</a:t>
            </a:r>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theme</a:t>
            </a:r>
            <a:r>
              <a:rPr lang="en-US" sz="1200" kern="1200" baseline="0" dirty="0" smtClean="0">
                <a:solidFill>
                  <a:schemeClr val="tx1"/>
                </a:solidFill>
                <a:latin typeface="+mn-lt"/>
                <a:ea typeface="+mn-ea"/>
                <a:cs typeface="+mn-cs"/>
              </a:rPr>
              <a:t> that came up in many of the responses was that you’d like all aspects of the meeting, from the meet and greet to the formal BRIDG itself, to have more “peer to peer” sharing. Time and again, customers wanted to hear what was going on at other agencies and to learn about best practices from your counterparts. So we were heartened to see that about half of you were willing to participate in future BRIDG meetings, and we will be calling those who volunteered to serve on panels, etc. at BRIDG meetings in FY 2014.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Again, we thank you for participating in this survey. We will be posting this presentation and the full results of the survey online within the next week or so</a:t>
            </a:r>
            <a:r>
              <a:rPr lang="en-US" sz="1200" kern="1200" baseline="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CD61E6-A6C0-4607-B8AD-92241E2E6E3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F47F74-9D99-4CC5-9B2C-B15E46EEEBB7}"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47F74-9D99-4CC5-9B2C-B15E46EEEBB7}"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47F74-9D99-4CC5-9B2C-B15E46EEEBB7}"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F47F74-9D99-4CC5-9B2C-B15E46EEEBB7}"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F47F74-9D99-4CC5-9B2C-B15E46EEEBB7}" type="datetimeFigureOut">
              <a:rPr lang="en-US" smtClean="0"/>
              <a:pPr/>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F47F74-9D99-4CC5-9B2C-B15E46EEEBB7}"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F47F74-9D99-4CC5-9B2C-B15E46EEEBB7}" type="datetimeFigureOut">
              <a:rPr lang="en-US" smtClean="0"/>
              <a:pPr/>
              <a:t>6/21/2013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F47F74-9D99-4CC5-9B2C-B15E46EEEBB7}" type="datetimeFigureOut">
              <a:rPr lang="en-US" smtClean="0"/>
              <a:pPr/>
              <a:t>6/21/2013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F47F74-9D99-4CC5-9B2C-B15E46EEEBB7}" type="datetimeFigureOut">
              <a:rPr lang="en-US" smtClean="0"/>
              <a:pPr/>
              <a:t>6/21/2013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F47F74-9D99-4CC5-9B2C-B15E46EEEBB7}"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F47F74-9D99-4CC5-9B2C-B15E46EEEBB7}" type="datetimeFigureOut">
              <a:rPr lang="en-US" smtClean="0"/>
              <a:pPr/>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04E42-62D9-4D6E-B2FE-2B4AFF3C21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47F74-9D99-4CC5-9B2C-B15E46EEEBB7}" type="datetimeFigureOut">
              <a:rPr lang="en-US" smtClean="0"/>
              <a:pPr/>
              <a:t>6/21/2013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04E42-62D9-4D6E-B2FE-2B4AFF3C21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BRIDG Survey 2013 Results</a:t>
            </a:r>
            <a:endParaRPr lang="en-US" dirty="0"/>
          </a:p>
        </p:txBody>
      </p:sp>
      <p:sp>
        <p:nvSpPr>
          <p:cNvPr id="3" name="Subtitle 2"/>
          <p:cNvSpPr>
            <a:spLocks noGrp="1"/>
          </p:cNvSpPr>
          <p:nvPr>
            <p:ph type="subTitle" idx="1"/>
          </p:nvPr>
        </p:nvSpPr>
        <p:spPr/>
        <p:txBody>
          <a:bodyPr/>
          <a:lstStyle/>
          <a:p>
            <a:r>
              <a:rPr lang="en-US" dirty="0" smtClean="0"/>
              <a:t>June 19, 2013</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ow%20often.png"/>
          <p:cNvPicPr>
            <a:picLocks noGrp="1" noChangeAspect="1"/>
          </p:cNvPicPr>
          <p:nvPr>
            <p:ph idx="1"/>
          </p:nvPr>
        </p:nvPicPr>
        <p:blipFill>
          <a:blip r:embed="rId3" cstate="print"/>
          <a:stretch>
            <a:fillRect/>
          </a:stretch>
        </p:blipFill>
        <p:spPr>
          <a:xfrm>
            <a:off x="152400" y="381000"/>
            <a:ext cx="8743955" cy="476500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48—The information </a:t>
            </a:r>
            <a:r>
              <a:rPr lang="en-US" dirty="0"/>
              <a:t>shared at the meetings on policies, regulations, and other relevant topics</a:t>
            </a:r>
          </a:p>
          <a:p>
            <a:r>
              <a:rPr lang="en-US" dirty="0"/>
              <a:t>24—The opportunity to network with and learn from other agency records managers</a:t>
            </a:r>
          </a:p>
          <a:p>
            <a:r>
              <a:rPr lang="en-US" dirty="0"/>
              <a:t>10—Opportunity to meet/chat with/get questions answered by NARA staff of all levels</a:t>
            </a:r>
          </a:p>
          <a:p>
            <a:r>
              <a:rPr lang="en-US" dirty="0"/>
              <a:t>8—The availability of remote access</a:t>
            </a:r>
          </a:p>
          <a:p>
            <a:r>
              <a:rPr lang="en-US" dirty="0"/>
              <a:t>6—The coffee and doughnut meet and greet session</a:t>
            </a:r>
          </a:p>
          <a:p>
            <a:r>
              <a:rPr lang="en-US" dirty="0"/>
              <a:t>6—Hearing from NARA directly about priorities</a:t>
            </a:r>
          </a:p>
          <a:p>
            <a:endParaRPr lang="en-US" dirty="0"/>
          </a:p>
        </p:txBody>
      </p:sp>
      <p:sp>
        <p:nvSpPr>
          <p:cNvPr id="5" name="Title 1"/>
          <p:cNvSpPr txBox="1">
            <a:spLocks/>
          </p:cNvSpPr>
          <p:nvPr/>
        </p:nvSpPr>
        <p:spPr>
          <a:xfrm>
            <a:off x="609600" y="1524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What do you like best?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8—Lack of interaction among agencies, sharing info, updates, best practices</a:t>
            </a:r>
          </a:p>
          <a:p>
            <a:r>
              <a:rPr lang="en-US" dirty="0"/>
              <a:t>8—Topics are not always timely/substantive/relevant</a:t>
            </a:r>
          </a:p>
          <a:p>
            <a:r>
              <a:rPr lang="en-US" dirty="0"/>
              <a:t>4—Technical issues with the webcast</a:t>
            </a:r>
          </a:p>
          <a:p>
            <a:r>
              <a:rPr lang="en-US" dirty="0"/>
              <a:t>3—Traveling to the meeting</a:t>
            </a:r>
          </a:p>
          <a:p>
            <a:r>
              <a:rPr lang="en-US" dirty="0"/>
              <a:t>3—Facility/Location</a:t>
            </a:r>
          </a:p>
          <a:p>
            <a:r>
              <a:rPr lang="en-US" dirty="0"/>
              <a:t>3—Meeting is too long</a:t>
            </a:r>
          </a:p>
          <a:p>
            <a:r>
              <a:rPr lang="en-US" dirty="0"/>
              <a:t>3—Topics sometimes go into too much detail (“get stuck in the weeds”)</a:t>
            </a:r>
          </a:p>
          <a:p>
            <a:endParaRPr lang="en-US" dirty="0"/>
          </a:p>
        </p:txBody>
      </p:sp>
      <p:sp>
        <p:nvSpPr>
          <p:cNvPr id="5" name="Title 1"/>
          <p:cNvSpPr txBox="1">
            <a:spLocks/>
          </p:cNvSpPr>
          <p:nvPr/>
        </p:nvSpPr>
        <p:spPr>
          <a:xfrm>
            <a:off x="609600" y="1524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What do you like least?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donut.png"/>
          <p:cNvPicPr>
            <a:picLocks noGrp="1" noChangeAspect="1"/>
          </p:cNvPicPr>
          <p:nvPr>
            <p:ph idx="1"/>
          </p:nvPr>
        </p:nvPicPr>
        <p:blipFill>
          <a:blip r:embed="rId3" cstate="print"/>
          <a:stretch>
            <a:fillRect/>
          </a:stretch>
        </p:blipFill>
        <p:spPr>
          <a:xfrm>
            <a:off x="381000" y="762000"/>
            <a:ext cx="8410639" cy="4343399"/>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2362200"/>
          </a:xfrm>
        </p:spPr>
        <p:txBody>
          <a:bodyPr>
            <a:normAutofit/>
          </a:bodyPr>
          <a:lstStyle/>
          <a:p>
            <a:r>
              <a:rPr lang="en-US" dirty="0"/>
              <a:t>24—Networking with other records managers</a:t>
            </a:r>
          </a:p>
          <a:p>
            <a:r>
              <a:rPr lang="en-US" dirty="0"/>
              <a:t>14—getting/sharing ideas/info/best practices among agencies</a:t>
            </a:r>
          </a:p>
          <a:p>
            <a:r>
              <a:rPr lang="en-US" dirty="0"/>
              <a:t>13—meeting with NARA </a:t>
            </a:r>
            <a:r>
              <a:rPr lang="en-US" dirty="0" smtClean="0"/>
              <a:t>staff</a:t>
            </a:r>
            <a:endParaRPr lang="en-US" dirty="0"/>
          </a:p>
        </p:txBody>
      </p:sp>
      <p:sp>
        <p:nvSpPr>
          <p:cNvPr id="5" name="Title 1"/>
          <p:cNvSpPr txBox="1">
            <a:spLocks/>
          </p:cNvSpPr>
          <p:nvPr/>
        </p:nvSpPr>
        <p:spPr>
          <a:xfrm>
            <a:off x="609600" y="152401"/>
            <a:ext cx="7772400" cy="7620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You liked…</a:t>
            </a:r>
          </a:p>
        </p:txBody>
      </p:sp>
      <p:sp>
        <p:nvSpPr>
          <p:cNvPr id="4" name="Title 1"/>
          <p:cNvSpPr txBox="1">
            <a:spLocks/>
          </p:cNvSpPr>
          <p:nvPr/>
        </p:nvSpPr>
        <p:spPr>
          <a:xfrm>
            <a:off x="609600" y="3200400"/>
            <a:ext cx="7772400" cy="7620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But thought we could improve…</a:t>
            </a:r>
          </a:p>
        </p:txBody>
      </p:sp>
      <p:sp>
        <p:nvSpPr>
          <p:cNvPr id="6" name="Content Placeholder 2"/>
          <p:cNvSpPr txBox="1">
            <a:spLocks/>
          </p:cNvSpPr>
          <p:nvPr/>
        </p:nvSpPr>
        <p:spPr>
          <a:xfrm>
            <a:off x="609600" y="3962400"/>
            <a:ext cx="8229600" cy="2362200"/>
          </a:xfrm>
          <a:prstGeom prst="rect">
            <a:avLst/>
          </a:prstGeom>
        </p:spPr>
        <p:txBody>
          <a:bodyPr vert="horz" lIns="91440" tIns="45720" rIns="91440" bIns="45720" rtlCol="0">
            <a:normAutofit fontScale="92500" lnSpcReduction="10000"/>
          </a:bodyPr>
          <a:lstStyle/>
          <a:p>
            <a:r>
              <a:rPr lang="en-US" sz="3200" dirty="0" smtClean="0"/>
              <a:t>7—Helping participants to network with each other</a:t>
            </a:r>
            <a:endParaRPr lang="en-US" sz="3200" dirty="0"/>
          </a:p>
          <a:p>
            <a:r>
              <a:rPr lang="en-US" sz="3200" dirty="0"/>
              <a:t>5—The quality/quantity of refreshments</a:t>
            </a:r>
          </a:p>
          <a:p>
            <a:r>
              <a:rPr lang="en-US" sz="3200" dirty="0" smtClean="0"/>
              <a:t>4—The structure—need to provide discussion topics so people can find help and discuss topics of interest to them.</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webcast.png"/>
          <p:cNvPicPr>
            <a:picLocks noGrp="1" noChangeAspect="1"/>
          </p:cNvPicPr>
          <p:nvPr>
            <p:ph idx="1"/>
          </p:nvPr>
        </p:nvPicPr>
        <p:blipFill>
          <a:blip r:embed="rId3" cstate="print"/>
          <a:stretch>
            <a:fillRect/>
          </a:stretch>
        </p:blipFill>
        <p:spPr>
          <a:xfrm>
            <a:off x="152400" y="838200"/>
            <a:ext cx="8870842" cy="4277339"/>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15—Electronic records management</a:t>
            </a:r>
          </a:p>
          <a:p>
            <a:r>
              <a:rPr lang="en-US" dirty="0" smtClean="0"/>
              <a:t>13—Presidential Directive—what is expected of agencies, timelines/due dates, available support, best practices</a:t>
            </a:r>
          </a:p>
          <a:p>
            <a:r>
              <a:rPr lang="en-US" dirty="0" smtClean="0"/>
              <a:t>7—Info on RM training (schedule, costs, etc.)</a:t>
            </a:r>
          </a:p>
          <a:p>
            <a:r>
              <a:rPr lang="en-US" dirty="0" smtClean="0"/>
              <a:t>6—GRS work group updates</a:t>
            </a:r>
          </a:p>
          <a:p>
            <a:r>
              <a:rPr lang="en-US" smtClean="0"/>
              <a:t>4—Cloud Storage</a:t>
            </a:r>
            <a:endParaRPr lang="en-US" dirty="0" smtClean="0"/>
          </a:p>
          <a:p>
            <a:endParaRPr lang="en-US" dirty="0"/>
          </a:p>
        </p:txBody>
      </p:sp>
      <p:sp>
        <p:nvSpPr>
          <p:cNvPr id="5" name="Title 1"/>
          <p:cNvSpPr txBox="1">
            <a:spLocks/>
          </p:cNvSpPr>
          <p:nvPr/>
        </p:nvSpPr>
        <p:spPr>
          <a:xfrm>
            <a:off x="609600" y="1524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What topics would you like</a:t>
            </a:r>
            <a:r>
              <a:rPr lang="en-US" sz="4400" dirty="0" smtClean="0">
                <a:latin typeface="+mj-lt"/>
                <a:ea typeface="+mj-ea"/>
                <a:cs typeface="+mj-cs"/>
              </a:rPr>
              <a:t> covered at future meetings?</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customer.png"/>
          <p:cNvPicPr>
            <a:picLocks noGrp="1" noChangeAspect="1"/>
          </p:cNvPicPr>
          <p:nvPr>
            <p:ph idx="1"/>
          </p:nvPr>
        </p:nvPicPr>
        <p:blipFill>
          <a:blip r:embed="rId3" cstate="print"/>
          <a:stretch>
            <a:fillRect/>
          </a:stretch>
        </p:blipFill>
        <p:spPr>
          <a:xfrm>
            <a:off x="442382" y="762000"/>
            <a:ext cx="8215489" cy="4805177"/>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807</Words>
  <Application>Microsoft Office PowerPoint</Application>
  <PresentationFormat>On-screen Show (4:3)</PresentationFormat>
  <Paragraphs>51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BRIDG Survey 2013 Results</vt:lpstr>
      <vt:lpstr>Slide 2</vt:lpstr>
      <vt:lpstr>Slide 3</vt:lpstr>
      <vt:lpstr>Slide 4</vt:lpstr>
      <vt:lpstr>Slide 5</vt:lpstr>
      <vt:lpstr>Slide 6</vt:lpstr>
      <vt:lpstr>Slide 7</vt:lpstr>
      <vt:lpstr>Slide 8</vt:lpstr>
      <vt:lpstr>Slide 9</vt:lpstr>
    </vt:vector>
  </TitlesOfParts>
  <Company>NARA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TMcLoughlin</dc:creator>
  <cp:lastModifiedBy>SOlsen</cp:lastModifiedBy>
  <cp:revision>14</cp:revision>
  <dcterms:created xsi:type="dcterms:W3CDTF">2013-06-14T13:25:39Z</dcterms:created>
  <dcterms:modified xsi:type="dcterms:W3CDTF">2013-06-21T13:53:19Z</dcterms:modified>
</cp:coreProperties>
</file>